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9" r:id="rId4"/>
    <p:sldId id="273" r:id="rId5"/>
    <p:sldId id="271" r:id="rId6"/>
    <p:sldId id="261" r:id="rId7"/>
    <p:sldId id="275" r:id="rId8"/>
    <p:sldId id="263" r:id="rId9"/>
    <p:sldId id="276" r:id="rId10"/>
    <p:sldId id="258" r:id="rId11"/>
    <p:sldId id="274" r:id="rId12"/>
    <p:sldId id="277" r:id="rId13"/>
    <p:sldId id="267" r:id="rId14"/>
  </p:sldIdLst>
  <p:sldSz cx="18288000" cy="10287000"/>
  <p:notesSz cx="6858000" cy="9144000"/>
  <p:embeddedFontLst>
    <p:embeddedFont>
      <p:font typeface="Trebuchet MS" panose="020B0603020202020204" pitchFamily="34" charset="0"/>
      <p:regular r:id="rId16"/>
      <p:bold r:id="rId17"/>
      <p:italic r:id="rId18"/>
      <p:boldItalic r:id="rId19"/>
    </p:embeddedFont>
    <p:embeddedFont>
      <p:font typeface="HK Grotesk Bold" panose="020B0604020202020204" charset="0"/>
      <p:regular r:id="rId20"/>
    </p:embeddedFont>
    <p:embeddedFont>
      <p:font typeface="HK Grotesk Light Bold" panose="020B0604020202020204" charset="0"/>
      <p:regular r:id="rId21"/>
    </p:embeddedFont>
    <p:embeddedFont>
      <p:font typeface="Calibri" panose="020F0502020204030204" pitchFamily="34" charset="0"/>
      <p:regular r:id="rId22"/>
      <p:bold r:id="rId23"/>
      <p:italic r:id="rId24"/>
      <p:boldItalic r:id="rId25"/>
    </p:embeddedFont>
    <p:embeddedFont>
      <p:font typeface="HK Grotesk Medium"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0A6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6" autoAdjust="0"/>
    <p:restoredTop sz="94622" autoAdjust="0"/>
  </p:normalViewPr>
  <p:slideViewPr>
    <p:cSldViewPr>
      <p:cViewPr varScale="1">
        <p:scale>
          <a:sx n="52" d="100"/>
          <a:sy n="52" d="100"/>
        </p:scale>
        <p:origin x="72"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NUEVO\INFORMES\2022\TABLA%20INFORMACION%20VM%20ALICIA_TERCER%20TRIMESTRE%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NUEVO\CONSEJO\2022\DATOS%20PARA%20JUNTA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en-US" sz="3600" baseline="0" dirty="0" smtClean="0">
                <a:solidFill>
                  <a:schemeClr val="tx1"/>
                </a:solidFill>
              </a:rPr>
              <a:t>STRATEGIC SECTORS</a:t>
            </a:r>
            <a:endParaRPr lang="en-US" sz="3600" dirty="0">
              <a:solidFill>
                <a:schemeClr val="tx1"/>
              </a:solidFill>
            </a:endParaRPr>
          </a:p>
        </c:rich>
      </c:tx>
      <c:layout/>
      <c:overlay val="0"/>
      <c:spPr>
        <a:noFill/>
        <a:ln>
          <a:noFill/>
        </a:ln>
        <a:effectLst/>
      </c:spPr>
      <c:txPr>
        <a:bodyPr rot="0" spcFirstLastPara="1" vertOverflow="ellipsis" vert="horz" wrap="square" anchor="ctr" anchorCtr="1"/>
        <a:lstStyle/>
        <a:p>
          <a:pPr>
            <a:defRPr sz="3600" b="1" i="0" u="none" strike="noStrike" kern="1200" baseline="0">
              <a:solidFill>
                <a:schemeClr val="tx1"/>
              </a:solidFill>
              <a:latin typeface="+mn-lt"/>
              <a:ea typeface="+mn-ea"/>
              <a:cs typeface="+mn-cs"/>
            </a:defRPr>
          </a:pPr>
          <a:endParaRPr lang="es-E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050913061706004E-2"/>
          <c:y val="6.5818927498300969E-2"/>
          <c:w val="0.96594908693829395"/>
          <c:h val="0.91510526587006591"/>
        </c:manualLayout>
      </c:layout>
      <c:pie3DChart>
        <c:varyColors val="1"/>
        <c:ser>
          <c:idx val="0"/>
          <c:order val="0"/>
          <c:dPt>
            <c:idx val="0"/>
            <c:bubble3D val="0"/>
            <c:spPr>
              <a:solidFill>
                <a:schemeClr val="accent5">
                  <a:shade val="4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C441-4196-8884-891FE2BF7805}"/>
              </c:ext>
            </c:extLst>
          </c:dPt>
          <c:dPt>
            <c:idx val="1"/>
            <c:bubble3D val="0"/>
            <c:spPr>
              <a:solidFill>
                <a:schemeClr val="accent5">
                  <a:shade val="51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C441-4196-8884-891FE2BF7805}"/>
              </c:ext>
            </c:extLst>
          </c:dPt>
          <c:dPt>
            <c:idx val="2"/>
            <c:bubble3D val="0"/>
            <c:spPr>
              <a:solidFill>
                <a:schemeClr val="accent5">
                  <a:shade val="62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C441-4196-8884-891FE2BF7805}"/>
              </c:ext>
            </c:extLst>
          </c:dPt>
          <c:dPt>
            <c:idx val="3"/>
            <c:bubble3D val="0"/>
            <c:spPr>
              <a:solidFill>
                <a:schemeClr val="accent5">
                  <a:shade val="73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C441-4196-8884-891FE2BF7805}"/>
              </c:ext>
            </c:extLst>
          </c:dPt>
          <c:dPt>
            <c:idx val="4"/>
            <c:bubble3D val="0"/>
            <c:spPr>
              <a:solidFill>
                <a:schemeClr val="accent5">
                  <a:shade val="83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C441-4196-8884-891FE2BF7805}"/>
              </c:ext>
            </c:extLst>
          </c:dPt>
          <c:dPt>
            <c:idx val="5"/>
            <c:bubble3D val="0"/>
            <c:spPr>
              <a:solidFill>
                <a:schemeClr val="accent5">
                  <a:shade val="94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B-C441-4196-8884-891FE2BF7805}"/>
              </c:ext>
            </c:extLst>
          </c:dPt>
          <c:dPt>
            <c:idx val="6"/>
            <c:bubble3D val="0"/>
            <c:spPr>
              <a:solidFill>
                <a:schemeClr val="accent5">
                  <a:tint val="9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D-C441-4196-8884-891FE2BF7805}"/>
              </c:ext>
            </c:extLst>
          </c:dPt>
          <c:dPt>
            <c:idx val="7"/>
            <c:bubble3D val="0"/>
            <c:spPr>
              <a:solidFill>
                <a:schemeClr val="accent5">
                  <a:tint val="84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F-C441-4196-8884-891FE2BF7805}"/>
              </c:ext>
            </c:extLst>
          </c:dPt>
          <c:dPt>
            <c:idx val="8"/>
            <c:bubble3D val="0"/>
            <c:spPr>
              <a:solidFill>
                <a:schemeClr val="accent5">
                  <a:tint val="74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1-C441-4196-8884-891FE2BF7805}"/>
              </c:ext>
            </c:extLst>
          </c:dPt>
          <c:dPt>
            <c:idx val="9"/>
            <c:bubble3D val="0"/>
            <c:spPr>
              <a:solidFill>
                <a:schemeClr val="accent5">
                  <a:tint val="63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3-C441-4196-8884-891FE2BF7805}"/>
              </c:ext>
            </c:extLst>
          </c:dPt>
          <c:dPt>
            <c:idx val="10"/>
            <c:bubble3D val="0"/>
            <c:spPr>
              <a:solidFill>
                <a:schemeClr val="accent5">
                  <a:tint val="52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5-C441-4196-8884-891FE2BF7805}"/>
              </c:ext>
            </c:extLst>
          </c:dPt>
          <c:dPt>
            <c:idx val="11"/>
            <c:bubble3D val="0"/>
            <c:spPr>
              <a:solidFill>
                <a:schemeClr val="accent5">
                  <a:tint val="41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17-C441-4196-8884-891FE2BF7805}"/>
              </c:ext>
            </c:extLst>
          </c:dPt>
          <c:dLbls>
            <c:dLbl>
              <c:idx val="0"/>
              <c:layout>
                <c:manualLayout>
                  <c:x val="-2.3222076788830717E-2"/>
                  <c:y val="5.738236027462691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35168475240574"/>
                      <c:h val="0.11187966366499047"/>
                    </c:manualLayout>
                  </c15:layout>
                </c:ext>
                <c:ext xmlns:c16="http://schemas.microsoft.com/office/drawing/2014/chart" uri="{C3380CC4-5D6E-409C-BE32-E72D297353CC}">
                  <c16:uniqueId val="{00000001-C441-4196-8884-891FE2BF7805}"/>
                </c:ext>
              </c:extLst>
            </c:dLbl>
            <c:dLbl>
              <c:idx val="1"/>
              <c:layout>
                <c:manualLayout>
                  <c:x val="-0.11959274181754377"/>
                  <c:y val="0.105094176252134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039944621564438"/>
                      <c:h val="0.10113851716164013"/>
                    </c:manualLayout>
                  </c15:layout>
                </c:ext>
                <c:ext xmlns:c16="http://schemas.microsoft.com/office/drawing/2014/chart" uri="{C3380CC4-5D6E-409C-BE32-E72D297353CC}">
                  <c16:uniqueId val="{00000003-C441-4196-8884-891FE2BF7805}"/>
                </c:ext>
              </c:extLst>
            </c:dLbl>
            <c:dLbl>
              <c:idx val="2"/>
              <c:layout/>
              <c:dLblPos val="inEnd"/>
              <c:showLegendKey val="0"/>
              <c:showVal val="0"/>
              <c:showCatName val="1"/>
              <c:showSerName val="0"/>
              <c:showPercent val="1"/>
              <c:showBubbleSize val="0"/>
              <c:extLst>
                <c:ext xmlns:c15="http://schemas.microsoft.com/office/drawing/2012/chart" uri="{CE6537A1-D6FC-4f65-9D91-7224C49458BB}">
                  <c15:layout>
                    <c:manualLayout>
                      <c:w val="0.28407309368510342"/>
                      <c:h val="0.14770543811847611"/>
                    </c:manualLayout>
                  </c15:layout>
                </c:ext>
                <c:ext xmlns:c16="http://schemas.microsoft.com/office/drawing/2014/chart" uri="{C3380CC4-5D6E-409C-BE32-E72D297353CC}">
                  <c16:uniqueId val="{00000005-C441-4196-8884-891FE2BF7805}"/>
                </c:ext>
              </c:extLst>
            </c:dLbl>
            <c:dLbl>
              <c:idx val="5"/>
              <c:layout>
                <c:manualLayout>
                  <c:x val="2.6301831973246755E-2"/>
                  <c:y val="-3.004560862452920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C441-4196-8884-891FE2BF7805}"/>
                </c:ext>
              </c:extLst>
            </c:dLbl>
            <c:dLbl>
              <c:idx val="7"/>
              <c:layout>
                <c:manualLayout>
                  <c:x val="0.12935325202063042"/>
                  <c:y val="-0.2063968770674605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C441-4196-8884-891FE2BF7805}"/>
                </c:ext>
              </c:extLst>
            </c:dLbl>
            <c:dLbl>
              <c:idx val="8"/>
              <c:layout>
                <c:manualLayout>
                  <c:x val="3.2167631889399126E-2"/>
                  <c:y val="-6.6520376450818503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1-C441-4196-8884-891FE2BF7805}"/>
                </c:ext>
              </c:extLst>
            </c:dLbl>
            <c:dLbl>
              <c:idx val="9"/>
              <c:layout>
                <c:manualLayout>
                  <c:x val="0.1593748476605536"/>
                  <c:y val="-0.1096341257977234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3-C441-4196-8884-891FE2BF780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E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Proyectos!$A$314:$A$325</c:f>
              <c:strCache>
                <c:ptCount val="12"/>
                <c:pt idx="0">
                  <c:v>Construcciones</c:v>
                </c:pt>
                <c:pt idx="1">
                  <c:v>Electroenergético</c:v>
                </c:pt>
                <c:pt idx="2">
                  <c:v>Telecomunicaciones e informática</c:v>
                </c:pt>
                <c:pt idx="3">
                  <c:v>Logística</c:v>
                </c:pt>
                <c:pt idx="4">
                  <c:v>Redes hidráulicas y sanitarias</c:v>
                </c:pt>
                <c:pt idx="5">
                  <c:v>Turismo</c:v>
                </c:pt>
                <c:pt idx="6">
                  <c:v>Producción de alimentos</c:v>
                </c:pt>
                <c:pt idx="7">
                  <c:v>Industria biotecnológica y farmacéutica</c:v>
                </c:pt>
                <c:pt idx="8">
                  <c:v>Agroindustria azucarera </c:v>
                </c:pt>
                <c:pt idx="9">
                  <c:v>Industria</c:v>
                </c:pt>
                <c:pt idx="10">
                  <c:v>Servicios técnicos profesionales </c:v>
                </c:pt>
                <c:pt idx="11">
                  <c:v>Otros Sectores</c:v>
                </c:pt>
              </c:strCache>
            </c:strRef>
          </c:cat>
          <c:val>
            <c:numRef>
              <c:f>Proyectos!$B$314:$B$325</c:f>
              <c:numCache>
                <c:formatCode>General</c:formatCode>
                <c:ptCount val="12"/>
                <c:pt idx="0">
                  <c:v>11</c:v>
                </c:pt>
                <c:pt idx="1">
                  <c:v>44</c:v>
                </c:pt>
                <c:pt idx="2">
                  <c:v>37</c:v>
                </c:pt>
                <c:pt idx="3">
                  <c:v>24</c:v>
                </c:pt>
                <c:pt idx="4">
                  <c:v>21</c:v>
                </c:pt>
                <c:pt idx="5">
                  <c:v>5</c:v>
                </c:pt>
                <c:pt idx="6">
                  <c:v>17</c:v>
                </c:pt>
                <c:pt idx="7">
                  <c:v>25</c:v>
                </c:pt>
                <c:pt idx="8">
                  <c:v>3</c:v>
                </c:pt>
                <c:pt idx="9">
                  <c:v>25</c:v>
                </c:pt>
                <c:pt idx="10">
                  <c:v>56</c:v>
                </c:pt>
                <c:pt idx="11">
                  <c:v>39</c:v>
                </c:pt>
              </c:numCache>
            </c:numRef>
          </c:val>
          <c:extLst>
            <c:ext xmlns:c16="http://schemas.microsoft.com/office/drawing/2014/chart" uri="{C3380CC4-5D6E-409C-BE32-E72D297353CC}">
              <c16:uniqueId val="{00000018-C441-4196-8884-891FE2BF7805}"/>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cap="all" spc="50" baseline="0">
                <a:solidFill>
                  <a:schemeClr val="tx1"/>
                </a:solidFill>
                <a:latin typeface="+mn-lt"/>
                <a:ea typeface="+mn-ea"/>
                <a:cs typeface="+mn-cs"/>
              </a:defRPr>
            </a:pPr>
            <a:r>
              <a:rPr lang="en-US" sz="3600" dirty="0" smtClean="0">
                <a:solidFill>
                  <a:schemeClr val="tx1"/>
                </a:solidFill>
              </a:rPr>
              <a:t>TYPE OF PROJECTS</a:t>
            </a:r>
            <a:endParaRPr lang="en-US" sz="3600" dirty="0">
              <a:solidFill>
                <a:schemeClr val="tx1"/>
              </a:solidFill>
            </a:endParaRPr>
          </a:p>
        </c:rich>
      </c:tx>
      <c:layout>
        <c:manualLayout>
          <c:xMode val="edge"/>
          <c:yMode val="edge"/>
          <c:x val="0.23005074365704289"/>
          <c:y val="2.7230498854412408E-2"/>
        </c:manualLayout>
      </c:layout>
      <c:overlay val="0"/>
      <c:spPr>
        <a:noFill/>
        <a:ln>
          <a:noFill/>
        </a:ln>
        <a:effectLst/>
      </c:spPr>
      <c:txPr>
        <a:bodyPr rot="0" spcFirstLastPara="1" vertOverflow="ellipsis" vert="horz" wrap="square" anchor="ctr" anchorCtr="1"/>
        <a:lstStyle/>
        <a:p>
          <a:pPr>
            <a:defRPr sz="3600" b="1" i="0" u="none" strike="noStrike" kern="1200" cap="all" spc="50" baseline="0">
              <a:solidFill>
                <a:schemeClr val="tx1"/>
              </a:solidFill>
              <a:latin typeface="+mn-lt"/>
              <a:ea typeface="+mn-ea"/>
              <a:cs typeface="+mn-cs"/>
            </a:defRPr>
          </a:pPr>
          <a:endParaRPr lang="es-ES"/>
        </a:p>
      </c:txPr>
    </c:title>
    <c:autoTitleDeleted val="0"/>
    <c:plotArea>
      <c:layout>
        <c:manualLayout>
          <c:layoutTarget val="inner"/>
          <c:xMode val="edge"/>
          <c:yMode val="edge"/>
          <c:x val="0.15160942382202225"/>
          <c:y val="0.19260926834849235"/>
          <c:w val="0.71953280839895017"/>
          <c:h val="0.78224731919459123"/>
        </c:manualLayout>
      </c:layout>
      <c:doughnutChart>
        <c:varyColors val="1"/>
        <c:ser>
          <c:idx val="0"/>
          <c:order val="0"/>
          <c:spPr>
            <a:effectLst>
              <a:softEdge rad="1270000"/>
            </a:effectLst>
            <a:scene3d>
              <a:camera prst="orthographicFront"/>
              <a:lightRig rig="brightRoom" dir="t"/>
            </a:scene3d>
            <a:sp3d prstMaterial="flat">
              <a:bevelT w="0" h="101600" prst="angle"/>
              <a:contourClr>
                <a:srgbClr val="000000"/>
              </a:contourClr>
            </a:sp3d>
          </c:spPr>
          <c:dPt>
            <c:idx val="0"/>
            <c:bubble3D val="0"/>
            <c:spPr>
              <a:solidFill>
                <a:schemeClr val="accent5">
                  <a:lumMod val="75000"/>
                </a:schemeClr>
              </a:solidFill>
              <a:ln>
                <a:noFill/>
              </a:ln>
              <a:effectLst>
                <a:softEdge rad="1270000"/>
              </a:effectLst>
              <a:scene3d>
                <a:camera prst="orthographicFront"/>
                <a:lightRig rig="brightRoom" dir="t"/>
              </a:scene3d>
              <a:sp3d prstMaterial="flat">
                <a:bevelT w="0" h="101600" prst="angle"/>
                <a:contourClr>
                  <a:srgbClr val="000000"/>
                </a:contourClr>
              </a:sp3d>
            </c:spPr>
            <c:extLst>
              <c:ext xmlns:c16="http://schemas.microsoft.com/office/drawing/2014/chart" uri="{C3380CC4-5D6E-409C-BE32-E72D297353CC}">
                <c16:uniqueId val="{00000001-10D4-462D-966F-3E0535220671}"/>
              </c:ext>
            </c:extLst>
          </c:dPt>
          <c:dPt>
            <c:idx val="1"/>
            <c:bubble3D val="0"/>
            <c:spPr>
              <a:solidFill>
                <a:schemeClr val="accent5"/>
              </a:solidFill>
              <a:ln>
                <a:noFill/>
              </a:ln>
              <a:effectLst>
                <a:softEdge rad="1270000"/>
              </a:effectLst>
              <a:scene3d>
                <a:camera prst="orthographicFront"/>
                <a:lightRig rig="brightRoom" dir="t"/>
              </a:scene3d>
              <a:sp3d prstMaterial="flat">
                <a:bevelT w="0" h="101600" prst="angle"/>
                <a:contourClr>
                  <a:srgbClr val="000000"/>
                </a:contourClr>
              </a:sp3d>
            </c:spPr>
            <c:extLst>
              <c:ext xmlns:c16="http://schemas.microsoft.com/office/drawing/2014/chart" uri="{C3380CC4-5D6E-409C-BE32-E72D297353CC}">
                <c16:uniqueId val="{00000003-10D4-462D-966F-3E0535220671}"/>
              </c:ext>
            </c:extLst>
          </c:dPt>
          <c:dPt>
            <c:idx val="2"/>
            <c:bubble3D val="0"/>
            <c:spPr>
              <a:solidFill>
                <a:schemeClr val="accent5">
                  <a:lumMod val="60000"/>
                  <a:lumOff val="40000"/>
                </a:schemeClr>
              </a:solidFill>
              <a:ln>
                <a:noFill/>
              </a:ln>
              <a:effectLst>
                <a:softEdge rad="1270000"/>
              </a:effectLst>
              <a:scene3d>
                <a:camera prst="orthographicFront"/>
                <a:lightRig rig="brightRoom" dir="t"/>
              </a:scene3d>
              <a:sp3d prstMaterial="flat">
                <a:bevelT w="0" h="101600" prst="angle"/>
                <a:contourClr>
                  <a:srgbClr val="000000"/>
                </a:contourClr>
              </a:sp3d>
            </c:spPr>
            <c:extLst>
              <c:ext xmlns:c16="http://schemas.microsoft.com/office/drawing/2014/chart" uri="{C3380CC4-5D6E-409C-BE32-E72D297353CC}">
                <c16:uniqueId val="{00000005-10D4-462D-966F-3E0535220671}"/>
              </c:ext>
            </c:extLst>
          </c:dPt>
          <c:dPt>
            <c:idx val="3"/>
            <c:bubble3D val="0"/>
            <c:spPr>
              <a:solidFill>
                <a:schemeClr val="accent5">
                  <a:lumMod val="20000"/>
                  <a:lumOff val="80000"/>
                </a:schemeClr>
              </a:solidFill>
              <a:ln>
                <a:noFill/>
              </a:ln>
              <a:effectLst>
                <a:softEdge rad="1270000"/>
              </a:effectLst>
              <a:scene3d>
                <a:camera prst="orthographicFront"/>
                <a:lightRig rig="brightRoom" dir="t"/>
              </a:scene3d>
              <a:sp3d prstMaterial="flat">
                <a:bevelT w="0" h="101600" prst="angle"/>
                <a:contourClr>
                  <a:srgbClr val="000000"/>
                </a:contourClr>
              </a:sp3d>
            </c:spPr>
            <c:extLst>
              <c:ext xmlns:c16="http://schemas.microsoft.com/office/drawing/2014/chart" uri="{C3380CC4-5D6E-409C-BE32-E72D297353CC}">
                <c16:uniqueId val="{00000007-10D4-462D-966F-3E0535220671}"/>
              </c:ext>
            </c:extLst>
          </c:dPt>
          <c:dPt>
            <c:idx val="4"/>
            <c:bubble3D val="0"/>
            <c:spPr>
              <a:solidFill>
                <a:schemeClr val="accent5">
                  <a:lumMod val="60000"/>
                  <a:lumOff val="40000"/>
                </a:schemeClr>
              </a:solidFill>
              <a:ln>
                <a:noFill/>
              </a:ln>
              <a:effectLst>
                <a:softEdge rad="1270000"/>
              </a:effectLst>
              <a:scene3d>
                <a:camera prst="orthographicFront"/>
                <a:lightRig rig="brightRoom" dir="t"/>
              </a:scene3d>
              <a:sp3d prstMaterial="flat">
                <a:bevelT w="0" h="101600" prst="angle"/>
                <a:contourClr>
                  <a:srgbClr val="000000"/>
                </a:contourClr>
              </a:sp3d>
            </c:spPr>
            <c:extLst>
              <c:ext xmlns:c16="http://schemas.microsoft.com/office/drawing/2014/chart" uri="{C3380CC4-5D6E-409C-BE32-E72D297353CC}">
                <c16:uniqueId val="{00000009-10D4-462D-966F-3E0535220671}"/>
              </c:ext>
            </c:extLst>
          </c:dPt>
          <c:dLbls>
            <c:dLbl>
              <c:idx val="0"/>
              <c:layout>
                <c:manualLayout>
                  <c:x val="9.0476190476190418E-2"/>
                  <c:y val="-5.2536160561451557E-2"/>
                </c:manualLayout>
              </c:layout>
              <c:tx>
                <c:rich>
                  <a:bodyPr/>
                  <a:lstStyle/>
                  <a:p>
                    <a:r>
                      <a:rPr lang="en-US" dirty="0" smtClean="0"/>
                      <a:t>TRAINING</a:t>
                    </a:r>
                    <a:r>
                      <a:rPr lang="en-US" baseline="0" dirty="0"/>
                      <a:t>
</a:t>
                    </a:r>
                    <a:fld id="{09B59A7C-71A8-46D7-A608-B81E7FFE84FD}" type="PERCENTAGE">
                      <a:rPr lang="en-US" baseline="0" dirty="0"/>
                      <a:pPr/>
                      <a:t>[PORCENTAJE]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6738095238095239"/>
                      <c:h val="0.1381250713226064"/>
                    </c:manualLayout>
                  </c15:layout>
                  <c15:dlblFieldTable/>
                  <c15:showDataLabelsRange val="0"/>
                </c:ext>
                <c:ext xmlns:c16="http://schemas.microsoft.com/office/drawing/2014/chart" uri="{C3380CC4-5D6E-409C-BE32-E72D297353CC}">
                  <c16:uniqueId val="{00000001-10D4-462D-966F-3E0535220671}"/>
                </c:ext>
              </c:extLst>
            </c:dLbl>
            <c:dLbl>
              <c:idx val="1"/>
              <c:layout>
                <c:manualLayout>
                  <c:x val="6.2464191976002996E-2"/>
                  <c:y val="-8.8002079477228334E-3"/>
                </c:manualLayout>
              </c:layout>
              <c:tx>
                <c:rich>
                  <a:bodyPr/>
                  <a:lstStyle/>
                  <a:p>
                    <a:r>
                      <a:rPr lang="en-US" dirty="0" smtClean="0"/>
                      <a:t>CONSULTANCY</a:t>
                    </a:r>
                    <a:r>
                      <a:rPr lang="en-US" baseline="0" dirty="0"/>
                      <a:t>
</a:t>
                    </a:r>
                    <a:fld id="{03683B75-3C59-45C6-8AEF-4C1CAB64B9CD}" type="PERCENTAGE">
                      <a:rPr lang="en-US" baseline="0"/>
                      <a:pPr/>
                      <a:t>[PORCENTAJE]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6690463692038496"/>
                      <c:h val="0.15683584657849628"/>
                    </c:manualLayout>
                  </c15:layout>
                  <c15:dlblFieldTable/>
                  <c15:showDataLabelsRange val="0"/>
                </c:ext>
                <c:ext xmlns:c16="http://schemas.microsoft.com/office/drawing/2014/chart" uri="{C3380CC4-5D6E-409C-BE32-E72D297353CC}">
                  <c16:uniqueId val="{00000003-10D4-462D-966F-3E0535220671}"/>
                </c:ext>
              </c:extLst>
            </c:dLbl>
            <c:dLbl>
              <c:idx val="2"/>
              <c:layout>
                <c:manualLayout>
                  <c:x val="8.4126984126984133E-2"/>
                  <c:y val="6.2123431050464702E-2"/>
                </c:manualLayout>
              </c:layout>
              <c:tx>
                <c:rich>
                  <a:bodyPr/>
                  <a:lstStyle/>
                  <a:p>
                    <a:r>
                      <a:rPr lang="en-US" dirty="0" smtClean="0"/>
                      <a:t>STI</a:t>
                    </a:r>
                    <a:r>
                      <a:rPr lang="en-US" baseline="0" dirty="0"/>
                      <a:t>
</a:t>
                    </a:r>
                    <a:fld id="{7BB6BB5A-343B-45DF-B130-0505B553A7A3}" type="PERCENTAGE">
                      <a:rPr lang="en-US" baseline="0"/>
                      <a:pPr/>
                      <a:t>[PORCENTAJE]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10D4-462D-966F-3E0535220671}"/>
                </c:ext>
              </c:extLst>
            </c:dLbl>
            <c:dLbl>
              <c:idx val="3"/>
              <c:layout/>
              <c:tx>
                <c:rich>
                  <a:bodyPr/>
                  <a:lstStyle/>
                  <a:p>
                    <a:r>
                      <a:rPr lang="en-US" baseline="0" dirty="0" smtClean="0"/>
                      <a:t>STS</a:t>
                    </a:r>
                    <a:r>
                      <a:rPr lang="en-US" baseline="0" dirty="0"/>
                      <a:t>
</a:t>
                    </a:r>
                    <a:fld id="{73A4562A-3F1C-4AFF-89CB-F8E4395FA1F3}" type="PERCENTAGE">
                      <a:rPr lang="en-US" baseline="0"/>
                      <a:pPr/>
                      <a:t>[PORCENTAJE]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10D4-462D-966F-3E0535220671}"/>
                </c:ext>
              </c:extLst>
            </c:dLbl>
            <c:dLbl>
              <c:idx val="4"/>
              <c:layout>
                <c:manualLayout>
                  <c:x val="6.3492063492063492E-3"/>
                  <c:y val="5.1769525875386725E-3"/>
                </c:manualLayout>
              </c:layout>
              <c:tx>
                <c:rich>
                  <a:bodyPr/>
                  <a:lstStyle/>
                  <a:p>
                    <a:r>
                      <a:rPr lang="en-US" smtClean="0"/>
                      <a:t>EVENTS</a:t>
                    </a:r>
                    <a:r>
                      <a:rPr lang="en-US" baseline="0" dirty="0"/>
                      <a:t>
</a:t>
                    </a:r>
                    <a:fld id="{F925851A-83F5-43B1-96B1-36C2AA3F13EC}" type="PERCENTAGE">
                      <a:rPr lang="en-US" baseline="0"/>
                      <a:pPr/>
                      <a:t>[PORCENTAJE]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10D4-462D-966F-3E053522067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'CTTO por tipo de producto'!$A$3:$A$7</c:f>
              <c:strCache>
                <c:ptCount val="5"/>
                <c:pt idx="0">
                  <c:v>CAPACITACIÓN</c:v>
                </c:pt>
                <c:pt idx="1">
                  <c:v>CONSULTORÍA</c:v>
                </c:pt>
                <c:pt idx="2">
                  <c:v>CTI</c:v>
                </c:pt>
                <c:pt idx="3">
                  <c:v>SCT</c:v>
                </c:pt>
                <c:pt idx="4">
                  <c:v>EVENTOS</c:v>
                </c:pt>
              </c:strCache>
            </c:strRef>
          </c:cat>
          <c:val>
            <c:numRef>
              <c:f>'CTTO por tipo de producto'!$F$3:$F$7</c:f>
              <c:numCache>
                <c:formatCode>General</c:formatCode>
                <c:ptCount val="5"/>
                <c:pt idx="0">
                  <c:v>2656609</c:v>
                </c:pt>
                <c:pt idx="1">
                  <c:v>8980848</c:v>
                </c:pt>
                <c:pt idx="2">
                  <c:v>2609561</c:v>
                </c:pt>
                <c:pt idx="3">
                  <c:v>14578459</c:v>
                </c:pt>
                <c:pt idx="4">
                  <c:v>7052017</c:v>
                </c:pt>
              </c:numCache>
            </c:numRef>
          </c:val>
          <c:extLst>
            <c:ext xmlns:c16="http://schemas.microsoft.com/office/drawing/2014/chart" uri="{C3380CC4-5D6E-409C-BE32-E72D297353CC}">
              <c16:uniqueId val="{0000000A-10D4-462D-966F-3E0535220671}"/>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6FF94-E9EF-47AA-888E-2C21764FB43F}"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ES"/>
        </a:p>
      </dgm:t>
    </dgm:pt>
    <dgm:pt modelId="{875F4B7B-9580-409A-B3E3-7963C7877164}">
      <dgm:prSet phldrT="[Texto]"/>
      <dgm:spPr>
        <a:solidFill>
          <a:schemeClr val="accent3">
            <a:lumMod val="60000"/>
            <a:lumOff val="40000"/>
          </a:schemeClr>
        </a:solidFill>
        <a:ln>
          <a:noFill/>
        </a:ln>
      </dgm:spPr>
      <dgm:t>
        <a:bodyPr/>
        <a:lstStyle/>
        <a:p>
          <a:r>
            <a:rPr lang="en-US" smtClean="0">
              <a:solidFill>
                <a:schemeClr val="tx1"/>
              </a:solidFill>
            </a:rPr>
            <a:t>Technological University of Havana "José Antonio Echeverría"</a:t>
          </a:r>
          <a:endParaRPr lang="es-ES" dirty="0">
            <a:solidFill>
              <a:schemeClr val="tx1"/>
            </a:solidFill>
          </a:endParaRPr>
        </a:p>
      </dgm:t>
    </dgm:pt>
    <dgm:pt modelId="{CDFBEC56-AEC2-429E-8295-3EAD84689F97}" type="parTrans" cxnId="{05E4A4EF-1DC7-4912-A493-046729E1AD52}">
      <dgm:prSet/>
      <dgm:spPr/>
      <dgm:t>
        <a:bodyPr/>
        <a:lstStyle/>
        <a:p>
          <a:endParaRPr lang="es-ES"/>
        </a:p>
      </dgm:t>
    </dgm:pt>
    <dgm:pt modelId="{D22ABB00-B4B1-4B08-AB50-FC08D264FE2B}" type="sibTrans" cxnId="{05E4A4EF-1DC7-4912-A493-046729E1AD52}">
      <dgm:prSet/>
      <dgm:spPr/>
      <dgm:t>
        <a:bodyPr/>
        <a:lstStyle/>
        <a:p>
          <a:endParaRPr lang="es-ES"/>
        </a:p>
      </dgm:t>
    </dgm:pt>
    <dgm:pt modelId="{9EC616AB-7589-45C7-9317-0FBD243E978E}">
      <dgm:prSet phldrT="[Texto]"/>
      <dgm:spPr>
        <a:solidFill>
          <a:schemeClr val="accent1">
            <a:lumMod val="60000"/>
            <a:lumOff val="40000"/>
          </a:schemeClr>
        </a:solidFill>
        <a:ln>
          <a:noFill/>
        </a:ln>
      </dgm:spPr>
      <dgm:t>
        <a:bodyPr/>
        <a:lstStyle/>
        <a:p>
          <a:r>
            <a:rPr lang="es-ES" dirty="0" smtClean="0">
              <a:solidFill>
                <a:schemeClr val="tx1"/>
              </a:solidFill>
            </a:rPr>
            <a:t>Central </a:t>
          </a:r>
          <a:r>
            <a:rPr lang="es-ES" dirty="0" err="1" smtClean="0">
              <a:solidFill>
                <a:schemeClr val="tx1"/>
              </a:solidFill>
            </a:rPr>
            <a:t>University</a:t>
          </a:r>
          <a:r>
            <a:rPr lang="es-ES" dirty="0" smtClean="0">
              <a:solidFill>
                <a:schemeClr val="tx1"/>
              </a:solidFill>
            </a:rPr>
            <a:t> "Marta Abreu" of Las Villas</a:t>
          </a:r>
          <a:endParaRPr lang="es-ES" dirty="0">
            <a:solidFill>
              <a:schemeClr val="tx1"/>
            </a:solidFill>
          </a:endParaRPr>
        </a:p>
      </dgm:t>
    </dgm:pt>
    <dgm:pt modelId="{30D087F1-99AD-44D3-BD04-A0DE44555226}" type="parTrans" cxnId="{C8DD9FD2-7FE6-4B5A-B285-8A1B825678FF}">
      <dgm:prSet/>
      <dgm:spPr/>
      <dgm:t>
        <a:bodyPr/>
        <a:lstStyle/>
        <a:p>
          <a:endParaRPr lang="es-ES"/>
        </a:p>
      </dgm:t>
    </dgm:pt>
    <dgm:pt modelId="{DBBE9209-2C46-4522-A33A-852CC97BB47F}" type="sibTrans" cxnId="{C8DD9FD2-7FE6-4B5A-B285-8A1B825678FF}">
      <dgm:prSet/>
      <dgm:spPr/>
      <dgm:t>
        <a:bodyPr/>
        <a:lstStyle/>
        <a:p>
          <a:endParaRPr lang="es-ES"/>
        </a:p>
      </dgm:t>
    </dgm:pt>
    <dgm:pt modelId="{CCC2EB03-9214-4090-B0DA-2BF067AFF7BA}" type="pres">
      <dgm:prSet presAssocID="{3916FF94-E9EF-47AA-888E-2C21764FB43F}" presName="Name0" presStyleCnt="0">
        <dgm:presLayoutVars>
          <dgm:dir/>
          <dgm:resizeHandles val="exact"/>
        </dgm:presLayoutVars>
      </dgm:prSet>
      <dgm:spPr/>
      <dgm:t>
        <a:bodyPr/>
        <a:lstStyle/>
        <a:p>
          <a:endParaRPr lang="es-ES"/>
        </a:p>
      </dgm:t>
    </dgm:pt>
    <dgm:pt modelId="{D27F5D8B-49AE-43E3-B5C2-CD7E48CD00C3}" type="pres">
      <dgm:prSet presAssocID="{875F4B7B-9580-409A-B3E3-7963C7877164}" presName="composite" presStyleCnt="0"/>
      <dgm:spPr/>
    </dgm:pt>
    <dgm:pt modelId="{565DFBFD-84AA-4DFF-B9F3-BA4395621A27}" type="pres">
      <dgm:prSet presAssocID="{875F4B7B-9580-409A-B3E3-7963C7877164}" presName="rect1" presStyleLbl="bgImgPlace1" presStyleIdx="0" presStyleCnt="2" custScaleX="45248" custScaleY="86971"/>
      <dgm:spPr>
        <a:blipFill rotWithShape="1">
          <a:blip xmlns:r="http://schemas.openxmlformats.org/officeDocument/2006/relationships" r:embed="rId1"/>
          <a:stretch>
            <a:fillRect/>
          </a:stretch>
        </a:blipFill>
      </dgm:spPr>
    </dgm:pt>
    <dgm:pt modelId="{2702715A-F6FA-4B9E-98BA-E2638BE823B8}" type="pres">
      <dgm:prSet presAssocID="{875F4B7B-9580-409A-B3E3-7963C7877164}" presName="wedgeRectCallout1" presStyleLbl="node1" presStyleIdx="0" presStyleCnt="2">
        <dgm:presLayoutVars>
          <dgm:bulletEnabled val="1"/>
        </dgm:presLayoutVars>
      </dgm:prSet>
      <dgm:spPr/>
      <dgm:t>
        <a:bodyPr/>
        <a:lstStyle/>
        <a:p>
          <a:endParaRPr lang="es-ES"/>
        </a:p>
      </dgm:t>
    </dgm:pt>
    <dgm:pt modelId="{C80726CB-10CC-4453-A87E-3AB63DCA3812}" type="pres">
      <dgm:prSet presAssocID="{D22ABB00-B4B1-4B08-AB50-FC08D264FE2B}" presName="sibTrans" presStyleCnt="0"/>
      <dgm:spPr/>
    </dgm:pt>
    <dgm:pt modelId="{540E4FD8-37AD-4FA9-8D58-BBA33828562D}" type="pres">
      <dgm:prSet presAssocID="{9EC616AB-7589-45C7-9317-0FBD243E978E}" presName="composite" presStyleCnt="0"/>
      <dgm:spPr/>
    </dgm:pt>
    <dgm:pt modelId="{5528B0B1-2BF3-4BDC-A7C3-2A6BDF666837}" type="pres">
      <dgm:prSet presAssocID="{9EC616AB-7589-45C7-9317-0FBD243E978E}" presName="rect1" presStyleLbl="bgImgPlace1" presStyleIdx="1" presStyleCnt="2" custScaleX="60253"/>
      <dgm:spPr>
        <a:blipFill rotWithShape="1">
          <a:blip xmlns:r="http://schemas.openxmlformats.org/officeDocument/2006/relationships" r:embed="rId2"/>
          <a:stretch>
            <a:fillRect/>
          </a:stretch>
        </a:blipFill>
      </dgm:spPr>
    </dgm:pt>
    <dgm:pt modelId="{348CF8F2-E0AA-40AF-9944-46E409243F7F}" type="pres">
      <dgm:prSet presAssocID="{9EC616AB-7589-45C7-9317-0FBD243E978E}" presName="wedgeRectCallout1" presStyleLbl="node1" presStyleIdx="1" presStyleCnt="2" custLinFactNeighborY="-10100">
        <dgm:presLayoutVars>
          <dgm:bulletEnabled val="1"/>
        </dgm:presLayoutVars>
      </dgm:prSet>
      <dgm:spPr/>
      <dgm:t>
        <a:bodyPr/>
        <a:lstStyle/>
        <a:p>
          <a:endParaRPr lang="es-ES"/>
        </a:p>
      </dgm:t>
    </dgm:pt>
  </dgm:ptLst>
  <dgm:cxnLst>
    <dgm:cxn modelId="{C8DD9FD2-7FE6-4B5A-B285-8A1B825678FF}" srcId="{3916FF94-E9EF-47AA-888E-2C21764FB43F}" destId="{9EC616AB-7589-45C7-9317-0FBD243E978E}" srcOrd="1" destOrd="0" parTransId="{30D087F1-99AD-44D3-BD04-A0DE44555226}" sibTransId="{DBBE9209-2C46-4522-A33A-852CC97BB47F}"/>
    <dgm:cxn modelId="{08C9E953-0D2C-4ADD-A7CD-ED0747FB0434}" type="presOf" srcId="{3916FF94-E9EF-47AA-888E-2C21764FB43F}" destId="{CCC2EB03-9214-4090-B0DA-2BF067AFF7BA}" srcOrd="0" destOrd="0" presId="urn:microsoft.com/office/officeart/2008/layout/BendingPictureCaptionList"/>
    <dgm:cxn modelId="{86D39811-7ABA-4F7B-B70B-53D8EEB60E0C}" type="presOf" srcId="{9EC616AB-7589-45C7-9317-0FBD243E978E}" destId="{348CF8F2-E0AA-40AF-9944-46E409243F7F}" srcOrd="0" destOrd="0" presId="urn:microsoft.com/office/officeart/2008/layout/BendingPictureCaptionList"/>
    <dgm:cxn modelId="{5252CC86-2EAB-480D-A5A4-5401419C7BE6}" type="presOf" srcId="{875F4B7B-9580-409A-B3E3-7963C7877164}" destId="{2702715A-F6FA-4B9E-98BA-E2638BE823B8}" srcOrd="0" destOrd="0" presId="urn:microsoft.com/office/officeart/2008/layout/BendingPictureCaptionList"/>
    <dgm:cxn modelId="{05E4A4EF-1DC7-4912-A493-046729E1AD52}" srcId="{3916FF94-E9EF-47AA-888E-2C21764FB43F}" destId="{875F4B7B-9580-409A-B3E3-7963C7877164}" srcOrd="0" destOrd="0" parTransId="{CDFBEC56-AEC2-429E-8295-3EAD84689F97}" sibTransId="{D22ABB00-B4B1-4B08-AB50-FC08D264FE2B}"/>
    <dgm:cxn modelId="{6410D2B6-7890-4CD5-8E2A-E1E0483B3F3A}" type="presParOf" srcId="{CCC2EB03-9214-4090-B0DA-2BF067AFF7BA}" destId="{D27F5D8B-49AE-43E3-B5C2-CD7E48CD00C3}" srcOrd="0" destOrd="0" presId="urn:microsoft.com/office/officeart/2008/layout/BendingPictureCaptionList"/>
    <dgm:cxn modelId="{F2181233-E87E-48CD-90F7-FF17EA7A93E1}" type="presParOf" srcId="{D27F5D8B-49AE-43E3-B5C2-CD7E48CD00C3}" destId="{565DFBFD-84AA-4DFF-B9F3-BA4395621A27}" srcOrd="0" destOrd="0" presId="urn:microsoft.com/office/officeart/2008/layout/BendingPictureCaptionList"/>
    <dgm:cxn modelId="{BD7A68A5-8327-4997-A392-1B71E577983F}" type="presParOf" srcId="{D27F5D8B-49AE-43E3-B5C2-CD7E48CD00C3}" destId="{2702715A-F6FA-4B9E-98BA-E2638BE823B8}" srcOrd="1" destOrd="0" presId="urn:microsoft.com/office/officeart/2008/layout/BendingPictureCaptionList"/>
    <dgm:cxn modelId="{635D0793-DFB8-434E-8227-F2560077FF4D}" type="presParOf" srcId="{CCC2EB03-9214-4090-B0DA-2BF067AFF7BA}" destId="{C80726CB-10CC-4453-A87E-3AB63DCA3812}" srcOrd="1" destOrd="0" presId="urn:microsoft.com/office/officeart/2008/layout/BendingPictureCaptionList"/>
    <dgm:cxn modelId="{2D07915C-7709-4119-A2FA-A62D7C50E98F}" type="presParOf" srcId="{CCC2EB03-9214-4090-B0DA-2BF067AFF7BA}" destId="{540E4FD8-37AD-4FA9-8D58-BBA33828562D}" srcOrd="2" destOrd="0" presId="urn:microsoft.com/office/officeart/2008/layout/BendingPictureCaptionList"/>
    <dgm:cxn modelId="{E8C1293A-C990-416A-A2DF-E0FFCB679624}" type="presParOf" srcId="{540E4FD8-37AD-4FA9-8D58-BBA33828562D}" destId="{5528B0B1-2BF3-4BDC-A7C3-2A6BDF666837}" srcOrd="0" destOrd="0" presId="urn:microsoft.com/office/officeart/2008/layout/BendingPictureCaptionList"/>
    <dgm:cxn modelId="{0C001BD6-B22B-4978-BA95-DB297E2011B5}" type="presParOf" srcId="{540E4FD8-37AD-4FA9-8D58-BBA33828562D}" destId="{348CF8F2-E0AA-40AF-9944-46E409243F7F}"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8E563-300F-40E4-B1CE-FDAAD555AE14}" type="doc">
      <dgm:prSet loTypeId="urn:microsoft.com/office/officeart/2008/layout/CircleAccentTimeline" loCatId="process" qsTypeId="urn:microsoft.com/office/officeart/2005/8/quickstyle/simple5" qsCatId="simple" csTypeId="urn:microsoft.com/office/officeart/2005/8/colors/accent0_3" csCatId="mainScheme" phldr="1"/>
      <dgm:spPr/>
    </dgm:pt>
    <dgm:pt modelId="{5FFF98C8-5BE9-45CD-8AE0-FBE0EB2F513D}">
      <dgm:prSet phldrT="[Texto]" custT="1"/>
      <dgm:spPr/>
      <dgm:t>
        <a:bodyPr/>
        <a:lstStyle/>
        <a:p>
          <a:pPr algn="ctr">
            <a:spcAft>
              <a:spcPts val="0"/>
            </a:spcAft>
          </a:pPr>
          <a:r>
            <a:rPr lang="es-ES" sz="2400" dirty="0" err="1" smtClean="0"/>
            <a:t>Constitution</a:t>
          </a:r>
          <a:endParaRPr lang="es-ES" sz="2400" dirty="0" smtClean="0"/>
        </a:p>
        <a:p>
          <a:pPr algn="ctr">
            <a:spcAft>
              <a:spcPts val="0"/>
            </a:spcAft>
          </a:pPr>
          <a:r>
            <a:rPr lang="es-ES" sz="2400" dirty="0" err="1" smtClean="0"/>
            <a:t>Start</a:t>
          </a:r>
          <a:r>
            <a:rPr lang="es-ES" sz="2400" dirty="0" smtClean="0"/>
            <a:t> of </a:t>
          </a:r>
          <a:r>
            <a:rPr lang="es-ES" sz="2400" dirty="0" err="1" smtClean="0"/>
            <a:t>activities</a:t>
          </a:r>
          <a:endParaRPr lang="es-ES" sz="2400" dirty="0"/>
        </a:p>
      </dgm:t>
    </dgm:pt>
    <dgm:pt modelId="{6BB45954-AF66-4AE6-8795-0FC9A9A99A16}" type="parTrans" cxnId="{340A9D00-1A2F-4596-BE3A-664D30A146C4}">
      <dgm:prSet/>
      <dgm:spPr/>
      <dgm:t>
        <a:bodyPr/>
        <a:lstStyle/>
        <a:p>
          <a:endParaRPr lang="es-ES" sz="3200"/>
        </a:p>
      </dgm:t>
    </dgm:pt>
    <dgm:pt modelId="{55B971A3-DB7C-46AA-A3E3-B61063718BBD}" type="sibTrans" cxnId="{340A9D00-1A2F-4596-BE3A-664D30A146C4}">
      <dgm:prSet/>
      <dgm:spPr/>
      <dgm:t>
        <a:bodyPr/>
        <a:lstStyle/>
        <a:p>
          <a:endParaRPr lang="es-ES" sz="3200"/>
        </a:p>
      </dgm:t>
    </dgm:pt>
    <dgm:pt modelId="{7A858267-2AF1-49FC-8E40-E8C3B260229C}">
      <dgm:prSet custT="1"/>
      <dgm:spPr/>
      <dgm:t>
        <a:bodyPr/>
        <a:lstStyle/>
        <a:p>
          <a:pPr algn="ctr">
            <a:spcAft>
              <a:spcPts val="0"/>
            </a:spcAft>
          </a:pPr>
          <a:r>
            <a:rPr lang="es-ES" sz="2400" dirty="0" err="1" smtClean="0"/>
            <a:t>Organization</a:t>
          </a:r>
          <a:endParaRPr lang="es-ES" sz="2400" dirty="0" smtClean="0"/>
        </a:p>
        <a:p>
          <a:pPr algn="ctr">
            <a:spcAft>
              <a:spcPts val="0"/>
            </a:spcAft>
          </a:pPr>
          <a:r>
            <a:rPr lang="es-ES" sz="2400" dirty="0" err="1" smtClean="0"/>
            <a:t>Projection</a:t>
          </a:r>
          <a:endParaRPr lang="es-ES" sz="2400" dirty="0" smtClean="0"/>
        </a:p>
        <a:p>
          <a:pPr algn="ctr">
            <a:spcAft>
              <a:spcPts val="0"/>
            </a:spcAft>
          </a:pPr>
          <a:r>
            <a:rPr lang="es-ES" sz="2400" dirty="0" err="1" smtClean="0"/>
            <a:t>Work</a:t>
          </a:r>
          <a:r>
            <a:rPr lang="es-ES" sz="2400" dirty="0" smtClean="0"/>
            <a:t> </a:t>
          </a:r>
          <a:r>
            <a:rPr lang="es-ES" sz="2400" dirty="0" err="1" smtClean="0"/>
            <a:t>model</a:t>
          </a:r>
          <a:endParaRPr lang="x-none" sz="2400" dirty="0"/>
        </a:p>
      </dgm:t>
    </dgm:pt>
    <dgm:pt modelId="{3E896AFE-0BBC-46D1-B9AB-D5DFEB5D3DE9}" type="parTrans" cxnId="{5FD08CC2-27BE-4370-80B0-4B9D73885E8D}">
      <dgm:prSet/>
      <dgm:spPr/>
      <dgm:t>
        <a:bodyPr/>
        <a:lstStyle/>
        <a:p>
          <a:endParaRPr lang="x-none"/>
        </a:p>
      </dgm:t>
    </dgm:pt>
    <dgm:pt modelId="{D4D54A8D-ADFE-4671-A713-A604F50AF1CC}" type="sibTrans" cxnId="{5FD08CC2-27BE-4370-80B0-4B9D73885E8D}">
      <dgm:prSet/>
      <dgm:spPr/>
      <dgm:t>
        <a:bodyPr/>
        <a:lstStyle/>
        <a:p>
          <a:endParaRPr lang="x-none"/>
        </a:p>
      </dgm:t>
    </dgm:pt>
    <dgm:pt modelId="{7E103F1C-05A2-45DC-A5D3-105AF494CC04}">
      <dgm:prSet custT="1"/>
      <dgm:spPr/>
      <dgm:t>
        <a:bodyPr/>
        <a:lstStyle/>
        <a:p>
          <a:pPr algn="ctr">
            <a:spcAft>
              <a:spcPts val="0"/>
            </a:spcAft>
          </a:pPr>
          <a:r>
            <a:rPr lang="es-ES" sz="2400" dirty="0" err="1" smtClean="0"/>
            <a:t>Consolidation</a:t>
          </a:r>
          <a:endParaRPr lang="es-ES" sz="2400" dirty="0" smtClean="0"/>
        </a:p>
        <a:p>
          <a:pPr algn="ctr">
            <a:spcAft>
              <a:spcPts val="0"/>
            </a:spcAft>
          </a:pPr>
          <a:r>
            <a:rPr lang="es-ES" sz="2400" dirty="0" err="1" smtClean="0"/>
            <a:t>Improvement</a:t>
          </a:r>
          <a:endParaRPr lang="es-ES" sz="2400" dirty="0" smtClean="0"/>
        </a:p>
        <a:p>
          <a:pPr algn="ctr">
            <a:spcAft>
              <a:spcPts val="0"/>
            </a:spcAft>
          </a:pPr>
          <a:r>
            <a:rPr lang="es-ES" sz="2400" dirty="0" err="1" smtClean="0"/>
            <a:t>Increase</a:t>
          </a:r>
          <a:endParaRPr lang="es-ES" sz="2400" dirty="0" smtClean="0"/>
        </a:p>
        <a:p>
          <a:pPr algn="ctr">
            <a:spcAft>
              <a:spcPts val="0"/>
            </a:spcAft>
          </a:pPr>
          <a:r>
            <a:rPr lang="es-ES" sz="2400" dirty="0" err="1" smtClean="0"/>
            <a:t>Alliances</a:t>
          </a:r>
          <a:endParaRPr lang="x-none" sz="2400" dirty="0"/>
        </a:p>
      </dgm:t>
    </dgm:pt>
    <dgm:pt modelId="{4545F545-A370-49C5-87CF-B2ED8B697033}" type="parTrans" cxnId="{998259AB-35A8-449D-889D-62330160E156}">
      <dgm:prSet/>
      <dgm:spPr/>
      <dgm:t>
        <a:bodyPr/>
        <a:lstStyle/>
        <a:p>
          <a:endParaRPr lang="es-ES"/>
        </a:p>
      </dgm:t>
    </dgm:pt>
    <dgm:pt modelId="{6BD3CD0F-B297-4169-A6D6-220C697681E8}" type="sibTrans" cxnId="{998259AB-35A8-449D-889D-62330160E156}">
      <dgm:prSet/>
      <dgm:spPr/>
      <dgm:t>
        <a:bodyPr/>
        <a:lstStyle/>
        <a:p>
          <a:endParaRPr lang="es-ES"/>
        </a:p>
      </dgm:t>
    </dgm:pt>
    <dgm:pt modelId="{A630951A-34BF-4114-A610-658EA0291473}">
      <dgm:prSet custT="1"/>
      <dgm:spPr/>
      <dgm:t>
        <a:bodyPr/>
        <a:lstStyle/>
        <a:p>
          <a:pPr algn="ctr">
            <a:spcAft>
              <a:spcPts val="0"/>
            </a:spcAft>
          </a:pPr>
          <a:r>
            <a:rPr lang="es-ES" sz="2400" dirty="0" err="1" smtClean="0"/>
            <a:t>Developing</a:t>
          </a:r>
          <a:endParaRPr lang="es-ES" sz="2400" dirty="0" smtClean="0"/>
        </a:p>
        <a:p>
          <a:pPr algn="ctr">
            <a:spcAft>
              <a:spcPts val="0"/>
            </a:spcAft>
          </a:pPr>
          <a:r>
            <a:rPr lang="es-ES" sz="2400" dirty="0" err="1" smtClean="0"/>
            <a:t>Sustainability</a:t>
          </a:r>
          <a:endParaRPr lang="es-ES" sz="2400" dirty="0" smtClean="0"/>
        </a:p>
        <a:p>
          <a:pPr algn="ctr">
            <a:spcAft>
              <a:spcPts val="0"/>
            </a:spcAft>
          </a:pPr>
          <a:r>
            <a:rPr lang="es-ES" sz="2400" dirty="0" err="1" smtClean="0"/>
            <a:t>internationalization</a:t>
          </a:r>
          <a:endParaRPr lang="x-none" sz="2400" dirty="0"/>
        </a:p>
      </dgm:t>
    </dgm:pt>
    <dgm:pt modelId="{6617340D-B238-4525-8673-0F6C31E03D25}" type="parTrans" cxnId="{3F27FF60-25ED-4690-A5C5-A7193F3B4690}">
      <dgm:prSet/>
      <dgm:spPr/>
      <dgm:t>
        <a:bodyPr/>
        <a:lstStyle/>
        <a:p>
          <a:endParaRPr lang="es-ES"/>
        </a:p>
      </dgm:t>
    </dgm:pt>
    <dgm:pt modelId="{FA09CDC6-9F5A-47DF-BF03-1EBC497C8313}" type="sibTrans" cxnId="{3F27FF60-25ED-4690-A5C5-A7193F3B4690}">
      <dgm:prSet/>
      <dgm:spPr/>
      <dgm:t>
        <a:bodyPr/>
        <a:lstStyle/>
        <a:p>
          <a:endParaRPr lang="es-ES"/>
        </a:p>
      </dgm:t>
    </dgm:pt>
    <dgm:pt modelId="{8F4E1061-73D1-4DAB-948E-355F9513EF59}" type="pres">
      <dgm:prSet presAssocID="{2248E563-300F-40E4-B1CE-FDAAD555AE14}" presName="Name0" presStyleCnt="0">
        <dgm:presLayoutVars>
          <dgm:dir/>
        </dgm:presLayoutVars>
      </dgm:prSet>
      <dgm:spPr/>
    </dgm:pt>
    <dgm:pt modelId="{9501E9DD-00AD-41DF-AB03-8888B4C1036D}" type="pres">
      <dgm:prSet presAssocID="{5FFF98C8-5BE9-45CD-8AE0-FBE0EB2F513D}" presName="parComposite" presStyleCnt="0"/>
      <dgm:spPr/>
    </dgm:pt>
    <dgm:pt modelId="{F750760D-8B64-4156-86BB-BAB7D8F7163A}" type="pres">
      <dgm:prSet presAssocID="{5FFF98C8-5BE9-45CD-8AE0-FBE0EB2F513D}" presName="parBigCircle" presStyleLbl="node0" presStyleIdx="0" presStyleCnt="4" custLinFactNeighborX="-64629" custLinFactNeighborY="6963"/>
      <dgm:spPr/>
    </dgm:pt>
    <dgm:pt modelId="{0451BD5A-BC64-4038-9EC5-33D304E78935}" type="pres">
      <dgm:prSet presAssocID="{5FFF98C8-5BE9-45CD-8AE0-FBE0EB2F513D}" presName="parTx" presStyleLbl="revTx" presStyleIdx="0" presStyleCnt="4" custAng="3900000" custScaleX="108001" custLinFactX="-3758" custLinFactNeighborX="-100000" custLinFactNeighborY="14927"/>
      <dgm:spPr/>
      <dgm:t>
        <a:bodyPr/>
        <a:lstStyle/>
        <a:p>
          <a:endParaRPr lang="es-ES"/>
        </a:p>
      </dgm:t>
    </dgm:pt>
    <dgm:pt modelId="{D09FA105-8BAB-4B8E-B37B-42C2E42DC724}" type="pres">
      <dgm:prSet presAssocID="{5FFF98C8-5BE9-45CD-8AE0-FBE0EB2F513D}" presName="bSpace" presStyleCnt="0"/>
      <dgm:spPr/>
    </dgm:pt>
    <dgm:pt modelId="{5CE1F9AC-D558-47FF-903B-4CA99D96B8A6}" type="pres">
      <dgm:prSet presAssocID="{5FFF98C8-5BE9-45CD-8AE0-FBE0EB2F513D}" presName="parBackupNorm" presStyleCnt="0"/>
      <dgm:spPr/>
    </dgm:pt>
    <dgm:pt modelId="{1AFAB8E7-2D22-4BE4-877A-BA499AF68F52}" type="pres">
      <dgm:prSet presAssocID="{55B971A3-DB7C-46AA-A3E3-B61063718BBD}" presName="parSpace" presStyleCnt="0"/>
      <dgm:spPr/>
    </dgm:pt>
    <dgm:pt modelId="{D595F01D-DC10-49DB-A405-8CD4F1A27210}" type="pres">
      <dgm:prSet presAssocID="{7A858267-2AF1-49FC-8E40-E8C3B260229C}" presName="parComposite" presStyleCnt="0"/>
      <dgm:spPr/>
    </dgm:pt>
    <dgm:pt modelId="{395E5D73-4190-427E-B297-3E0714E827F0}" type="pres">
      <dgm:prSet presAssocID="{7A858267-2AF1-49FC-8E40-E8C3B260229C}" presName="parBigCircle" presStyleLbl="node0" presStyleIdx="1" presStyleCnt="4" custLinFactNeighborX="-5780" custLinFactNeighborY="-37375"/>
      <dgm:spPr/>
    </dgm:pt>
    <dgm:pt modelId="{FD94F924-6FD0-4DDD-9E5B-1EADD565EB98}" type="pres">
      <dgm:prSet presAssocID="{7A858267-2AF1-49FC-8E40-E8C3B260229C}" presName="parTx" presStyleLbl="revTx" presStyleIdx="1" presStyleCnt="4" custAng="3900000" custLinFactY="13251" custLinFactNeighborX="-51195" custLinFactNeighborY="100000"/>
      <dgm:spPr/>
      <dgm:t>
        <a:bodyPr/>
        <a:lstStyle/>
        <a:p>
          <a:endParaRPr lang="es-ES"/>
        </a:p>
      </dgm:t>
    </dgm:pt>
    <dgm:pt modelId="{CE8991D8-63FA-461F-90EB-198B9A1E0A0D}" type="pres">
      <dgm:prSet presAssocID="{7A858267-2AF1-49FC-8E40-E8C3B260229C}" presName="bSpace" presStyleCnt="0"/>
      <dgm:spPr/>
    </dgm:pt>
    <dgm:pt modelId="{7819DF70-5F81-45BE-B367-40789EACBBA2}" type="pres">
      <dgm:prSet presAssocID="{7A858267-2AF1-49FC-8E40-E8C3B260229C}" presName="parBackupNorm" presStyleCnt="0"/>
      <dgm:spPr/>
    </dgm:pt>
    <dgm:pt modelId="{D0552B12-78F0-4738-A0CD-2746FB489E29}" type="pres">
      <dgm:prSet presAssocID="{D4D54A8D-ADFE-4671-A713-A604F50AF1CC}" presName="parSpace" presStyleCnt="0"/>
      <dgm:spPr/>
    </dgm:pt>
    <dgm:pt modelId="{2A28F80A-35BA-41D4-A9EE-F9049FACEF4C}" type="pres">
      <dgm:prSet presAssocID="{7E103F1C-05A2-45DC-A5D3-105AF494CC04}" presName="parComposite" presStyleCnt="0"/>
      <dgm:spPr/>
    </dgm:pt>
    <dgm:pt modelId="{8E1844B6-536C-4882-8CE8-7F165692F2D6}" type="pres">
      <dgm:prSet presAssocID="{7E103F1C-05A2-45DC-A5D3-105AF494CC04}" presName="parBigCircle" presStyleLbl="node0" presStyleIdx="2" presStyleCnt="4" custLinFactNeighborX="59896" custLinFactNeighborY="5450"/>
      <dgm:spPr/>
    </dgm:pt>
    <dgm:pt modelId="{8CFA55BA-5FA3-4BA0-9105-39147663BB55}" type="pres">
      <dgm:prSet presAssocID="{7E103F1C-05A2-45DC-A5D3-105AF494CC04}" presName="parTx" presStyleLbl="revTx" presStyleIdx="2" presStyleCnt="4" custAng="3900000" custLinFactNeighborX="7844" custLinFactNeighborY="5764"/>
      <dgm:spPr/>
      <dgm:t>
        <a:bodyPr/>
        <a:lstStyle/>
        <a:p>
          <a:endParaRPr lang="es-ES"/>
        </a:p>
      </dgm:t>
    </dgm:pt>
    <dgm:pt modelId="{A55B2CDF-4F31-4092-8741-0D81B10CA012}" type="pres">
      <dgm:prSet presAssocID="{7E103F1C-05A2-45DC-A5D3-105AF494CC04}" presName="bSpace" presStyleCnt="0"/>
      <dgm:spPr/>
    </dgm:pt>
    <dgm:pt modelId="{16EB8088-2FC3-4F9D-B094-6400E7E276FC}" type="pres">
      <dgm:prSet presAssocID="{7E103F1C-05A2-45DC-A5D3-105AF494CC04}" presName="parBackupNorm" presStyleCnt="0"/>
      <dgm:spPr/>
    </dgm:pt>
    <dgm:pt modelId="{E27AC56D-30A3-4354-81ED-A32B47A32DB3}" type="pres">
      <dgm:prSet presAssocID="{6BD3CD0F-B297-4169-A6D6-220C697681E8}" presName="parSpace" presStyleCnt="0"/>
      <dgm:spPr/>
    </dgm:pt>
    <dgm:pt modelId="{7E90E807-F3D0-4068-A1E8-C70F8EC9EF36}" type="pres">
      <dgm:prSet presAssocID="{A630951A-34BF-4114-A610-658EA0291473}" presName="parComposite" presStyleCnt="0"/>
      <dgm:spPr/>
    </dgm:pt>
    <dgm:pt modelId="{B1D3B050-EE0B-4236-AC46-151AC281A2D5}" type="pres">
      <dgm:prSet presAssocID="{A630951A-34BF-4114-A610-658EA0291473}" presName="parBigCircle" presStyleLbl="node0" presStyleIdx="3" presStyleCnt="4" custLinFactX="29046" custLinFactNeighborX="100000" custLinFactNeighborY="-40457"/>
      <dgm:spPr/>
    </dgm:pt>
    <dgm:pt modelId="{23469E84-5156-46A5-BE92-2C07050F14D8}" type="pres">
      <dgm:prSet presAssocID="{A630951A-34BF-4114-A610-658EA0291473}" presName="parTx" presStyleLbl="revTx" presStyleIdx="3" presStyleCnt="4" custAng="3900000" custLinFactY="16393" custLinFactNeighborX="85150" custLinFactNeighborY="100000"/>
      <dgm:spPr/>
      <dgm:t>
        <a:bodyPr/>
        <a:lstStyle/>
        <a:p>
          <a:endParaRPr lang="es-ES"/>
        </a:p>
      </dgm:t>
    </dgm:pt>
    <dgm:pt modelId="{EFAF8F16-3568-4C26-8EA0-1DBF3509E5C8}" type="pres">
      <dgm:prSet presAssocID="{A630951A-34BF-4114-A610-658EA0291473}" presName="bSpace" presStyleCnt="0"/>
      <dgm:spPr/>
    </dgm:pt>
    <dgm:pt modelId="{DC4D4981-84D4-477B-B12A-45A8E8D4EC1B}" type="pres">
      <dgm:prSet presAssocID="{A630951A-34BF-4114-A610-658EA0291473}" presName="parBackupNorm" presStyleCnt="0"/>
      <dgm:spPr/>
    </dgm:pt>
    <dgm:pt modelId="{297EF74E-A78F-4778-9C9B-2BBF46F2DCE6}" type="pres">
      <dgm:prSet presAssocID="{FA09CDC6-9F5A-47DF-BF03-1EBC497C8313}" presName="parSpace" presStyleCnt="0"/>
      <dgm:spPr/>
    </dgm:pt>
  </dgm:ptLst>
  <dgm:cxnLst>
    <dgm:cxn modelId="{5FD08CC2-27BE-4370-80B0-4B9D73885E8D}" srcId="{2248E563-300F-40E4-B1CE-FDAAD555AE14}" destId="{7A858267-2AF1-49FC-8E40-E8C3B260229C}" srcOrd="1" destOrd="0" parTransId="{3E896AFE-0BBC-46D1-B9AB-D5DFEB5D3DE9}" sibTransId="{D4D54A8D-ADFE-4671-A713-A604F50AF1CC}"/>
    <dgm:cxn modelId="{C7198E42-88C1-40EC-8B5D-47B7D7FFA679}" type="presOf" srcId="{A630951A-34BF-4114-A610-658EA0291473}" destId="{23469E84-5156-46A5-BE92-2C07050F14D8}" srcOrd="0" destOrd="0" presId="urn:microsoft.com/office/officeart/2008/layout/CircleAccentTimeline"/>
    <dgm:cxn modelId="{A1EEB527-47BB-41B6-B651-B37CEC1EE78E}" type="presOf" srcId="{5FFF98C8-5BE9-45CD-8AE0-FBE0EB2F513D}" destId="{0451BD5A-BC64-4038-9EC5-33D304E78935}" srcOrd="0" destOrd="0" presId="urn:microsoft.com/office/officeart/2008/layout/CircleAccentTimeline"/>
    <dgm:cxn modelId="{998259AB-35A8-449D-889D-62330160E156}" srcId="{2248E563-300F-40E4-B1CE-FDAAD555AE14}" destId="{7E103F1C-05A2-45DC-A5D3-105AF494CC04}" srcOrd="2" destOrd="0" parTransId="{4545F545-A370-49C5-87CF-B2ED8B697033}" sibTransId="{6BD3CD0F-B297-4169-A6D6-220C697681E8}"/>
    <dgm:cxn modelId="{340A9D00-1A2F-4596-BE3A-664D30A146C4}" srcId="{2248E563-300F-40E4-B1CE-FDAAD555AE14}" destId="{5FFF98C8-5BE9-45CD-8AE0-FBE0EB2F513D}" srcOrd="0" destOrd="0" parTransId="{6BB45954-AF66-4AE6-8795-0FC9A9A99A16}" sibTransId="{55B971A3-DB7C-46AA-A3E3-B61063718BBD}"/>
    <dgm:cxn modelId="{3F27FF60-25ED-4690-A5C5-A7193F3B4690}" srcId="{2248E563-300F-40E4-B1CE-FDAAD555AE14}" destId="{A630951A-34BF-4114-A610-658EA0291473}" srcOrd="3" destOrd="0" parTransId="{6617340D-B238-4525-8673-0F6C31E03D25}" sibTransId="{FA09CDC6-9F5A-47DF-BF03-1EBC497C8313}"/>
    <dgm:cxn modelId="{557F0A1C-CB7A-48F9-BF2B-B1DF0DC898F2}" type="presOf" srcId="{2248E563-300F-40E4-B1CE-FDAAD555AE14}" destId="{8F4E1061-73D1-4DAB-948E-355F9513EF59}" srcOrd="0" destOrd="0" presId="urn:microsoft.com/office/officeart/2008/layout/CircleAccentTimeline"/>
    <dgm:cxn modelId="{8FDD3673-60CC-4FC2-9687-114B7AB5546E}" type="presOf" srcId="{7E103F1C-05A2-45DC-A5D3-105AF494CC04}" destId="{8CFA55BA-5FA3-4BA0-9105-39147663BB55}" srcOrd="0" destOrd="0" presId="urn:microsoft.com/office/officeart/2008/layout/CircleAccentTimeline"/>
    <dgm:cxn modelId="{D895A047-C748-4873-BC9A-30836E399AB6}" type="presOf" srcId="{7A858267-2AF1-49FC-8E40-E8C3B260229C}" destId="{FD94F924-6FD0-4DDD-9E5B-1EADD565EB98}" srcOrd="0" destOrd="0" presId="urn:microsoft.com/office/officeart/2008/layout/CircleAccentTimeline"/>
    <dgm:cxn modelId="{E6136ED7-3829-4114-99B3-0313CB45B472}" type="presParOf" srcId="{8F4E1061-73D1-4DAB-948E-355F9513EF59}" destId="{9501E9DD-00AD-41DF-AB03-8888B4C1036D}" srcOrd="0" destOrd="0" presId="urn:microsoft.com/office/officeart/2008/layout/CircleAccentTimeline"/>
    <dgm:cxn modelId="{8154D5E6-9AF8-4036-8889-87490408273E}" type="presParOf" srcId="{9501E9DD-00AD-41DF-AB03-8888B4C1036D}" destId="{F750760D-8B64-4156-86BB-BAB7D8F7163A}" srcOrd="0" destOrd="0" presId="urn:microsoft.com/office/officeart/2008/layout/CircleAccentTimeline"/>
    <dgm:cxn modelId="{9A86F91E-DD39-4057-AC55-053898B2C02C}" type="presParOf" srcId="{9501E9DD-00AD-41DF-AB03-8888B4C1036D}" destId="{0451BD5A-BC64-4038-9EC5-33D304E78935}" srcOrd="1" destOrd="0" presId="urn:microsoft.com/office/officeart/2008/layout/CircleAccentTimeline"/>
    <dgm:cxn modelId="{18A50BAC-97BD-4ECD-A14C-B90C1910F335}" type="presParOf" srcId="{9501E9DD-00AD-41DF-AB03-8888B4C1036D}" destId="{D09FA105-8BAB-4B8E-B37B-42C2E42DC724}" srcOrd="2" destOrd="0" presId="urn:microsoft.com/office/officeart/2008/layout/CircleAccentTimeline"/>
    <dgm:cxn modelId="{22550205-D0B2-429C-8290-37404892C457}" type="presParOf" srcId="{8F4E1061-73D1-4DAB-948E-355F9513EF59}" destId="{5CE1F9AC-D558-47FF-903B-4CA99D96B8A6}" srcOrd="1" destOrd="0" presId="urn:microsoft.com/office/officeart/2008/layout/CircleAccentTimeline"/>
    <dgm:cxn modelId="{6919FABD-E148-41BA-9C17-002A7DBC5E1C}" type="presParOf" srcId="{8F4E1061-73D1-4DAB-948E-355F9513EF59}" destId="{1AFAB8E7-2D22-4BE4-877A-BA499AF68F52}" srcOrd="2" destOrd="0" presId="urn:microsoft.com/office/officeart/2008/layout/CircleAccentTimeline"/>
    <dgm:cxn modelId="{7BFE2D61-6F02-4EA7-8644-389617F7AD5A}" type="presParOf" srcId="{8F4E1061-73D1-4DAB-948E-355F9513EF59}" destId="{D595F01D-DC10-49DB-A405-8CD4F1A27210}" srcOrd="3" destOrd="0" presId="urn:microsoft.com/office/officeart/2008/layout/CircleAccentTimeline"/>
    <dgm:cxn modelId="{13A6DFA4-B1A5-46D6-A50F-8D99EA8D3999}" type="presParOf" srcId="{D595F01D-DC10-49DB-A405-8CD4F1A27210}" destId="{395E5D73-4190-427E-B297-3E0714E827F0}" srcOrd="0" destOrd="0" presId="urn:microsoft.com/office/officeart/2008/layout/CircleAccentTimeline"/>
    <dgm:cxn modelId="{B8B6E52E-78F1-4D63-BA95-A4B65EF23C61}" type="presParOf" srcId="{D595F01D-DC10-49DB-A405-8CD4F1A27210}" destId="{FD94F924-6FD0-4DDD-9E5B-1EADD565EB98}" srcOrd="1" destOrd="0" presId="urn:microsoft.com/office/officeart/2008/layout/CircleAccentTimeline"/>
    <dgm:cxn modelId="{D0B1786C-36B0-47BA-B7D8-C3A763E99730}" type="presParOf" srcId="{D595F01D-DC10-49DB-A405-8CD4F1A27210}" destId="{CE8991D8-63FA-461F-90EB-198B9A1E0A0D}" srcOrd="2" destOrd="0" presId="urn:microsoft.com/office/officeart/2008/layout/CircleAccentTimeline"/>
    <dgm:cxn modelId="{72F87E59-FA85-4EF1-B535-E641FD7F5823}" type="presParOf" srcId="{8F4E1061-73D1-4DAB-948E-355F9513EF59}" destId="{7819DF70-5F81-45BE-B367-40789EACBBA2}" srcOrd="4" destOrd="0" presId="urn:microsoft.com/office/officeart/2008/layout/CircleAccentTimeline"/>
    <dgm:cxn modelId="{86CD9BBF-5387-4E86-9F13-3D1571FDCE1D}" type="presParOf" srcId="{8F4E1061-73D1-4DAB-948E-355F9513EF59}" destId="{D0552B12-78F0-4738-A0CD-2746FB489E29}" srcOrd="5" destOrd="0" presId="urn:microsoft.com/office/officeart/2008/layout/CircleAccentTimeline"/>
    <dgm:cxn modelId="{8E4BD28E-F8C3-4AA6-9C58-E7F42E703113}" type="presParOf" srcId="{8F4E1061-73D1-4DAB-948E-355F9513EF59}" destId="{2A28F80A-35BA-41D4-A9EE-F9049FACEF4C}" srcOrd="6" destOrd="0" presId="urn:microsoft.com/office/officeart/2008/layout/CircleAccentTimeline"/>
    <dgm:cxn modelId="{738BC4D1-AE7A-497A-B03A-7E728F2E4645}" type="presParOf" srcId="{2A28F80A-35BA-41D4-A9EE-F9049FACEF4C}" destId="{8E1844B6-536C-4882-8CE8-7F165692F2D6}" srcOrd="0" destOrd="0" presId="urn:microsoft.com/office/officeart/2008/layout/CircleAccentTimeline"/>
    <dgm:cxn modelId="{4D161833-ADD0-4DFD-843D-27326FDA256F}" type="presParOf" srcId="{2A28F80A-35BA-41D4-A9EE-F9049FACEF4C}" destId="{8CFA55BA-5FA3-4BA0-9105-39147663BB55}" srcOrd="1" destOrd="0" presId="urn:microsoft.com/office/officeart/2008/layout/CircleAccentTimeline"/>
    <dgm:cxn modelId="{87CC1EC2-C2EE-4BA0-A5BC-1436A42EECEF}" type="presParOf" srcId="{2A28F80A-35BA-41D4-A9EE-F9049FACEF4C}" destId="{A55B2CDF-4F31-4092-8741-0D81B10CA012}" srcOrd="2" destOrd="0" presId="urn:microsoft.com/office/officeart/2008/layout/CircleAccentTimeline"/>
    <dgm:cxn modelId="{D3E64559-675C-420B-8F89-8350CC09E318}" type="presParOf" srcId="{8F4E1061-73D1-4DAB-948E-355F9513EF59}" destId="{16EB8088-2FC3-4F9D-B094-6400E7E276FC}" srcOrd="7" destOrd="0" presId="urn:microsoft.com/office/officeart/2008/layout/CircleAccentTimeline"/>
    <dgm:cxn modelId="{1AC3214C-11E2-4FC4-93C6-98B3AC9A133C}" type="presParOf" srcId="{8F4E1061-73D1-4DAB-948E-355F9513EF59}" destId="{E27AC56D-30A3-4354-81ED-A32B47A32DB3}" srcOrd="8" destOrd="0" presId="urn:microsoft.com/office/officeart/2008/layout/CircleAccentTimeline"/>
    <dgm:cxn modelId="{187FEF7D-EAC4-4C70-BBC6-948EF62EE143}" type="presParOf" srcId="{8F4E1061-73D1-4DAB-948E-355F9513EF59}" destId="{7E90E807-F3D0-4068-A1E8-C70F8EC9EF36}" srcOrd="9" destOrd="0" presId="urn:microsoft.com/office/officeart/2008/layout/CircleAccentTimeline"/>
    <dgm:cxn modelId="{5FC9BED5-555C-4B7D-BF34-27BF07E35F32}" type="presParOf" srcId="{7E90E807-F3D0-4068-A1E8-C70F8EC9EF36}" destId="{B1D3B050-EE0B-4236-AC46-151AC281A2D5}" srcOrd="0" destOrd="0" presId="urn:microsoft.com/office/officeart/2008/layout/CircleAccentTimeline"/>
    <dgm:cxn modelId="{FB67202E-6105-47B9-B619-1AA9BFEEC5DA}" type="presParOf" srcId="{7E90E807-F3D0-4068-A1E8-C70F8EC9EF36}" destId="{23469E84-5156-46A5-BE92-2C07050F14D8}" srcOrd="1" destOrd="0" presId="urn:microsoft.com/office/officeart/2008/layout/CircleAccentTimeline"/>
    <dgm:cxn modelId="{946F8A2D-F833-4255-A8F3-8751B921D3D5}" type="presParOf" srcId="{7E90E807-F3D0-4068-A1E8-C70F8EC9EF36}" destId="{EFAF8F16-3568-4C26-8EA0-1DBF3509E5C8}" srcOrd="2" destOrd="0" presId="urn:microsoft.com/office/officeart/2008/layout/CircleAccentTimeline"/>
    <dgm:cxn modelId="{00405594-256F-4F99-A351-088A05FE9498}" type="presParOf" srcId="{8F4E1061-73D1-4DAB-948E-355F9513EF59}" destId="{DC4D4981-84D4-477B-B12A-45A8E8D4EC1B}" srcOrd="10" destOrd="0" presId="urn:microsoft.com/office/officeart/2008/layout/CircleAccentTimeline"/>
    <dgm:cxn modelId="{55532CEC-38C3-43E9-8816-1BE3F0D4BCB9}" type="presParOf" srcId="{8F4E1061-73D1-4DAB-948E-355F9513EF59}" destId="{297EF74E-A78F-4778-9C9B-2BBF46F2DCE6}" srcOrd="11" destOrd="0" presId="urn:microsoft.com/office/officeart/2008/layout/CircleAccentTimeline"/>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DFBFD-84AA-4DFF-B9F3-BA4395621A27}">
      <dsp:nvSpPr>
        <dsp:cNvPr id="0" name=""/>
        <dsp:cNvSpPr/>
      </dsp:nvSpPr>
      <dsp:spPr>
        <a:xfrm>
          <a:off x="943293" y="262293"/>
          <a:ext cx="2307936" cy="354886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02715A-F6FA-4B9E-98BA-E2638BE823B8}">
      <dsp:nvSpPr>
        <dsp:cNvPr id="0" name=""/>
        <dsp:cNvSpPr/>
      </dsp:nvSpPr>
      <dsp:spPr>
        <a:xfrm>
          <a:off x="6000" y="3668927"/>
          <a:ext cx="4539567" cy="1428178"/>
        </a:xfrm>
        <a:prstGeom prst="wedgeRectCallout">
          <a:avLst>
            <a:gd name="adj1" fmla="val 20250"/>
            <a:gd name="adj2" fmla="val -60700"/>
          </a:avLst>
        </a:prstGeom>
        <a:solidFill>
          <a:schemeClr val="accent3">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tx1"/>
              </a:solidFill>
            </a:rPr>
            <a:t>Technological University of Havana "José Antonio Echeverría"</a:t>
          </a:r>
          <a:endParaRPr lang="es-ES" sz="2800" kern="1200" dirty="0">
            <a:solidFill>
              <a:schemeClr val="tx1"/>
            </a:solidFill>
          </a:endParaRPr>
        </a:p>
      </dsp:txBody>
      <dsp:txXfrm>
        <a:off x="6000" y="3668927"/>
        <a:ext cx="4539567" cy="1428178"/>
      </dsp:txXfrm>
    </dsp:sp>
    <dsp:sp modelId="{5528B0B1-2BF3-4BDC-A7C3-2A6BDF666837}">
      <dsp:nvSpPr>
        <dsp:cNvPr id="0" name=""/>
        <dsp:cNvSpPr/>
      </dsp:nvSpPr>
      <dsp:spPr>
        <a:xfrm>
          <a:off x="5610249" y="129381"/>
          <a:ext cx="3073287" cy="4080510"/>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8CF8F2-E0AA-40AF-9944-46E409243F7F}">
      <dsp:nvSpPr>
        <dsp:cNvPr id="0" name=""/>
        <dsp:cNvSpPr/>
      </dsp:nvSpPr>
      <dsp:spPr>
        <a:xfrm>
          <a:off x="5055631" y="3657594"/>
          <a:ext cx="4539567" cy="1428178"/>
        </a:xfrm>
        <a:prstGeom prst="wedgeRectCallout">
          <a:avLst>
            <a:gd name="adj1" fmla="val 20250"/>
            <a:gd name="adj2" fmla="val -60700"/>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tx1"/>
              </a:solidFill>
            </a:rPr>
            <a:t>Central </a:t>
          </a:r>
          <a:r>
            <a:rPr lang="es-ES" sz="2800" kern="1200" dirty="0" err="1" smtClean="0">
              <a:solidFill>
                <a:schemeClr val="tx1"/>
              </a:solidFill>
            </a:rPr>
            <a:t>University</a:t>
          </a:r>
          <a:r>
            <a:rPr lang="es-ES" sz="2800" kern="1200" dirty="0" smtClean="0">
              <a:solidFill>
                <a:schemeClr val="tx1"/>
              </a:solidFill>
            </a:rPr>
            <a:t> "Marta Abreu" of Las Villas</a:t>
          </a:r>
          <a:endParaRPr lang="es-ES" sz="2800" kern="1200" dirty="0">
            <a:solidFill>
              <a:schemeClr val="tx1"/>
            </a:solidFill>
          </a:endParaRPr>
        </a:p>
      </dsp:txBody>
      <dsp:txXfrm>
        <a:off x="5055631" y="3657594"/>
        <a:ext cx="4539567" cy="1428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0760D-8B64-4156-86BB-BAB7D8F7163A}">
      <dsp:nvSpPr>
        <dsp:cNvPr id="0" name=""/>
        <dsp:cNvSpPr/>
      </dsp:nvSpPr>
      <dsp:spPr>
        <a:xfrm>
          <a:off x="1242183" y="2667001"/>
          <a:ext cx="2089007" cy="2089007"/>
        </a:xfrm>
        <a:prstGeom prst="donut">
          <a:avLst>
            <a:gd name="adj" fmla="val 2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451BD5A-BC64-4038-9EC5-33D304E78935}">
      <dsp:nvSpPr>
        <dsp:cNvPr id="0" name=""/>
        <dsp:cNvSpPr/>
      </dsp:nvSpPr>
      <dsp:spPr>
        <a:xfrm>
          <a:off x="1071472" y="1122959"/>
          <a:ext cx="2479469" cy="1503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0" bIns="0" numCol="1" spcCol="1270" anchor="ctr" anchorCtr="0">
          <a:noAutofit/>
        </a:bodyPr>
        <a:lstStyle/>
        <a:p>
          <a:pPr lvl="0" algn="ctr" defTabSz="1066800">
            <a:lnSpc>
              <a:spcPct val="90000"/>
            </a:lnSpc>
            <a:spcBef>
              <a:spcPct val="0"/>
            </a:spcBef>
            <a:spcAft>
              <a:spcPts val="0"/>
            </a:spcAft>
          </a:pPr>
          <a:r>
            <a:rPr lang="es-ES" sz="2400" kern="1200" dirty="0" err="1" smtClean="0"/>
            <a:t>Constitution</a:t>
          </a:r>
          <a:endParaRPr lang="es-ES" sz="2400" kern="1200" dirty="0" smtClean="0"/>
        </a:p>
        <a:p>
          <a:pPr lvl="0" algn="ctr" defTabSz="1066800">
            <a:lnSpc>
              <a:spcPct val="90000"/>
            </a:lnSpc>
            <a:spcBef>
              <a:spcPct val="0"/>
            </a:spcBef>
            <a:spcAft>
              <a:spcPts val="0"/>
            </a:spcAft>
          </a:pPr>
          <a:r>
            <a:rPr lang="es-ES" sz="2400" kern="1200" dirty="0" err="1" smtClean="0"/>
            <a:t>Start</a:t>
          </a:r>
          <a:r>
            <a:rPr lang="es-ES" sz="2400" kern="1200" dirty="0" smtClean="0"/>
            <a:t> of </a:t>
          </a:r>
          <a:r>
            <a:rPr lang="es-ES" sz="2400" kern="1200" dirty="0" err="1" smtClean="0"/>
            <a:t>activities</a:t>
          </a:r>
          <a:endParaRPr lang="es-ES" sz="2400" kern="1200" dirty="0"/>
        </a:p>
      </dsp:txBody>
      <dsp:txXfrm>
        <a:off x="1071472" y="1122959"/>
        <a:ext cx="2479469" cy="1503253"/>
      </dsp:txXfrm>
    </dsp:sp>
    <dsp:sp modelId="{395E5D73-4190-427E-B297-3E0714E827F0}">
      <dsp:nvSpPr>
        <dsp:cNvPr id="0" name=""/>
        <dsp:cNvSpPr/>
      </dsp:nvSpPr>
      <dsp:spPr>
        <a:xfrm>
          <a:off x="4807349" y="1740776"/>
          <a:ext cx="2089007" cy="2089007"/>
        </a:xfrm>
        <a:prstGeom prst="donut">
          <a:avLst>
            <a:gd name="adj" fmla="val 2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D94F924-6FD0-4DDD-9E5B-1EADD565EB98}">
      <dsp:nvSpPr>
        <dsp:cNvPr id="0" name=""/>
        <dsp:cNvSpPr/>
      </dsp:nvSpPr>
      <dsp:spPr>
        <a:xfrm>
          <a:off x="4521637" y="4078451"/>
          <a:ext cx="2596868" cy="125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0" bIns="0" numCol="1" spcCol="1270" anchor="ctr" anchorCtr="0">
          <a:noAutofit/>
        </a:bodyPr>
        <a:lstStyle/>
        <a:p>
          <a:pPr lvl="0" algn="ctr" defTabSz="1066800">
            <a:lnSpc>
              <a:spcPct val="90000"/>
            </a:lnSpc>
            <a:spcBef>
              <a:spcPct val="0"/>
            </a:spcBef>
            <a:spcAft>
              <a:spcPts val="0"/>
            </a:spcAft>
          </a:pPr>
          <a:r>
            <a:rPr lang="es-ES" sz="2400" kern="1200" dirty="0" err="1" smtClean="0"/>
            <a:t>Organization</a:t>
          </a:r>
          <a:endParaRPr lang="es-ES" sz="2400" kern="1200" dirty="0" smtClean="0"/>
        </a:p>
        <a:p>
          <a:pPr lvl="0" algn="ctr" defTabSz="1066800">
            <a:lnSpc>
              <a:spcPct val="90000"/>
            </a:lnSpc>
            <a:spcBef>
              <a:spcPct val="0"/>
            </a:spcBef>
            <a:spcAft>
              <a:spcPts val="0"/>
            </a:spcAft>
          </a:pPr>
          <a:r>
            <a:rPr lang="es-ES" sz="2400" kern="1200" dirty="0" err="1" smtClean="0"/>
            <a:t>Projection</a:t>
          </a:r>
          <a:endParaRPr lang="es-ES" sz="2400" kern="1200" dirty="0" smtClean="0"/>
        </a:p>
        <a:p>
          <a:pPr lvl="0" algn="ctr" defTabSz="1066800">
            <a:lnSpc>
              <a:spcPct val="90000"/>
            </a:lnSpc>
            <a:spcBef>
              <a:spcPct val="0"/>
            </a:spcBef>
            <a:spcAft>
              <a:spcPts val="0"/>
            </a:spcAft>
          </a:pPr>
          <a:r>
            <a:rPr lang="es-ES" sz="2400" kern="1200" dirty="0" err="1" smtClean="0"/>
            <a:t>Work</a:t>
          </a:r>
          <a:r>
            <a:rPr lang="es-ES" sz="2400" kern="1200" dirty="0" smtClean="0"/>
            <a:t> </a:t>
          </a:r>
          <a:r>
            <a:rPr lang="es-ES" sz="2400" kern="1200" dirty="0" err="1" smtClean="0"/>
            <a:t>model</a:t>
          </a:r>
          <a:endParaRPr lang="x-none" sz="2400" kern="1200" dirty="0"/>
        </a:p>
      </dsp:txBody>
      <dsp:txXfrm>
        <a:off x="4521637" y="4078451"/>
        <a:ext cx="2596868" cy="1251490"/>
      </dsp:txXfrm>
    </dsp:sp>
    <dsp:sp modelId="{8E1844B6-536C-4882-8CE8-7F165692F2D6}">
      <dsp:nvSpPr>
        <dsp:cNvPr id="0" name=""/>
        <dsp:cNvSpPr/>
      </dsp:nvSpPr>
      <dsp:spPr>
        <a:xfrm>
          <a:off x="8425852" y="2635394"/>
          <a:ext cx="2089007" cy="2089007"/>
        </a:xfrm>
        <a:prstGeom prst="donut">
          <a:avLst>
            <a:gd name="adj" fmla="val 2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CFA55BA-5FA3-4BA0-9105-39147663BB55}">
      <dsp:nvSpPr>
        <dsp:cNvPr id="0" name=""/>
        <dsp:cNvSpPr/>
      </dsp:nvSpPr>
      <dsp:spPr>
        <a:xfrm>
          <a:off x="8085748" y="984720"/>
          <a:ext cx="2596868" cy="125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0" bIns="0" numCol="1" spcCol="1270" anchor="ctr" anchorCtr="0">
          <a:noAutofit/>
        </a:bodyPr>
        <a:lstStyle/>
        <a:p>
          <a:pPr lvl="0" algn="ctr" defTabSz="1066800">
            <a:lnSpc>
              <a:spcPct val="90000"/>
            </a:lnSpc>
            <a:spcBef>
              <a:spcPct val="0"/>
            </a:spcBef>
            <a:spcAft>
              <a:spcPts val="0"/>
            </a:spcAft>
          </a:pPr>
          <a:r>
            <a:rPr lang="es-ES" sz="2400" kern="1200" dirty="0" err="1" smtClean="0"/>
            <a:t>Consolidation</a:t>
          </a:r>
          <a:endParaRPr lang="es-ES" sz="2400" kern="1200" dirty="0" smtClean="0"/>
        </a:p>
        <a:p>
          <a:pPr lvl="0" algn="ctr" defTabSz="1066800">
            <a:lnSpc>
              <a:spcPct val="90000"/>
            </a:lnSpc>
            <a:spcBef>
              <a:spcPct val="0"/>
            </a:spcBef>
            <a:spcAft>
              <a:spcPts val="0"/>
            </a:spcAft>
          </a:pPr>
          <a:r>
            <a:rPr lang="es-ES" sz="2400" kern="1200" dirty="0" err="1" smtClean="0"/>
            <a:t>Improvement</a:t>
          </a:r>
          <a:endParaRPr lang="es-ES" sz="2400" kern="1200" dirty="0" smtClean="0"/>
        </a:p>
        <a:p>
          <a:pPr lvl="0" algn="ctr" defTabSz="1066800">
            <a:lnSpc>
              <a:spcPct val="90000"/>
            </a:lnSpc>
            <a:spcBef>
              <a:spcPct val="0"/>
            </a:spcBef>
            <a:spcAft>
              <a:spcPts val="0"/>
            </a:spcAft>
          </a:pPr>
          <a:r>
            <a:rPr lang="es-ES" sz="2400" kern="1200" dirty="0" err="1" smtClean="0"/>
            <a:t>Increase</a:t>
          </a:r>
          <a:endParaRPr lang="es-ES" sz="2400" kern="1200" dirty="0" smtClean="0"/>
        </a:p>
        <a:p>
          <a:pPr lvl="0" algn="ctr" defTabSz="1066800">
            <a:lnSpc>
              <a:spcPct val="90000"/>
            </a:lnSpc>
            <a:spcBef>
              <a:spcPct val="0"/>
            </a:spcBef>
            <a:spcAft>
              <a:spcPts val="0"/>
            </a:spcAft>
          </a:pPr>
          <a:r>
            <a:rPr lang="es-ES" sz="2400" kern="1200" dirty="0" err="1" smtClean="0"/>
            <a:t>Alliances</a:t>
          </a:r>
          <a:endParaRPr lang="x-none" sz="2400" kern="1200" dirty="0"/>
        </a:p>
      </dsp:txBody>
      <dsp:txXfrm>
        <a:off x="8085748" y="984720"/>
        <a:ext cx="2596868" cy="1251490"/>
      </dsp:txXfrm>
    </dsp:sp>
    <dsp:sp modelId="{B1D3B050-EE0B-4236-AC46-151AC281A2D5}">
      <dsp:nvSpPr>
        <dsp:cNvPr id="0" name=""/>
        <dsp:cNvSpPr/>
      </dsp:nvSpPr>
      <dsp:spPr>
        <a:xfrm>
          <a:off x="12116926" y="1676393"/>
          <a:ext cx="2089007" cy="2089007"/>
        </a:xfrm>
        <a:prstGeom prst="donut">
          <a:avLst>
            <a:gd name="adj" fmla="val 2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3469E84-5156-46A5-BE92-2C07050F14D8}">
      <dsp:nvSpPr>
        <dsp:cNvPr id="0" name=""/>
        <dsp:cNvSpPr/>
      </dsp:nvSpPr>
      <dsp:spPr>
        <a:xfrm>
          <a:off x="12057526" y="4078451"/>
          <a:ext cx="2596868" cy="125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0" rIns="0" bIns="0" numCol="1" spcCol="1270" anchor="ctr" anchorCtr="0">
          <a:noAutofit/>
        </a:bodyPr>
        <a:lstStyle/>
        <a:p>
          <a:pPr lvl="0" algn="ctr" defTabSz="1066800">
            <a:lnSpc>
              <a:spcPct val="90000"/>
            </a:lnSpc>
            <a:spcBef>
              <a:spcPct val="0"/>
            </a:spcBef>
            <a:spcAft>
              <a:spcPts val="0"/>
            </a:spcAft>
          </a:pPr>
          <a:r>
            <a:rPr lang="es-ES" sz="2400" kern="1200" dirty="0" err="1" smtClean="0"/>
            <a:t>Developing</a:t>
          </a:r>
          <a:endParaRPr lang="es-ES" sz="2400" kern="1200" dirty="0" smtClean="0"/>
        </a:p>
        <a:p>
          <a:pPr lvl="0" algn="ctr" defTabSz="1066800">
            <a:lnSpc>
              <a:spcPct val="90000"/>
            </a:lnSpc>
            <a:spcBef>
              <a:spcPct val="0"/>
            </a:spcBef>
            <a:spcAft>
              <a:spcPts val="0"/>
            </a:spcAft>
          </a:pPr>
          <a:r>
            <a:rPr lang="es-ES" sz="2400" kern="1200" dirty="0" err="1" smtClean="0"/>
            <a:t>Sustainability</a:t>
          </a:r>
          <a:endParaRPr lang="es-ES" sz="2400" kern="1200" dirty="0" smtClean="0"/>
        </a:p>
        <a:p>
          <a:pPr lvl="0" algn="ctr" defTabSz="1066800">
            <a:lnSpc>
              <a:spcPct val="90000"/>
            </a:lnSpc>
            <a:spcBef>
              <a:spcPct val="0"/>
            </a:spcBef>
            <a:spcAft>
              <a:spcPts val="0"/>
            </a:spcAft>
          </a:pPr>
          <a:r>
            <a:rPr lang="es-ES" sz="2400" kern="1200" dirty="0" err="1" smtClean="0"/>
            <a:t>internationalization</a:t>
          </a:r>
          <a:endParaRPr lang="x-none" sz="2400" kern="1200" dirty="0"/>
        </a:p>
      </dsp:txBody>
      <dsp:txXfrm>
        <a:off x="12057526" y="4078451"/>
        <a:ext cx="2596868" cy="125149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DCF55-3F57-4178-BCA8-165A18A2F517}" type="datetimeFigureOut">
              <a:rPr lang="es-CU" smtClean="0"/>
              <a:t>13/12/2022</a:t>
            </a:fld>
            <a:endParaRPr lang="es-CU"/>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7C358-466B-4418-AD6C-303744B8D128}" type="slidenum">
              <a:rPr lang="es-CU" smtClean="0"/>
              <a:t>‹Nº›</a:t>
            </a:fld>
            <a:endParaRPr lang="es-CU"/>
          </a:p>
        </p:txBody>
      </p:sp>
    </p:spTree>
    <p:extLst>
      <p:ext uri="{BB962C8B-B14F-4D97-AF65-F5344CB8AC3E}">
        <p14:creationId xmlns:p14="http://schemas.microsoft.com/office/powerpoint/2010/main" val="268666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3AB7C358-466B-4418-AD6C-303744B8D128}" type="slidenum">
              <a:rPr lang="es-CU" smtClean="0"/>
              <a:t>6</a:t>
            </a:fld>
            <a:endParaRPr lang="es-CU"/>
          </a:p>
        </p:txBody>
      </p:sp>
    </p:spTree>
    <p:extLst>
      <p:ext uri="{BB962C8B-B14F-4D97-AF65-F5344CB8AC3E}">
        <p14:creationId xmlns:p14="http://schemas.microsoft.com/office/powerpoint/2010/main" val="3300805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27.png"/><Relationship Id="rId4" Type="http://schemas.openxmlformats.org/officeDocument/2006/relationships/image" Target="../media/image36.svg"/><Relationship Id="rId9"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8.png"/><Relationship Id="rId12" Type="http://schemas.openxmlformats.org/officeDocument/2006/relationships/image" Target="../media/image14.sv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10.png"/><Relationship Id="rId5" Type="http://schemas.openxmlformats.org/officeDocument/2006/relationships/diagramColors" Target="../diagrams/colors2.xml"/><Relationship Id="rId10" Type="http://schemas.openxmlformats.org/officeDocument/2006/relationships/image" Target="../media/image12.svg"/><Relationship Id="rId4" Type="http://schemas.openxmlformats.org/officeDocument/2006/relationships/diagramQuickStyle" Target="../diagrams/quickStyle2.xml"/><Relationship Id="rId9" Type="http://schemas.openxmlformats.org/officeDocument/2006/relationships/image" Target="../media/image9.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emf"/><Relationship Id="rId7" Type="http://schemas.openxmlformats.org/officeDocument/2006/relationships/image" Target="../media/image1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3.svg"/><Relationship Id="rId5" Type="http://schemas.openxmlformats.org/officeDocument/2006/relationships/image" Target="../media/image2.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8401544" y="5464421"/>
            <a:ext cx="8854677" cy="1661993"/>
          </a:xfrm>
          <a:prstGeom prst="rect">
            <a:avLst/>
          </a:prstGeom>
        </p:spPr>
        <p:txBody>
          <a:bodyPr wrap="square" lIns="0" tIns="0" rIns="0" bIns="0" rtlCol="0" anchor="t">
            <a:spAutoFit/>
          </a:bodyPr>
          <a:lstStyle/>
          <a:p>
            <a:pPr algn="ctr">
              <a:spcBef>
                <a:spcPct val="0"/>
              </a:spcBef>
              <a:spcAft>
                <a:spcPts val="600"/>
              </a:spcAft>
            </a:pPr>
            <a:r>
              <a:rPr lang="en-US" sz="3600" b="1" dirty="0">
                <a:solidFill>
                  <a:schemeClr val="accent1">
                    <a:lumMod val="50000"/>
                  </a:schemeClr>
                </a:solidFill>
                <a:latin typeface="Trebuchet MS" panose="020B0603020202020204" pitchFamily="34" charset="0"/>
              </a:rPr>
              <a:t>Science and Technology Interface Society of the Technological University of Havana "José Antonio </a:t>
            </a:r>
            <a:r>
              <a:rPr lang="en-US" sz="3600" b="1" dirty="0" err="1">
                <a:solidFill>
                  <a:schemeClr val="accent1">
                    <a:lumMod val="50000"/>
                  </a:schemeClr>
                </a:solidFill>
                <a:latin typeface="Trebuchet MS" panose="020B0603020202020204" pitchFamily="34" charset="0"/>
              </a:rPr>
              <a:t>Echeverría</a:t>
            </a:r>
            <a:r>
              <a:rPr lang="en-US" sz="3600" b="1" dirty="0">
                <a:solidFill>
                  <a:schemeClr val="accent1">
                    <a:lumMod val="50000"/>
                  </a:schemeClr>
                </a:solidFill>
                <a:latin typeface="Trebuchet MS" panose="020B0603020202020204" pitchFamily="34" charset="0"/>
              </a:rPr>
              <a:t>"</a:t>
            </a:r>
            <a:endParaRPr lang="en-US" sz="3600" b="1" dirty="0">
              <a:solidFill>
                <a:schemeClr val="accent1">
                  <a:lumMod val="50000"/>
                </a:schemeClr>
              </a:solidFill>
              <a:latin typeface="Trebuchet MS" panose="020B0603020202020204" pitchFamily="34" charset="0"/>
            </a:endParaRPr>
          </a:p>
        </p:txBody>
      </p:sp>
      <p:grpSp>
        <p:nvGrpSpPr>
          <p:cNvPr id="16" name="Group 16"/>
          <p:cNvGrpSpPr/>
          <p:nvPr/>
        </p:nvGrpSpPr>
        <p:grpSpPr>
          <a:xfrm>
            <a:off x="3027626" y="8050917"/>
            <a:ext cx="2246998" cy="1207383"/>
            <a:chOff x="0" y="0"/>
            <a:chExt cx="2995998" cy="1609844"/>
          </a:xfrm>
        </p:grpSpPr>
        <p:sp>
          <p:nvSpPr>
            <p:cNvPr id="17" name="TextBox 17"/>
            <p:cNvSpPr txBox="1"/>
            <p:nvPr/>
          </p:nvSpPr>
          <p:spPr>
            <a:xfrm>
              <a:off x="37878" y="1432749"/>
              <a:ext cx="2920241" cy="181610"/>
            </a:xfrm>
            <a:prstGeom prst="rect">
              <a:avLst/>
            </a:prstGeom>
          </p:spPr>
          <p:txBody>
            <a:bodyPr lIns="0" tIns="0" rIns="0" bIns="0" rtlCol="0" anchor="t">
              <a:spAutoFit/>
            </a:bodyPr>
            <a:lstStyle/>
            <a:p>
              <a:pPr algn="ctr">
                <a:lnSpc>
                  <a:spcPts val="1120"/>
                </a:lnSpc>
              </a:pPr>
              <a:r>
                <a:rPr lang="en-US" sz="800" spc="304">
                  <a:solidFill>
                    <a:srgbClr val="FFFFFF"/>
                  </a:solidFill>
                  <a:latin typeface="HK Grotesk Medium"/>
                </a:rPr>
                <a:t>Desde 1999</a:t>
              </a:r>
            </a:p>
          </p:txBody>
        </p:sp>
        <p:sp>
          <p:nvSpPr>
            <p:cNvPr id="18" name="TextBox 18"/>
            <p:cNvSpPr txBox="1"/>
            <p:nvPr/>
          </p:nvSpPr>
          <p:spPr>
            <a:xfrm>
              <a:off x="0" y="679542"/>
              <a:ext cx="2995998" cy="675932"/>
            </a:xfrm>
            <a:prstGeom prst="rect">
              <a:avLst/>
            </a:prstGeom>
          </p:spPr>
          <p:txBody>
            <a:bodyPr lIns="0" tIns="0" rIns="0" bIns="0" rtlCol="0" anchor="t">
              <a:spAutoFit/>
            </a:bodyPr>
            <a:lstStyle/>
            <a:p>
              <a:pPr algn="ctr">
                <a:lnSpc>
                  <a:spcPts val="1982"/>
                </a:lnSpc>
              </a:pPr>
              <a:r>
                <a:rPr lang="en-US" sz="1725" spc="207">
                  <a:solidFill>
                    <a:srgbClr val="FFFFFF"/>
                  </a:solidFill>
                  <a:latin typeface="HK Grotesk Bold Bold"/>
                </a:rPr>
                <a:t>DAVID CARMONA Y ASOCIADOS</a:t>
              </a: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22399" y="0"/>
              <a:ext cx="551200" cy="551200"/>
            </a:xfrm>
            <a:prstGeom prst="rect">
              <a:avLst/>
            </a:prstGeom>
          </p:spPr>
        </p:pic>
      </p:grpSp>
      <p:pic>
        <p:nvPicPr>
          <p:cNvPr id="21" name="Imagen 20"/>
          <p:cNvPicPr>
            <a:picLocks noChangeAspect="1"/>
          </p:cNvPicPr>
          <p:nvPr/>
        </p:nvPicPr>
        <p:blipFill>
          <a:blip r:embed="rId4"/>
          <a:stretch>
            <a:fillRect/>
          </a:stretch>
        </p:blipFill>
        <p:spPr>
          <a:xfrm>
            <a:off x="10988275" y="800100"/>
            <a:ext cx="3681213" cy="3929943"/>
          </a:xfrm>
          <a:prstGeom prst="rect">
            <a:avLst/>
          </a:prstGeom>
        </p:spPr>
      </p:pic>
      <p:sp>
        <p:nvSpPr>
          <p:cNvPr id="22" name="CuadroTexto 21"/>
          <p:cNvSpPr txBox="1"/>
          <p:nvPr/>
        </p:nvSpPr>
        <p:spPr>
          <a:xfrm>
            <a:off x="6667297" y="8839640"/>
            <a:ext cx="11648445" cy="769441"/>
          </a:xfrm>
          <a:prstGeom prst="rect">
            <a:avLst/>
          </a:prstGeom>
          <a:noFill/>
        </p:spPr>
        <p:txBody>
          <a:bodyPr wrap="none" rtlCol="0">
            <a:spAutoFit/>
          </a:bodyPr>
          <a:lstStyle/>
          <a:p>
            <a:r>
              <a:rPr lang="es-ES" sz="4400" b="1" dirty="0" err="1">
                <a:effectLst>
                  <a:outerShdw blurRad="38100" dist="38100" dir="2700000" algn="tl">
                    <a:srgbClr val="000000">
                      <a:alpha val="43137"/>
                    </a:srgbClr>
                  </a:outerShdw>
                </a:effectLst>
              </a:rPr>
              <a:t>Experts</a:t>
            </a:r>
            <a:r>
              <a:rPr lang="es-ES" sz="4400" b="1" dirty="0">
                <a:effectLst>
                  <a:outerShdw blurRad="38100" dist="38100" dir="2700000" algn="tl">
                    <a:srgbClr val="000000">
                      <a:alpha val="43137"/>
                    </a:srgbClr>
                  </a:outerShdw>
                </a:effectLst>
              </a:rPr>
              <a:t>... </a:t>
            </a:r>
            <a:r>
              <a:rPr lang="es-ES" sz="4400" b="1" dirty="0" err="1">
                <a:effectLst>
                  <a:outerShdw blurRad="38100" dist="38100" dir="2700000" algn="tl">
                    <a:srgbClr val="000000">
                      <a:alpha val="43137"/>
                    </a:srgbClr>
                  </a:outerShdw>
                </a:effectLst>
              </a:rPr>
              <a:t>Responsible</a:t>
            </a:r>
            <a:r>
              <a:rPr lang="es-ES" sz="4400" b="1" dirty="0">
                <a:effectLst>
                  <a:outerShdw blurRad="38100" dist="38100" dir="2700000" algn="tl">
                    <a:srgbClr val="000000">
                      <a:alpha val="43137"/>
                    </a:srgbClr>
                  </a:outerShdw>
                </a:effectLst>
              </a:rPr>
              <a:t>... </a:t>
            </a:r>
            <a:r>
              <a:rPr lang="es-ES" sz="4400" b="1" dirty="0" err="1">
                <a:effectLst>
                  <a:outerShdw blurRad="38100" dist="38100" dir="2700000" algn="tl">
                    <a:srgbClr val="000000">
                      <a:alpha val="43137"/>
                    </a:srgbClr>
                  </a:outerShdw>
                </a:effectLst>
              </a:rPr>
              <a:t>Qualified</a:t>
            </a:r>
            <a:r>
              <a:rPr lang="es-ES" sz="4400" b="1" dirty="0">
                <a:effectLst>
                  <a:outerShdw blurRad="38100" dist="38100" dir="2700000" algn="tl">
                    <a:srgbClr val="000000">
                      <a:alpha val="43137"/>
                    </a:srgbClr>
                  </a:outerShdw>
                </a:effectLst>
              </a:rPr>
              <a:t>... </a:t>
            </a:r>
            <a:r>
              <a:rPr lang="es-ES" sz="4400" b="1" dirty="0" err="1">
                <a:effectLst>
                  <a:outerShdw blurRad="38100" dist="38100" dir="2700000" algn="tl">
                    <a:srgbClr val="000000">
                      <a:alpha val="43137"/>
                    </a:srgbClr>
                  </a:outerShdw>
                </a:effectLst>
              </a:rPr>
              <a:t>Committed</a:t>
            </a:r>
            <a:r>
              <a:rPr lang="es-ES" sz="4400" b="1" dirty="0">
                <a:effectLst>
                  <a:outerShdw blurRad="38100" dist="38100" dir="2700000" algn="tl">
                    <a:srgbClr val="000000">
                      <a:alpha val="43137"/>
                    </a:srgbClr>
                  </a:outerShdw>
                </a:effectLst>
              </a:rPr>
              <a:t>…</a:t>
            </a:r>
            <a:endParaRPr lang="es-ES" sz="4400" b="1"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C3956E8A-74DA-E9CE-0D43-D64BAA3CF945}"/>
              </a:ext>
            </a:extLst>
          </p:cNvPr>
          <p:cNvPicPr>
            <a:picLocks noChangeAspect="1"/>
          </p:cNvPicPr>
          <p:nvPr/>
        </p:nvPicPr>
        <p:blipFill>
          <a:blip r:embed="rId5"/>
          <a:stretch>
            <a:fillRect/>
          </a:stretch>
        </p:blipFill>
        <p:spPr>
          <a:xfrm>
            <a:off x="0" y="0"/>
            <a:ext cx="6553200" cy="103871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447800" y="1289016"/>
            <a:ext cx="7559277" cy="7708968"/>
            <a:chOff x="-294617" y="977899"/>
            <a:chExt cx="10079035" cy="10278616"/>
          </a:xfrm>
        </p:grpSpPr>
        <p:sp>
          <p:nvSpPr>
            <p:cNvPr id="8" name="TextBox 8"/>
            <p:cNvSpPr txBox="1"/>
            <p:nvPr/>
          </p:nvSpPr>
          <p:spPr>
            <a:xfrm>
              <a:off x="-77458" y="2638778"/>
              <a:ext cx="8540587" cy="8617737"/>
            </a:xfrm>
            <a:prstGeom prst="rect">
              <a:avLst/>
            </a:prstGeom>
          </p:spPr>
          <p:txBody>
            <a:bodyPr wrap="square" lIns="0" tIns="0" rIns="0" bIns="0" rtlCol="0" anchor="t">
              <a:spAutoFit/>
            </a:bodyPr>
            <a:lstStyle/>
            <a:p>
              <a:pPr>
                <a:lnSpc>
                  <a:spcPct val="150000"/>
                </a:lnSpc>
              </a:pPr>
              <a:r>
                <a:rPr lang="en-US" sz="4000" dirty="0"/>
                <a:t>create capacities for the incubation of technology-based solutions that integrate the different specialties of technical sciences in alliances with the productive and service sectors</a:t>
              </a:r>
              <a:endParaRPr lang="en-US" sz="3600" dirty="0">
                <a:latin typeface="Trebuchet MS" panose="020B0603020202020204" pitchFamily="34" charset="0"/>
              </a:endParaRPr>
            </a:p>
          </p:txBody>
        </p:sp>
        <p:sp>
          <p:nvSpPr>
            <p:cNvPr id="9" name="TextBox 9"/>
            <p:cNvSpPr txBox="1"/>
            <p:nvPr/>
          </p:nvSpPr>
          <p:spPr>
            <a:xfrm>
              <a:off x="-294617" y="977899"/>
              <a:ext cx="10079035" cy="718145"/>
            </a:xfrm>
            <a:prstGeom prst="rect">
              <a:avLst/>
            </a:prstGeom>
          </p:spPr>
          <p:txBody>
            <a:bodyPr lIns="0" tIns="0" rIns="0" bIns="0" rtlCol="0" anchor="t">
              <a:spAutoFit/>
            </a:bodyPr>
            <a:lstStyle/>
            <a:p>
              <a:pPr>
                <a:lnSpc>
                  <a:spcPts val="4160"/>
                </a:lnSpc>
              </a:pPr>
              <a:r>
                <a:rPr lang="en-US" sz="4400" b="1" dirty="0" smtClean="0">
                  <a:solidFill>
                    <a:schemeClr val="accent1">
                      <a:lumMod val="50000"/>
                    </a:schemeClr>
                  </a:solidFill>
                  <a:latin typeface="Trebuchet MS" panose="020B0603020202020204" pitchFamily="34" charset="0"/>
                </a:rPr>
                <a:t>OBJECTIVE:</a:t>
              </a:r>
              <a:endParaRPr lang="en-US" sz="4400" b="1" dirty="0">
                <a:solidFill>
                  <a:schemeClr val="accent1">
                    <a:lumMod val="50000"/>
                  </a:schemeClr>
                </a:solidFill>
                <a:latin typeface="Trebuchet MS" panose="020B0603020202020204" pitchFamily="34" charset="0"/>
              </a:endParaRPr>
            </a:p>
          </p:txBody>
        </p:sp>
      </p:grpSp>
      <p:pic>
        <p:nvPicPr>
          <p:cNvPr id="50" name="Imagen 49"/>
          <p:cNvPicPr>
            <a:picLocks noChangeAspect="1"/>
          </p:cNvPicPr>
          <p:nvPr/>
        </p:nvPicPr>
        <p:blipFill>
          <a:blip r:embed="rId2"/>
          <a:stretch>
            <a:fillRect/>
          </a:stretch>
        </p:blipFill>
        <p:spPr>
          <a:xfrm>
            <a:off x="8410575" y="1024620"/>
            <a:ext cx="9877425" cy="8496300"/>
          </a:xfrm>
          <a:prstGeom prst="rect">
            <a:avLst/>
          </a:prstGeom>
        </p:spPr>
      </p:pic>
      <p:sp>
        <p:nvSpPr>
          <p:cNvPr id="51" name="TextBox 9"/>
          <p:cNvSpPr txBox="1"/>
          <p:nvPr/>
        </p:nvSpPr>
        <p:spPr>
          <a:xfrm rot="16200000">
            <a:off x="-4641599" y="4592068"/>
            <a:ext cx="10287000" cy="1102866"/>
          </a:xfrm>
          <a:prstGeom prst="rect">
            <a:avLst/>
          </a:prstGeom>
          <a:solidFill>
            <a:schemeClr val="tx2">
              <a:lumMod val="75000"/>
            </a:schemeClr>
          </a:solidFill>
        </p:spPr>
        <p:txBody>
          <a:bodyPr wrap="square" lIns="0" tIns="0" rIns="0" bIns="0" rtlCol="0" anchor="t">
            <a:spAutoFit/>
          </a:bodyPr>
          <a:lstStyle/>
          <a:p>
            <a:pPr lvl="0">
              <a:lnSpc>
                <a:spcPts val="8640"/>
              </a:lnSpc>
              <a:spcBef>
                <a:spcPct val="0"/>
              </a:spcBef>
            </a:pPr>
            <a:r>
              <a:rPr lang="en-US" sz="6100" dirty="0" smtClean="0">
                <a:solidFill>
                  <a:schemeClr val="bg1"/>
                </a:solidFill>
                <a:latin typeface="Trebuchet MS" panose="020B0603020202020204" pitchFamily="34" charset="0"/>
              </a:rPr>
              <a:t>    INNOVATION </a:t>
            </a:r>
            <a:r>
              <a:rPr lang="en-US" sz="6100" dirty="0">
                <a:solidFill>
                  <a:schemeClr val="bg1"/>
                </a:solidFill>
                <a:latin typeface="Trebuchet MS" panose="020B0603020202020204" pitchFamily="34" charset="0"/>
              </a:rPr>
              <a:t>ECOSYSTEM</a:t>
            </a:r>
            <a:endParaRPr lang="en-US" sz="6100" dirty="0">
              <a:solidFill>
                <a:schemeClr val="bg1"/>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1"/>
          <p:cNvSpPr/>
          <p:nvPr/>
        </p:nvSpPr>
        <p:spPr>
          <a:xfrm>
            <a:off x="8229600" y="3221677"/>
            <a:ext cx="9109870" cy="0"/>
          </a:xfrm>
          <a:prstGeom prst="line">
            <a:avLst/>
          </a:prstGeom>
          <a:ln w="19050" cap="flat">
            <a:solidFill>
              <a:srgbClr val="FFFFFF"/>
            </a:solidFill>
            <a:prstDash val="solid"/>
            <a:headEnd type="none" w="sm" len="sm"/>
            <a:tailEnd type="none" w="sm" len="sm"/>
          </a:ln>
        </p:spPr>
      </p:sp>
      <p:pic>
        <p:nvPicPr>
          <p:cNvPr id="18" name="Imagen 17">
            <a:extLst>
              <a:ext uri="{FF2B5EF4-FFF2-40B4-BE49-F238E27FC236}">
                <a16:creationId xmlns:a16="http://schemas.microsoft.com/office/drawing/2014/main" id="{6151D460-5843-886B-4204-71BD74C13D52}"/>
              </a:ext>
            </a:extLst>
          </p:cNvPr>
          <p:cNvPicPr>
            <a:picLocks noChangeAspect="1"/>
          </p:cNvPicPr>
          <p:nvPr/>
        </p:nvPicPr>
        <p:blipFill>
          <a:blip r:embed="rId2"/>
          <a:stretch>
            <a:fillRect/>
          </a:stretch>
        </p:blipFill>
        <p:spPr>
          <a:xfrm>
            <a:off x="-1" y="0"/>
            <a:ext cx="5018049" cy="10287000"/>
          </a:xfrm>
          <a:prstGeom prst="rect">
            <a:avLst/>
          </a:prstGeom>
        </p:spPr>
      </p:pic>
      <p:sp>
        <p:nvSpPr>
          <p:cNvPr id="19" name="CuadroTexto 18">
            <a:extLst>
              <a:ext uri="{FF2B5EF4-FFF2-40B4-BE49-F238E27FC236}">
                <a16:creationId xmlns:a16="http://schemas.microsoft.com/office/drawing/2014/main" id="{8E7850C2-0101-1C7C-BE83-E843C8CB294C}"/>
              </a:ext>
            </a:extLst>
          </p:cNvPr>
          <p:cNvSpPr txBox="1"/>
          <p:nvPr/>
        </p:nvSpPr>
        <p:spPr>
          <a:xfrm>
            <a:off x="5791200" y="1333500"/>
            <a:ext cx="12192000" cy="8629414"/>
          </a:xfrm>
          <a:prstGeom prst="rect">
            <a:avLst/>
          </a:prstGeom>
          <a:noFill/>
        </p:spPr>
        <p:txBody>
          <a:bodyPr wrap="square" rtlCol="0">
            <a:spAutoFit/>
          </a:bodyPr>
          <a:lstStyle/>
          <a:p>
            <a:pPr marL="514350" indent="-514350">
              <a:lnSpc>
                <a:spcPct val="150000"/>
              </a:lnSpc>
              <a:buFont typeface="+mj-lt"/>
              <a:buAutoNum type="arabicPeriod"/>
            </a:pPr>
            <a:r>
              <a:rPr lang="en-US" sz="3400" dirty="0">
                <a:latin typeface="Trebuchet MS" panose="020B0603020202020204" pitchFamily="34" charset="0"/>
              </a:rPr>
              <a:t>SUSTAINABILITY AND GROWTH</a:t>
            </a:r>
          </a:p>
          <a:p>
            <a:pPr marL="514350" indent="-514350">
              <a:lnSpc>
                <a:spcPct val="150000"/>
              </a:lnSpc>
              <a:buFont typeface="+mj-lt"/>
              <a:buAutoNum type="arabicPeriod"/>
            </a:pPr>
            <a:r>
              <a:rPr lang="en-US" sz="3400" dirty="0">
                <a:latin typeface="Trebuchet MS" panose="020B0603020202020204" pitchFamily="34" charset="0"/>
              </a:rPr>
              <a:t>DEVELOPMENT OF THE CULTURE OF INNOVATION AND EXPORT</a:t>
            </a:r>
          </a:p>
          <a:p>
            <a:pPr marL="514350" indent="-514350">
              <a:lnSpc>
                <a:spcPct val="150000"/>
              </a:lnSpc>
              <a:buFont typeface="+mj-lt"/>
              <a:buAutoNum type="arabicPeriod"/>
            </a:pPr>
            <a:r>
              <a:rPr lang="en-US" sz="3400" dirty="0">
                <a:latin typeface="Trebuchet MS" panose="020B0603020202020204" pitchFamily="34" charset="0"/>
              </a:rPr>
              <a:t>KNOWLEDGE OF THE INDUSTRY AND NATIONAL MARKET</a:t>
            </a:r>
          </a:p>
          <a:p>
            <a:pPr marL="514350" indent="-514350">
              <a:lnSpc>
                <a:spcPct val="150000"/>
              </a:lnSpc>
              <a:buFont typeface="+mj-lt"/>
              <a:buAutoNum type="arabicPeriod"/>
            </a:pPr>
            <a:r>
              <a:rPr lang="en-US" sz="3400" dirty="0">
                <a:latin typeface="Trebuchet MS" panose="020B0603020202020204" pitchFamily="34" charset="0"/>
              </a:rPr>
              <a:t>DEVELOPMENT OF PROJECTS AND PRODUCTS</a:t>
            </a:r>
          </a:p>
          <a:p>
            <a:pPr marL="514350" indent="-514350">
              <a:lnSpc>
                <a:spcPct val="150000"/>
              </a:lnSpc>
              <a:buFont typeface="+mj-lt"/>
              <a:buAutoNum type="arabicPeriod"/>
            </a:pPr>
            <a:r>
              <a:rPr lang="en-US" sz="3400" dirty="0">
                <a:latin typeface="Trebuchet MS" panose="020B0603020202020204" pitchFamily="34" charset="0"/>
              </a:rPr>
              <a:t>WORK IN MULTIDISCIPLINARY TEAMS</a:t>
            </a:r>
          </a:p>
          <a:p>
            <a:pPr marL="514350" indent="-514350">
              <a:lnSpc>
                <a:spcPct val="150000"/>
              </a:lnSpc>
              <a:buFont typeface="+mj-lt"/>
              <a:buAutoNum type="arabicPeriod"/>
            </a:pPr>
            <a:r>
              <a:rPr lang="en-US" sz="3400" dirty="0">
                <a:latin typeface="Trebuchet MS" panose="020B0603020202020204" pitchFamily="34" charset="0"/>
              </a:rPr>
              <a:t>PRODUCTIVE LINKS</a:t>
            </a:r>
          </a:p>
          <a:p>
            <a:pPr marL="514350" indent="-514350">
              <a:lnSpc>
                <a:spcPct val="150000"/>
              </a:lnSpc>
              <a:buFont typeface="+mj-lt"/>
              <a:buAutoNum type="arabicPeriod"/>
            </a:pPr>
            <a:r>
              <a:rPr lang="en-US" sz="3400" dirty="0">
                <a:latin typeface="Trebuchet MS" panose="020B0603020202020204" pitchFamily="34" charset="0"/>
              </a:rPr>
              <a:t>NATIONAL AND INTERNATIONAL ALLIANCES</a:t>
            </a:r>
          </a:p>
          <a:p>
            <a:pPr marL="514350" indent="-514350">
              <a:lnSpc>
                <a:spcPct val="150000"/>
              </a:lnSpc>
              <a:buFont typeface="+mj-lt"/>
              <a:buAutoNum type="arabicPeriod"/>
            </a:pPr>
            <a:r>
              <a:rPr lang="en-US" sz="3400" dirty="0">
                <a:latin typeface="Trebuchet MS" panose="020B0603020202020204" pitchFamily="34" charset="0"/>
              </a:rPr>
              <a:t>ACCESS TO SOURCES OF INTERNATIONAL FINANCING</a:t>
            </a:r>
          </a:p>
          <a:p>
            <a:pPr marL="514350" indent="-514350">
              <a:lnSpc>
                <a:spcPct val="150000"/>
              </a:lnSpc>
              <a:buFont typeface="+mj-lt"/>
              <a:buAutoNum type="arabicPeriod"/>
            </a:pPr>
            <a:r>
              <a:rPr lang="en-US" sz="3400" dirty="0">
                <a:latin typeface="Trebuchet MS" panose="020B0603020202020204" pitchFamily="34" charset="0"/>
              </a:rPr>
              <a:t>CUSTOMIZING YOUR SOLUTION</a:t>
            </a:r>
          </a:p>
          <a:p>
            <a:pPr marL="514350" indent="-514350">
              <a:lnSpc>
                <a:spcPct val="150000"/>
              </a:lnSpc>
              <a:buFont typeface="+mj-lt"/>
              <a:buAutoNum type="arabicPeriod"/>
            </a:pPr>
            <a:r>
              <a:rPr lang="en-US" sz="3400" dirty="0">
                <a:latin typeface="Trebuchet MS" panose="020B0603020202020204" pitchFamily="34" charset="0"/>
              </a:rPr>
              <a:t>TRAINING - ACTION </a:t>
            </a:r>
            <a:r>
              <a:rPr lang="en-US" sz="3400" dirty="0" smtClean="0">
                <a:latin typeface="Trebuchet MS" panose="020B0603020202020204" pitchFamily="34" charset="0"/>
              </a:rPr>
              <a:t>MODEL</a:t>
            </a:r>
            <a:endParaRPr lang="en-US" sz="3400" dirty="0">
              <a:latin typeface="Trebuchet MS" panose="020B0603020202020204" pitchFamily="34" charset="0"/>
            </a:endParaRPr>
          </a:p>
        </p:txBody>
      </p:sp>
      <p:sp>
        <p:nvSpPr>
          <p:cNvPr id="20" name="TextBox 9">
            <a:extLst>
              <a:ext uri="{FF2B5EF4-FFF2-40B4-BE49-F238E27FC236}">
                <a16:creationId xmlns:a16="http://schemas.microsoft.com/office/drawing/2014/main" id="{2F2AF91C-47AA-38B9-9B8D-A92EB850D9FD}"/>
              </a:ext>
            </a:extLst>
          </p:cNvPr>
          <p:cNvSpPr txBox="1"/>
          <p:nvPr/>
        </p:nvSpPr>
        <p:spPr>
          <a:xfrm>
            <a:off x="6019800" y="571500"/>
            <a:ext cx="7559277" cy="545277"/>
          </a:xfrm>
          <a:prstGeom prst="rect">
            <a:avLst/>
          </a:prstGeom>
        </p:spPr>
        <p:txBody>
          <a:bodyPr lIns="0" tIns="0" rIns="0" bIns="0" rtlCol="0" anchor="t">
            <a:spAutoFit/>
          </a:bodyPr>
          <a:lstStyle/>
          <a:p>
            <a:pPr>
              <a:lnSpc>
                <a:spcPts val="4160"/>
              </a:lnSpc>
            </a:pPr>
            <a:r>
              <a:rPr lang="en-US" sz="4800" b="1" dirty="0">
                <a:solidFill>
                  <a:schemeClr val="accent1">
                    <a:lumMod val="50000"/>
                  </a:schemeClr>
                </a:solidFill>
                <a:latin typeface="Trebuchet MS" panose="020B0603020202020204" pitchFamily="34" charset="0"/>
              </a:rPr>
              <a:t>MAIN CONTRIBUTIONS:</a:t>
            </a:r>
            <a:endParaRPr lang="en-US" sz="4800" b="1" dirty="0">
              <a:solidFill>
                <a:schemeClr val="accent1">
                  <a:lumMod val="50000"/>
                </a:schemeClr>
              </a:solidFill>
              <a:latin typeface="Trebuchet MS" panose="020B0603020202020204" pitchFamily="34" charset="0"/>
            </a:endParaRPr>
          </a:p>
        </p:txBody>
      </p:sp>
    </p:spTree>
    <p:extLst>
      <p:ext uri="{BB962C8B-B14F-4D97-AF65-F5344CB8AC3E}">
        <p14:creationId xmlns:p14="http://schemas.microsoft.com/office/powerpoint/2010/main" val="2148182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1"/>
          <p:cNvSpPr/>
          <p:nvPr/>
        </p:nvSpPr>
        <p:spPr>
          <a:xfrm>
            <a:off x="8229600" y="3221677"/>
            <a:ext cx="9109870" cy="0"/>
          </a:xfrm>
          <a:prstGeom prst="line">
            <a:avLst/>
          </a:prstGeom>
          <a:ln w="19050" cap="flat">
            <a:solidFill>
              <a:srgbClr val="FFFFFF"/>
            </a:solidFill>
            <a:prstDash val="solid"/>
            <a:headEnd type="none" w="sm" len="sm"/>
            <a:tailEnd type="none" w="sm" len="sm"/>
          </a:ln>
        </p:spPr>
      </p:sp>
      <p:sp>
        <p:nvSpPr>
          <p:cNvPr id="19" name="CuadroTexto 18">
            <a:extLst>
              <a:ext uri="{FF2B5EF4-FFF2-40B4-BE49-F238E27FC236}">
                <a16:creationId xmlns:a16="http://schemas.microsoft.com/office/drawing/2014/main" id="{8E7850C2-0101-1C7C-BE83-E843C8CB294C}"/>
              </a:ext>
            </a:extLst>
          </p:cNvPr>
          <p:cNvSpPr txBox="1"/>
          <p:nvPr/>
        </p:nvSpPr>
        <p:spPr>
          <a:xfrm>
            <a:off x="456694" y="1562100"/>
            <a:ext cx="11587748" cy="8125301"/>
          </a:xfrm>
          <a:prstGeom prst="rect">
            <a:avLst/>
          </a:prstGeom>
          <a:noFill/>
        </p:spPr>
        <p:txBody>
          <a:bodyPr wrap="square" rtlCol="0">
            <a:spAutoFit/>
          </a:bodyPr>
          <a:lstStyle/>
          <a:p>
            <a:pPr marL="514350" indent="-514350">
              <a:lnSpc>
                <a:spcPct val="150000"/>
              </a:lnSpc>
              <a:buFont typeface="+mj-lt"/>
              <a:buAutoNum type="arabicPeriod"/>
            </a:pPr>
            <a:r>
              <a:rPr lang="en-US" sz="2950" dirty="0">
                <a:latin typeface="Trebuchet MS" panose="020B0603020202020204" pitchFamily="34" charset="0"/>
              </a:rPr>
              <a:t>INTERNATIONALIZATION</a:t>
            </a:r>
          </a:p>
          <a:p>
            <a:pPr marL="514350" indent="-514350">
              <a:lnSpc>
                <a:spcPct val="150000"/>
              </a:lnSpc>
              <a:buFont typeface="+mj-lt"/>
              <a:buAutoNum type="arabicPeriod"/>
            </a:pPr>
            <a:r>
              <a:rPr lang="en-US" sz="2950" dirty="0">
                <a:latin typeface="Trebuchet MS" panose="020B0603020202020204" pitchFamily="34" charset="0"/>
              </a:rPr>
              <a:t>DEVELOPMENT OF EXPORTABLE PRODUCTS AND SERVICES</a:t>
            </a:r>
          </a:p>
          <a:p>
            <a:pPr marL="514350" indent="-514350">
              <a:lnSpc>
                <a:spcPct val="150000"/>
              </a:lnSpc>
              <a:buFont typeface="+mj-lt"/>
              <a:buAutoNum type="arabicPeriod"/>
            </a:pPr>
            <a:r>
              <a:rPr lang="en-US" sz="2950" dirty="0">
                <a:latin typeface="Trebuchet MS" panose="020B0603020202020204" pitchFamily="34" charset="0"/>
              </a:rPr>
              <a:t>CONTRIBUTE TO THE DEVELOPMENT OF THE SCIENCE INFRASTRUCTURE</a:t>
            </a:r>
          </a:p>
          <a:p>
            <a:pPr marL="514350" indent="-514350">
              <a:lnSpc>
                <a:spcPct val="150000"/>
              </a:lnSpc>
              <a:buFont typeface="+mj-lt"/>
              <a:buAutoNum type="arabicPeriod"/>
            </a:pPr>
            <a:r>
              <a:rPr lang="en-US" sz="2950" dirty="0">
                <a:latin typeface="Trebuchet MS" panose="020B0603020202020204" pitchFamily="34" charset="0"/>
              </a:rPr>
              <a:t>INTEGRATION OF SPECIALISTS AND STUDENTS</a:t>
            </a:r>
          </a:p>
          <a:p>
            <a:pPr marL="514350" indent="-514350">
              <a:lnSpc>
                <a:spcPct val="150000"/>
              </a:lnSpc>
              <a:buFont typeface="+mj-lt"/>
              <a:buAutoNum type="arabicPeriod"/>
            </a:pPr>
            <a:r>
              <a:rPr lang="en-US" sz="2950" dirty="0">
                <a:latin typeface="Trebuchet MS" panose="020B0603020202020204" pitchFamily="34" charset="0"/>
              </a:rPr>
              <a:t>INCREASE ALLIANCES AND CHAINS</a:t>
            </a:r>
          </a:p>
          <a:p>
            <a:pPr marL="514350" indent="-514350">
              <a:lnSpc>
                <a:spcPct val="150000"/>
              </a:lnSpc>
              <a:buFont typeface="+mj-lt"/>
              <a:buAutoNum type="arabicPeriod"/>
            </a:pPr>
            <a:r>
              <a:rPr lang="en-US" sz="2950" dirty="0">
                <a:latin typeface="Trebuchet MS" panose="020B0603020202020204" pitchFamily="34" charset="0"/>
              </a:rPr>
              <a:t>IMPROVE THE WORK MODEL</a:t>
            </a:r>
          </a:p>
          <a:p>
            <a:pPr marL="514350" indent="-514350">
              <a:lnSpc>
                <a:spcPct val="150000"/>
              </a:lnSpc>
              <a:buFont typeface="+mj-lt"/>
              <a:buAutoNum type="arabicPeriod"/>
            </a:pPr>
            <a:r>
              <a:rPr lang="en-US" sz="2950" dirty="0">
                <a:latin typeface="Trebuchet MS" panose="020B0603020202020204" pitchFamily="34" charset="0"/>
              </a:rPr>
              <a:t>DEVELOPMENT OF A COMMUNICATION MODEL</a:t>
            </a:r>
          </a:p>
          <a:p>
            <a:pPr marL="514350" indent="-514350">
              <a:lnSpc>
                <a:spcPct val="150000"/>
              </a:lnSpc>
              <a:buFont typeface="+mj-lt"/>
              <a:buAutoNum type="arabicPeriod"/>
            </a:pPr>
            <a:r>
              <a:rPr lang="en-US" sz="2950" dirty="0">
                <a:latin typeface="Trebuchet MS" panose="020B0603020202020204" pitchFamily="34" charset="0"/>
              </a:rPr>
              <a:t>MANAGE MULTIDISCIPLINARY PROJECTS AND PRODUCTIVE CHAINS</a:t>
            </a:r>
          </a:p>
          <a:p>
            <a:pPr marL="514350" indent="-514350">
              <a:lnSpc>
                <a:spcPct val="150000"/>
              </a:lnSpc>
              <a:buFont typeface="+mj-lt"/>
              <a:buAutoNum type="arabicPeriod"/>
            </a:pPr>
            <a:r>
              <a:rPr lang="en-US" sz="2950" dirty="0">
                <a:latin typeface="Trebuchet MS" panose="020B0603020202020204" pitchFamily="34" charset="0"/>
              </a:rPr>
              <a:t>INTEGRATION WITH THE GOVERNMENT</a:t>
            </a:r>
          </a:p>
          <a:p>
            <a:pPr marL="514350" indent="-514350">
              <a:lnSpc>
                <a:spcPct val="150000"/>
              </a:lnSpc>
              <a:buFont typeface="+mj-lt"/>
              <a:buAutoNum type="arabicPeriod"/>
            </a:pPr>
            <a:r>
              <a:rPr lang="en-US" sz="2950" dirty="0">
                <a:latin typeface="Trebuchet MS" panose="020B0603020202020204" pitchFamily="34" charset="0"/>
              </a:rPr>
              <a:t>DEVELOPMENT AND STRENGTHENING OF THE INNOVATION ECOSYSTEM</a:t>
            </a:r>
            <a:endParaRPr lang="es-ES" sz="2950" dirty="0">
              <a:latin typeface="Trebuchet MS" panose="020B0603020202020204" pitchFamily="34" charset="0"/>
            </a:endParaRPr>
          </a:p>
        </p:txBody>
      </p:sp>
      <p:sp>
        <p:nvSpPr>
          <p:cNvPr id="20" name="TextBox 9">
            <a:extLst>
              <a:ext uri="{FF2B5EF4-FFF2-40B4-BE49-F238E27FC236}">
                <a16:creationId xmlns:a16="http://schemas.microsoft.com/office/drawing/2014/main" id="{2F2AF91C-47AA-38B9-9B8D-A92EB850D9FD}"/>
              </a:ext>
            </a:extLst>
          </p:cNvPr>
          <p:cNvSpPr txBox="1"/>
          <p:nvPr/>
        </p:nvSpPr>
        <p:spPr>
          <a:xfrm>
            <a:off x="634881" y="670643"/>
            <a:ext cx="7559277" cy="545277"/>
          </a:xfrm>
          <a:prstGeom prst="rect">
            <a:avLst/>
          </a:prstGeom>
        </p:spPr>
        <p:txBody>
          <a:bodyPr lIns="0" tIns="0" rIns="0" bIns="0" rtlCol="0" anchor="t">
            <a:spAutoFit/>
          </a:bodyPr>
          <a:lstStyle/>
          <a:p>
            <a:pPr>
              <a:lnSpc>
                <a:spcPts val="4160"/>
              </a:lnSpc>
            </a:pPr>
            <a:r>
              <a:rPr lang="en-US" sz="4800" b="1" dirty="0">
                <a:solidFill>
                  <a:schemeClr val="accent1">
                    <a:lumMod val="50000"/>
                  </a:schemeClr>
                </a:solidFill>
                <a:latin typeface="Trebuchet MS" panose="020B0603020202020204" pitchFamily="34" charset="0"/>
              </a:rPr>
              <a:t>WORK CHALLENGES:</a:t>
            </a:r>
            <a:endParaRPr lang="en-US" sz="4800" b="1" dirty="0">
              <a:solidFill>
                <a:schemeClr val="accent1">
                  <a:lumMod val="50000"/>
                </a:schemeClr>
              </a:solidFill>
              <a:latin typeface="Trebuchet MS" panose="020B0603020202020204" pitchFamily="34" charset="0"/>
            </a:endParaRPr>
          </a:p>
        </p:txBody>
      </p:sp>
      <p:pic>
        <p:nvPicPr>
          <p:cNvPr id="5" name="Imagen 4">
            <a:extLst>
              <a:ext uri="{FF2B5EF4-FFF2-40B4-BE49-F238E27FC236}">
                <a16:creationId xmlns:a16="http://schemas.microsoft.com/office/drawing/2014/main" id="{58712167-CD33-9666-60A3-BC5E73F5EDE1}"/>
              </a:ext>
            </a:extLst>
          </p:cNvPr>
          <p:cNvPicPr>
            <a:picLocks noChangeAspect="1"/>
          </p:cNvPicPr>
          <p:nvPr/>
        </p:nvPicPr>
        <p:blipFill>
          <a:blip r:embed="rId2"/>
          <a:stretch>
            <a:fillRect/>
          </a:stretch>
        </p:blipFill>
        <p:spPr>
          <a:xfrm>
            <a:off x="12725400" y="-59873"/>
            <a:ext cx="5562600" cy="10346873"/>
          </a:xfrm>
          <a:prstGeom prst="rect">
            <a:avLst/>
          </a:prstGeom>
        </p:spPr>
      </p:pic>
    </p:spTree>
    <p:extLst>
      <p:ext uri="{BB962C8B-B14F-4D97-AF65-F5344CB8AC3E}">
        <p14:creationId xmlns:p14="http://schemas.microsoft.com/office/powerpoint/2010/main" val="1064443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AutoShape 2"/>
          <p:cNvSpPr/>
          <p:nvPr/>
        </p:nvSpPr>
        <p:spPr>
          <a:xfrm>
            <a:off x="0" y="0"/>
            <a:ext cx="10134600" cy="10287000"/>
          </a:xfrm>
          <a:prstGeom prst="rect">
            <a:avLst/>
          </a:prstGeom>
          <a:solidFill>
            <a:srgbClr val="FFFFFF"/>
          </a:solidFill>
        </p:spPr>
      </p:sp>
      <p:pic>
        <p:nvPicPr>
          <p:cNvPr id="28" name="Imagen 27">
            <a:extLst>
              <a:ext uri="{FF2B5EF4-FFF2-40B4-BE49-F238E27FC236}">
                <a16:creationId xmlns:a16="http://schemas.microsoft.com/office/drawing/2014/main" id="{9987F62C-3962-A6EB-6C19-CEBDE99ADA59}"/>
              </a:ext>
            </a:extLst>
          </p:cNvPr>
          <p:cNvPicPr>
            <a:picLocks noChangeAspect="1"/>
          </p:cNvPicPr>
          <p:nvPr/>
        </p:nvPicPr>
        <p:blipFill>
          <a:blip r:embed="rId2"/>
          <a:stretch>
            <a:fillRect/>
          </a:stretch>
        </p:blipFill>
        <p:spPr>
          <a:xfrm>
            <a:off x="0" y="0"/>
            <a:ext cx="10181816" cy="6286500"/>
          </a:xfrm>
          <a:prstGeom prst="rect">
            <a:avLst/>
          </a:prstGeom>
        </p:spPr>
      </p:pic>
      <p:grpSp>
        <p:nvGrpSpPr>
          <p:cNvPr id="8" name="Group 8"/>
          <p:cNvGrpSpPr/>
          <p:nvPr/>
        </p:nvGrpSpPr>
        <p:grpSpPr>
          <a:xfrm>
            <a:off x="9144000" y="2428342"/>
            <a:ext cx="9594796" cy="2805267"/>
            <a:chOff x="0" y="70081"/>
            <a:chExt cx="11563380" cy="3701488"/>
          </a:xfrm>
        </p:grpSpPr>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70082"/>
              <a:ext cx="2258801" cy="2258801"/>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15348" y="507297"/>
              <a:ext cx="828105" cy="1384370"/>
            </a:xfrm>
            <a:prstGeom prst="rect">
              <a:avLst/>
            </a:prstGeom>
          </p:spPr>
        </p:pic>
        <p:sp>
          <p:nvSpPr>
            <p:cNvPr id="11" name="TextBox 11"/>
            <p:cNvSpPr txBox="1"/>
            <p:nvPr/>
          </p:nvSpPr>
          <p:spPr>
            <a:xfrm>
              <a:off x="2590282" y="70081"/>
              <a:ext cx="8973098" cy="718146"/>
            </a:xfrm>
            <a:prstGeom prst="rect">
              <a:avLst/>
            </a:prstGeom>
          </p:spPr>
          <p:txBody>
            <a:bodyPr lIns="0" tIns="0" rIns="0" bIns="0" rtlCol="0" anchor="t">
              <a:spAutoFit/>
            </a:bodyPr>
            <a:lstStyle/>
            <a:p>
              <a:pPr>
                <a:lnSpc>
                  <a:spcPts val="4160"/>
                </a:lnSpc>
              </a:pPr>
              <a:r>
                <a:rPr lang="en-US" sz="4000" dirty="0">
                  <a:latin typeface="Trebuchet MS" panose="020B0603020202020204" pitchFamily="34" charset="0"/>
                </a:rPr>
                <a:t>Danae </a:t>
              </a:r>
              <a:r>
                <a:rPr lang="en-US" sz="4000" dirty="0" err="1">
                  <a:latin typeface="Trebuchet MS" panose="020B0603020202020204" pitchFamily="34" charset="0"/>
                </a:rPr>
                <a:t>Pigueiras</a:t>
              </a:r>
              <a:r>
                <a:rPr lang="en-US" sz="4000" dirty="0">
                  <a:latin typeface="Trebuchet MS" panose="020B0603020202020204" pitchFamily="34" charset="0"/>
                </a:rPr>
                <a:t> Otero</a:t>
              </a:r>
            </a:p>
          </p:txBody>
        </p:sp>
        <p:sp>
          <p:nvSpPr>
            <p:cNvPr id="12" name="TextBox 12"/>
            <p:cNvSpPr txBox="1"/>
            <p:nvPr/>
          </p:nvSpPr>
          <p:spPr>
            <a:xfrm>
              <a:off x="2590281" y="1392474"/>
              <a:ext cx="8973099" cy="2379095"/>
            </a:xfrm>
            <a:prstGeom prst="rect">
              <a:avLst/>
            </a:prstGeom>
          </p:spPr>
          <p:txBody>
            <a:bodyPr lIns="0" tIns="0" rIns="0" bIns="0" rtlCol="0" anchor="t">
              <a:spAutoFit/>
            </a:bodyPr>
            <a:lstStyle/>
            <a:p>
              <a:pPr>
                <a:lnSpc>
                  <a:spcPts val="2340"/>
                </a:lnSpc>
                <a:spcAft>
                  <a:spcPts val="600"/>
                </a:spcAft>
              </a:pPr>
              <a:r>
                <a:rPr lang="en-US" sz="3200" b="1" dirty="0" smtClean="0">
                  <a:latin typeface="Trebuchet MS" panose="020B0603020202020204" pitchFamily="34" charset="0"/>
                </a:rPr>
                <a:t>President</a:t>
              </a:r>
              <a:endParaRPr lang="en-US" sz="3200" b="1" dirty="0">
                <a:latin typeface="Trebuchet MS" panose="020B0603020202020204" pitchFamily="34" charset="0"/>
              </a:endParaRPr>
            </a:p>
            <a:p>
              <a:pPr>
                <a:lnSpc>
                  <a:spcPts val="2340"/>
                </a:lnSpc>
                <a:spcAft>
                  <a:spcPts val="600"/>
                </a:spcAft>
              </a:pPr>
              <a:endParaRPr lang="en-US" sz="3200" b="1" dirty="0">
                <a:latin typeface="Trebuchet MS" panose="020B0603020202020204" pitchFamily="34" charset="0"/>
              </a:endParaRPr>
            </a:p>
            <a:p>
              <a:pPr>
                <a:lnSpc>
                  <a:spcPts val="2340"/>
                </a:lnSpc>
                <a:spcAft>
                  <a:spcPts val="600"/>
                </a:spcAft>
              </a:pPr>
              <a:r>
                <a:rPr lang="en-US" sz="3200" b="1" dirty="0">
                  <a:latin typeface="Trebuchet MS" panose="020B0603020202020204" pitchFamily="34" charset="0"/>
                </a:rPr>
                <a:t>+53 52152758</a:t>
              </a:r>
            </a:p>
            <a:p>
              <a:pPr>
                <a:lnSpc>
                  <a:spcPts val="2340"/>
                </a:lnSpc>
                <a:spcAft>
                  <a:spcPts val="600"/>
                </a:spcAft>
              </a:pPr>
              <a:r>
                <a:rPr lang="en-US" sz="3200" b="1" dirty="0">
                  <a:latin typeface="Trebuchet MS" panose="020B0603020202020204" pitchFamily="34" charset="0"/>
                </a:rPr>
                <a:t>+53 72040745</a:t>
              </a:r>
            </a:p>
            <a:p>
              <a:pPr>
                <a:lnSpc>
                  <a:spcPts val="2340"/>
                </a:lnSpc>
                <a:spcAft>
                  <a:spcPts val="600"/>
                </a:spcAft>
              </a:pPr>
              <a:r>
                <a:rPr lang="en-US" sz="3200" b="1" dirty="0">
                  <a:latin typeface="Trebuchet MS" panose="020B0603020202020204" pitchFamily="34" charset="0"/>
                </a:rPr>
                <a:t>director.ceta@tesla.cujae.edu.cu</a:t>
              </a:r>
            </a:p>
          </p:txBody>
        </p:sp>
      </p:grpSp>
      <p:sp>
        <p:nvSpPr>
          <p:cNvPr id="19" name="TextBox 19"/>
          <p:cNvSpPr txBox="1"/>
          <p:nvPr/>
        </p:nvSpPr>
        <p:spPr>
          <a:xfrm>
            <a:off x="1968042" y="7334935"/>
            <a:ext cx="5655364" cy="2212722"/>
          </a:xfrm>
          <a:prstGeom prst="rect">
            <a:avLst/>
          </a:prstGeom>
        </p:spPr>
        <p:txBody>
          <a:bodyPr lIns="0" tIns="0" rIns="0" bIns="0" rtlCol="0" anchor="t">
            <a:spAutoFit/>
          </a:bodyPr>
          <a:lstStyle/>
          <a:p>
            <a:pPr marL="0" lvl="0" indent="0" algn="ctr">
              <a:lnSpc>
                <a:spcPts val="8640"/>
              </a:lnSpc>
              <a:spcBef>
                <a:spcPct val="0"/>
              </a:spcBef>
            </a:pPr>
            <a:r>
              <a:rPr lang="en-US" sz="8000" dirty="0" smtClean="0">
                <a:solidFill>
                  <a:schemeClr val="accent1">
                    <a:lumMod val="50000"/>
                  </a:schemeClr>
                </a:solidFill>
                <a:latin typeface="Trebuchet MS" panose="020B0603020202020204" pitchFamily="34" charset="0"/>
              </a:rPr>
              <a:t>AT YOUR SERVICES</a:t>
            </a:r>
            <a:endParaRPr lang="en-US" sz="8000" dirty="0">
              <a:solidFill>
                <a:schemeClr val="accent1">
                  <a:lumMod val="50000"/>
                </a:schemeClr>
              </a:solidFill>
              <a:latin typeface="Trebuchet MS" panose="020B0603020202020204" pitchFamily="34" charset="0"/>
            </a:endParaRPr>
          </a:p>
        </p:txBody>
      </p:sp>
      <p:grpSp>
        <p:nvGrpSpPr>
          <p:cNvPr id="26" name="Grupo 25">
            <a:extLst>
              <a:ext uri="{FF2B5EF4-FFF2-40B4-BE49-F238E27FC236}">
                <a16:creationId xmlns:a16="http://schemas.microsoft.com/office/drawing/2014/main" id="{EA0BBBFB-8A41-2DBD-48B4-9247980B366D}"/>
              </a:ext>
            </a:extLst>
          </p:cNvPr>
          <p:cNvGrpSpPr/>
          <p:nvPr/>
        </p:nvGrpSpPr>
        <p:grpSpPr>
          <a:xfrm>
            <a:off x="9144000" y="6642099"/>
            <a:ext cx="9677400" cy="1918193"/>
            <a:chOff x="7299970" y="7205977"/>
            <a:chExt cx="9677400" cy="1918193"/>
          </a:xfrm>
        </p:grpSpPr>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299970" y="7205977"/>
              <a:ext cx="1694101" cy="1694101"/>
            </a:xfrm>
            <a:prstGeom prst="rect">
              <a:avLst/>
            </a:prstGeom>
          </p:spPr>
        </p:pic>
        <p:sp>
          <p:nvSpPr>
            <p:cNvPr id="17" name="TextBox 17"/>
            <p:cNvSpPr txBox="1"/>
            <p:nvPr/>
          </p:nvSpPr>
          <p:spPr>
            <a:xfrm>
              <a:off x="9531879" y="7396049"/>
              <a:ext cx="6729823" cy="538609"/>
            </a:xfrm>
            <a:prstGeom prst="rect">
              <a:avLst/>
            </a:prstGeom>
          </p:spPr>
          <p:txBody>
            <a:bodyPr lIns="0" tIns="0" rIns="0" bIns="0" rtlCol="0" anchor="t">
              <a:spAutoFit/>
            </a:bodyPr>
            <a:lstStyle>
              <a:defPPr>
                <a:defRPr lang="en-US"/>
              </a:defPPr>
              <a:lvl1pPr>
                <a:lnSpc>
                  <a:spcPts val="4160"/>
                </a:lnSpc>
                <a:defRPr sz="3600">
                  <a:latin typeface="Trebuchet MS" panose="020B0603020202020204" pitchFamily="34" charset="0"/>
                </a:defRPr>
              </a:lvl1pPr>
            </a:lstStyle>
            <a:p>
              <a:r>
                <a:rPr lang="en-US" sz="4000" dirty="0"/>
                <a:t>www.tecnoceta.com</a:t>
              </a:r>
            </a:p>
          </p:txBody>
        </p:sp>
        <p:pic>
          <p:nvPicPr>
            <p:cNvPr id="22" name="Picture 7">
              <a:extLst>
                <a:ext uri="{FF2B5EF4-FFF2-40B4-BE49-F238E27FC236}">
                  <a16:creationId xmlns:a16="http://schemas.microsoft.com/office/drawing/2014/main" id="{F7CA23A4-FE7F-A7B7-7CEC-24193D89767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59620" y="7511511"/>
              <a:ext cx="1174799" cy="1168391"/>
            </a:xfrm>
            <a:prstGeom prst="rect">
              <a:avLst/>
            </a:prstGeom>
          </p:spPr>
        </p:pic>
        <p:sp>
          <p:nvSpPr>
            <p:cNvPr id="25" name="TextBox 12">
              <a:extLst>
                <a:ext uri="{FF2B5EF4-FFF2-40B4-BE49-F238E27FC236}">
                  <a16:creationId xmlns:a16="http://schemas.microsoft.com/office/drawing/2014/main" id="{7A527F6A-391B-154C-C5B1-8AA935A0B350}"/>
                </a:ext>
              </a:extLst>
            </p:cNvPr>
            <p:cNvSpPr txBox="1"/>
            <p:nvPr/>
          </p:nvSpPr>
          <p:spPr>
            <a:xfrm>
              <a:off x="9531879" y="8139285"/>
              <a:ext cx="7445491" cy="984885"/>
            </a:xfrm>
            <a:prstGeom prst="rect">
              <a:avLst/>
            </a:prstGeom>
          </p:spPr>
          <p:txBody>
            <a:bodyPr lIns="0" tIns="0" rIns="0" bIns="0" rtlCol="0" anchor="t">
              <a:spAutoFit/>
            </a:bodyPr>
            <a:lstStyle/>
            <a:p>
              <a:r>
                <a:rPr lang="es-ES" sz="3200" b="1" dirty="0">
                  <a:latin typeface="Trebuchet MS" panose="020B0603020202020204" pitchFamily="34" charset="0"/>
                </a:rPr>
                <a:t>twitter.com/@cetacujae</a:t>
              </a:r>
            </a:p>
            <a:p>
              <a:r>
                <a:rPr lang="es-ES" sz="3200" b="1" dirty="0">
                  <a:latin typeface="Trebuchet MS" panose="020B0603020202020204" pitchFamily="34" charset="0"/>
                </a:rPr>
                <a:t>www.facebook.com/ceta.cujae</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0" y="-38100"/>
            <a:ext cx="18288000" cy="2206758"/>
          </a:xfrm>
          <a:prstGeom prst="rect">
            <a:avLst/>
          </a:prstGeom>
          <a:solidFill>
            <a:schemeClr val="tx2">
              <a:lumMod val="75000"/>
            </a:schemeClr>
          </a:solidFill>
        </p:spPr>
        <p:txBody>
          <a:bodyPr wrap="square" lIns="0" tIns="0" rIns="0" bIns="0" rtlCol="0" anchor="t">
            <a:spAutoFit/>
          </a:bodyPr>
          <a:lstStyle/>
          <a:p>
            <a:pPr marL="0" lvl="0" indent="0" algn="l">
              <a:lnSpc>
                <a:spcPts val="8640"/>
              </a:lnSpc>
              <a:spcBef>
                <a:spcPct val="0"/>
              </a:spcBef>
            </a:pPr>
            <a:endParaRPr lang="en-US" sz="7200" dirty="0">
              <a:solidFill>
                <a:schemeClr val="bg1"/>
              </a:solidFill>
              <a:latin typeface="HK Grotesk Bold"/>
            </a:endParaRPr>
          </a:p>
          <a:p>
            <a:pPr lvl="0">
              <a:lnSpc>
                <a:spcPts val="8640"/>
              </a:lnSpc>
              <a:spcBef>
                <a:spcPct val="0"/>
              </a:spcBef>
            </a:pPr>
            <a:r>
              <a:rPr lang="en-US" sz="7200" dirty="0">
                <a:solidFill>
                  <a:schemeClr val="bg1"/>
                </a:solidFill>
                <a:latin typeface="Trebuchet MS" panose="020B0603020202020204" pitchFamily="34" charset="0"/>
              </a:rPr>
              <a:t> </a:t>
            </a:r>
            <a:r>
              <a:rPr lang="en-US" sz="7200" dirty="0">
                <a:solidFill>
                  <a:schemeClr val="bg1"/>
                </a:solidFill>
                <a:latin typeface="Trebuchet MS" panose="020B0603020202020204" pitchFamily="34" charset="0"/>
              </a:rPr>
              <a:t>CONSTITUTION</a:t>
            </a:r>
            <a:endParaRPr lang="en-US" sz="7200" dirty="0">
              <a:solidFill>
                <a:schemeClr val="bg1"/>
              </a:solidFill>
              <a:latin typeface="Trebuchet MS" panose="020B0603020202020204" pitchFamily="34" charset="0"/>
            </a:endParaRPr>
          </a:p>
        </p:txBody>
      </p:sp>
      <p:sp>
        <p:nvSpPr>
          <p:cNvPr id="23" name="12 CuadroTexto"/>
          <p:cNvSpPr txBox="1"/>
          <p:nvPr/>
        </p:nvSpPr>
        <p:spPr>
          <a:xfrm>
            <a:off x="2286000" y="2644929"/>
            <a:ext cx="13030200"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4000" dirty="0">
                <a:solidFill>
                  <a:srgbClr val="000000"/>
                </a:solidFill>
                <a:latin typeface="Trebuchet MS" panose="020B0603020202020204" pitchFamily="34" charset="0"/>
              </a:rPr>
              <a:t>2019</a:t>
            </a:r>
            <a:r>
              <a:rPr lang="es-ES" sz="3200" dirty="0">
                <a:latin typeface="Trebuchet MS" panose="020B0603020202020204" pitchFamily="34" charset="0"/>
              </a:rPr>
              <a:t> - </a:t>
            </a:r>
            <a:r>
              <a:rPr lang="en-US" sz="4000" dirty="0">
                <a:solidFill>
                  <a:srgbClr val="000000"/>
                </a:solidFill>
                <a:latin typeface="Trebuchet MS" panose="020B0603020202020204" pitchFamily="34" charset="0"/>
              </a:rPr>
              <a:t>Decree No. 363/2019 of the Council of Ministers</a:t>
            </a:r>
            <a:endParaRPr lang="es-ES" sz="4000" dirty="0">
              <a:solidFill>
                <a:srgbClr val="000000"/>
              </a:solidFill>
              <a:latin typeface="Trebuchet MS" panose="020B0603020202020204" pitchFamily="34" charset="0"/>
            </a:endParaRPr>
          </a:p>
        </p:txBody>
      </p:sp>
      <p:graphicFrame>
        <p:nvGraphicFramePr>
          <p:cNvPr id="27" name="Diagrama 26"/>
          <p:cNvGraphicFramePr/>
          <p:nvPr>
            <p:extLst>
              <p:ext uri="{D42A27DB-BD31-4B8C-83A1-F6EECF244321}">
                <p14:modId xmlns:p14="http://schemas.microsoft.com/office/powerpoint/2010/main" val="3452907949"/>
              </p:ext>
            </p:extLst>
          </p:nvPr>
        </p:nvGraphicFramePr>
        <p:xfrm>
          <a:off x="6629400" y="4000500"/>
          <a:ext cx="9601200" cy="53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Pentágono 28"/>
          <p:cNvSpPr/>
          <p:nvPr/>
        </p:nvSpPr>
        <p:spPr>
          <a:xfrm>
            <a:off x="609600" y="5027430"/>
            <a:ext cx="5410200" cy="1981200"/>
          </a:xfrm>
          <a:prstGeom prst="homePlate">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es-ES" sz="5400" b="1" dirty="0"/>
              <a:t>SHAREHOLDERS</a:t>
            </a:r>
            <a:endParaRPr lang="es-ES" sz="5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40892" y="1790700"/>
            <a:ext cx="9109870" cy="426720"/>
          </a:xfrm>
          <a:prstGeom prst="rect">
            <a:avLst/>
          </a:prstGeom>
        </p:spPr>
        <p:txBody>
          <a:bodyPr lIns="0" tIns="0" rIns="0" bIns="0" rtlCol="0" anchor="t">
            <a:spAutoFit/>
          </a:bodyPr>
          <a:lstStyle/>
          <a:p>
            <a:pPr algn="ctr">
              <a:lnSpc>
                <a:spcPts val="3359"/>
              </a:lnSpc>
            </a:pPr>
            <a:r>
              <a:rPr lang="en-US" sz="2799">
                <a:solidFill>
                  <a:srgbClr val="FFFFFF"/>
                </a:solidFill>
                <a:latin typeface="HK Grotesk Light Bold"/>
              </a:rPr>
              <a:t>Puntos destacados y actualizaciones</a:t>
            </a:r>
          </a:p>
        </p:txBody>
      </p:sp>
      <p:grpSp>
        <p:nvGrpSpPr>
          <p:cNvPr id="4" name="Group 4"/>
          <p:cNvGrpSpPr/>
          <p:nvPr/>
        </p:nvGrpSpPr>
        <p:grpSpPr>
          <a:xfrm>
            <a:off x="11573393" y="0"/>
            <a:ext cx="6714607" cy="10287000"/>
            <a:chOff x="0" y="0"/>
            <a:chExt cx="8952809" cy="13716000"/>
          </a:xfrm>
        </p:grpSpPr>
        <p:pic>
          <p:nvPicPr>
            <p:cNvPr id="5" name="Picture 5"/>
            <p:cNvPicPr>
              <a:picLocks noChangeAspect="1"/>
            </p:cNvPicPr>
            <p:nvPr/>
          </p:nvPicPr>
          <p:blipFill>
            <a:blip r:embed="rId2"/>
            <a:srcRect l="40272" r="18523"/>
            <a:stretch>
              <a:fillRect/>
            </a:stretch>
          </p:blipFill>
          <p:spPr>
            <a:xfrm>
              <a:off x="0" y="0"/>
              <a:ext cx="8952809" cy="13716000"/>
            </a:xfrm>
            <a:prstGeom prst="rect">
              <a:avLst/>
            </a:prstGeom>
          </p:spPr>
        </p:pic>
      </p:grpSp>
      <p:sp>
        <p:nvSpPr>
          <p:cNvPr id="11" name="AutoShape 11"/>
          <p:cNvSpPr/>
          <p:nvPr/>
        </p:nvSpPr>
        <p:spPr>
          <a:xfrm>
            <a:off x="1028700" y="2672339"/>
            <a:ext cx="9109870" cy="0"/>
          </a:xfrm>
          <a:prstGeom prst="line">
            <a:avLst/>
          </a:prstGeom>
          <a:ln w="19050" cap="flat">
            <a:solidFill>
              <a:srgbClr val="FFFFFF"/>
            </a:solidFill>
            <a:prstDash val="solid"/>
            <a:headEnd type="none" w="sm" len="sm"/>
            <a:tailEnd type="none" w="sm" len="sm"/>
          </a:ln>
        </p:spPr>
      </p:sp>
      <p:grpSp>
        <p:nvGrpSpPr>
          <p:cNvPr id="12" name="Group 12"/>
          <p:cNvGrpSpPr/>
          <p:nvPr/>
        </p:nvGrpSpPr>
        <p:grpSpPr>
          <a:xfrm>
            <a:off x="1028700" y="7108762"/>
            <a:ext cx="9109870" cy="1353309"/>
            <a:chOff x="0" y="0"/>
            <a:chExt cx="12146493" cy="1804412"/>
          </a:xfrm>
        </p:grpSpPr>
        <p:sp>
          <p:nvSpPr>
            <p:cNvPr id="13" name="TextBox 13"/>
            <p:cNvSpPr txBox="1"/>
            <p:nvPr/>
          </p:nvSpPr>
          <p:spPr>
            <a:xfrm>
              <a:off x="0" y="725971"/>
              <a:ext cx="12146493" cy="1044152"/>
            </a:xfrm>
            <a:prstGeom prst="rect">
              <a:avLst/>
            </a:prstGeom>
          </p:spPr>
          <p:txBody>
            <a:bodyPr lIns="0" tIns="0" rIns="0" bIns="0" rtlCol="0" anchor="t">
              <a:spAutoFit/>
            </a:bodyPr>
            <a:lstStyle/>
            <a:p>
              <a:pPr algn="ctr">
                <a:lnSpc>
                  <a:spcPts val="3152"/>
                </a:lnSpc>
              </a:pPr>
              <a:r>
                <a:rPr lang="en-US" sz="2424" dirty="0" err="1">
                  <a:solidFill>
                    <a:srgbClr val="FFFFFF"/>
                  </a:solidFill>
                  <a:latin typeface="HK Grotesk Medium"/>
                </a:rPr>
                <a:t>Añade</a:t>
              </a:r>
              <a:r>
                <a:rPr lang="en-US" sz="2424" dirty="0">
                  <a:solidFill>
                    <a:srgbClr val="FFFFFF"/>
                  </a:solidFill>
                  <a:latin typeface="HK Grotesk Medium"/>
                </a:rPr>
                <a:t> </a:t>
              </a:r>
              <a:r>
                <a:rPr lang="en-US" sz="2424" dirty="0" err="1">
                  <a:solidFill>
                    <a:srgbClr val="FFFFFF"/>
                  </a:solidFill>
                  <a:latin typeface="HK Grotesk Medium"/>
                </a:rPr>
                <a:t>animaciones</a:t>
              </a:r>
              <a:r>
                <a:rPr lang="en-US" sz="2424" dirty="0">
                  <a:solidFill>
                    <a:srgbClr val="FFFFFF"/>
                  </a:solidFill>
                  <a:latin typeface="HK Grotesk Medium"/>
                </a:rPr>
                <a:t> y </a:t>
              </a:r>
              <a:r>
                <a:rPr lang="en-US" sz="2424" dirty="0" err="1">
                  <a:solidFill>
                    <a:srgbClr val="FFFFFF"/>
                  </a:solidFill>
                  <a:latin typeface="HK Grotesk Medium"/>
                </a:rPr>
                <a:t>transiciones</a:t>
              </a:r>
              <a:r>
                <a:rPr lang="en-US" sz="2424" dirty="0">
                  <a:solidFill>
                    <a:srgbClr val="FFFFFF"/>
                  </a:solidFill>
                  <a:latin typeface="HK Grotesk Medium"/>
                </a:rPr>
                <a:t> de </a:t>
              </a:r>
              <a:r>
                <a:rPr lang="en-US" sz="2424" dirty="0" err="1">
                  <a:solidFill>
                    <a:srgbClr val="FFFFFF"/>
                  </a:solidFill>
                  <a:latin typeface="HK Grotesk Medium"/>
                </a:rPr>
                <a:t>página</a:t>
              </a:r>
              <a:r>
                <a:rPr lang="en-US" sz="2424" dirty="0">
                  <a:solidFill>
                    <a:srgbClr val="FFFFFF"/>
                  </a:solidFill>
                  <a:latin typeface="HK Grotesk Medium"/>
                </a:rPr>
                <a:t> a </a:t>
              </a:r>
              <a:r>
                <a:rPr lang="en-US" sz="2424" dirty="0" err="1">
                  <a:solidFill>
                    <a:srgbClr val="FFFFFF"/>
                  </a:solidFill>
                  <a:latin typeface="HK Grotesk Medium"/>
                </a:rPr>
                <a:t>tu</a:t>
              </a:r>
              <a:r>
                <a:rPr lang="en-US" sz="2424" dirty="0">
                  <a:solidFill>
                    <a:srgbClr val="FFFFFF"/>
                  </a:solidFill>
                  <a:latin typeface="HK Grotesk Medium"/>
                </a:rPr>
                <a:t> </a:t>
              </a:r>
              <a:r>
                <a:rPr lang="en-US" sz="2424" dirty="0" err="1">
                  <a:solidFill>
                    <a:srgbClr val="FFFFFF"/>
                  </a:solidFill>
                  <a:latin typeface="HK Grotesk Medium"/>
                </a:rPr>
                <a:t>presentación</a:t>
              </a:r>
              <a:r>
                <a:rPr lang="en-US" sz="2424" dirty="0">
                  <a:solidFill>
                    <a:srgbClr val="FFFFFF"/>
                  </a:solidFill>
                  <a:latin typeface="HK Grotesk Medium"/>
                </a:rPr>
                <a:t> de </a:t>
              </a:r>
              <a:r>
                <a:rPr lang="en-US" sz="2424" dirty="0" err="1">
                  <a:solidFill>
                    <a:srgbClr val="FFFFFF"/>
                  </a:solidFill>
                  <a:latin typeface="HK Grotesk Medium"/>
                </a:rPr>
                <a:t>Canva</a:t>
              </a:r>
              <a:r>
                <a:rPr lang="en-US" sz="2424" dirty="0">
                  <a:solidFill>
                    <a:srgbClr val="FFFFFF"/>
                  </a:solidFill>
                  <a:latin typeface="HK Grotesk Medium"/>
                </a:rPr>
                <a:t> para </a:t>
              </a:r>
              <a:r>
                <a:rPr lang="en-US" sz="2424" dirty="0" err="1">
                  <a:solidFill>
                    <a:srgbClr val="FFFFFF"/>
                  </a:solidFill>
                  <a:latin typeface="HK Grotesk Medium"/>
                </a:rPr>
                <a:t>enfatizar</a:t>
              </a:r>
              <a:r>
                <a:rPr lang="en-US" sz="2424" dirty="0">
                  <a:solidFill>
                    <a:srgbClr val="FFFFFF"/>
                  </a:solidFill>
                  <a:latin typeface="HK Grotesk Medium"/>
                </a:rPr>
                <a:t> las ideas y </a:t>
              </a:r>
              <a:r>
                <a:rPr lang="en-US" sz="2424" dirty="0" err="1">
                  <a:solidFill>
                    <a:srgbClr val="FFFFFF"/>
                  </a:solidFill>
                  <a:latin typeface="HK Grotesk Medium"/>
                </a:rPr>
                <a:t>hacerlas</a:t>
              </a:r>
              <a:r>
                <a:rPr lang="en-US" sz="2424" dirty="0">
                  <a:solidFill>
                    <a:srgbClr val="FFFFFF"/>
                  </a:solidFill>
                  <a:latin typeface="HK Grotesk Medium"/>
                </a:rPr>
                <a:t> </a:t>
              </a:r>
              <a:r>
                <a:rPr lang="en-US" sz="2424" dirty="0" err="1">
                  <a:solidFill>
                    <a:srgbClr val="FFFFFF"/>
                  </a:solidFill>
                  <a:latin typeface="HK Grotesk Medium"/>
                </a:rPr>
                <a:t>aún</a:t>
              </a:r>
              <a:r>
                <a:rPr lang="en-US" sz="2424" dirty="0">
                  <a:solidFill>
                    <a:srgbClr val="FFFFFF"/>
                  </a:solidFill>
                  <a:latin typeface="HK Grotesk Medium"/>
                </a:rPr>
                <a:t> </a:t>
              </a:r>
              <a:r>
                <a:rPr lang="en-US" sz="2424" dirty="0" err="1">
                  <a:solidFill>
                    <a:srgbClr val="FFFFFF"/>
                  </a:solidFill>
                  <a:latin typeface="HK Grotesk Medium"/>
                </a:rPr>
                <a:t>más</a:t>
              </a:r>
              <a:r>
                <a:rPr lang="en-US" sz="2424" dirty="0">
                  <a:solidFill>
                    <a:srgbClr val="FFFFFF"/>
                  </a:solidFill>
                  <a:latin typeface="HK Grotesk Medium"/>
                </a:rPr>
                <a:t> </a:t>
              </a:r>
              <a:r>
                <a:rPr lang="en-US" sz="2424" dirty="0" err="1">
                  <a:solidFill>
                    <a:srgbClr val="FFFFFF"/>
                  </a:solidFill>
                  <a:latin typeface="HK Grotesk Medium"/>
                </a:rPr>
                <a:t>memorables</a:t>
              </a:r>
              <a:r>
                <a:rPr lang="en-US" sz="2424" dirty="0">
                  <a:solidFill>
                    <a:srgbClr val="FFFFFF"/>
                  </a:solidFill>
                  <a:latin typeface="HK Grotesk Medium"/>
                </a:rPr>
                <a:t>.</a:t>
              </a:r>
            </a:p>
          </p:txBody>
        </p:sp>
        <p:sp>
          <p:nvSpPr>
            <p:cNvPr id="14" name="AutoShape 14"/>
            <p:cNvSpPr/>
            <p:nvPr/>
          </p:nvSpPr>
          <p:spPr>
            <a:xfrm>
              <a:off x="0" y="0"/>
              <a:ext cx="12146493" cy="0"/>
            </a:xfrm>
            <a:prstGeom prst="line">
              <a:avLst/>
            </a:prstGeom>
            <a:ln w="25400" cap="flat">
              <a:solidFill>
                <a:srgbClr val="FFFFFF"/>
              </a:solidFill>
              <a:prstDash val="solid"/>
              <a:headEnd type="none" w="sm" len="sm"/>
              <a:tailEnd type="none" w="sm" len="sm"/>
            </a:ln>
          </p:spPr>
        </p:sp>
      </p:grpSp>
      <p:grpSp>
        <p:nvGrpSpPr>
          <p:cNvPr id="15" name="Group 4"/>
          <p:cNvGrpSpPr/>
          <p:nvPr/>
        </p:nvGrpSpPr>
        <p:grpSpPr>
          <a:xfrm>
            <a:off x="490427" y="397713"/>
            <a:ext cx="10210800" cy="9491573"/>
            <a:chOff x="-1932195" y="57149"/>
            <a:chExt cx="12648845" cy="3911157"/>
          </a:xfrm>
        </p:grpSpPr>
        <p:sp>
          <p:nvSpPr>
            <p:cNvPr id="16" name="TextBox 5"/>
            <p:cNvSpPr txBox="1"/>
            <p:nvPr/>
          </p:nvSpPr>
          <p:spPr>
            <a:xfrm>
              <a:off x="-1932195" y="57149"/>
              <a:ext cx="12648845" cy="380473"/>
            </a:xfrm>
            <a:prstGeom prst="rect">
              <a:avLst/>
            </a:prstGeom>
          </p:spPr>
          <p:txBody>
            <a:bodyPr wrap="square" lIns="0" tIns="0" rIns="0" bIns="0" rtlCol="0" anchor="t">
              <a:spAutoFit/>
            </a:bodyPr>
            <a:lstStyle/>
            <a:p>
              <a:pPr algn="ctr">
                <a:lnSpc>
                  <a:spcPts val="7199"/>
                </a:lnSpc>
              </a:pPr>
              <a:r>
                <a:rPr lang="en-US" sz="7200" spc="678" dirty="0">
                  <a:solidFill>
                    <a:srgbClr val="464E37"/>
                  </a:solidFill>
                  <a:latin typeface="Trebuchet MS" panose="020B0603020202020204" pitchFamily="34" charset="0"/>
                </a:rPr>
                <a:t>SOCIAL OBJECT</a:t>
              </a:r>
              <a:endParaRPr lang="en-US" sz="7200" spc="678" dirty="0">
                <a:solidFill>
                  <a:srgbClr val="464E37"/>
                </a:solidFill>
                <a:latin typeface="Trebuchet MS" panose="020B0603020202020204" pitchFamily="34" charset="0"/>
              </a:endParaRPr>
            </a:p>
          </p:txBody>
        </p:sp>
        <p:sp>
          <p:nvSpPr>
            <p:cNvPr id="17" name="TextBox 6"/>
            <p:cNvSpPr txBox="1"/>
            <p:nvPr/>
          </p:nvSpPr>
          <p:spPr>
            <a:xfrm>
              <a:off x="-1891034" y="585980"/>
              <a:ext cx="12460056" cy="3382326"/>
            </a:xfrm>
            <a:prstGeom prst="rect">
              <a:avLst/>
            </a:prstGeom>
            <a:solidFill>
              <a:schemeClr val="bg1"/>
            </a:solidFill>
          </p:spPr>
          <p:txBody>
            <a:bodyPr wrap="square" lIns="0" tIns="0" rIns="0" bIns="0" rtlCol="0" anchor="t">
              <a:spAutoFit/>
            </a:bodyPr>
            <a:lstStyle/>
            <a:p>
              <a:pPr>
                <a:lnSpc>
                  <a:spcPct val="150000"/>
                </a:lnSpc>
                <a:spcAft>
                  <a:spcPts val="600"/>
                </a:spcAft>
              </a:pPr>
              <a:r>
                <a:rPr lang="en-US" sz="3600" spc="217" dirty="0">
                  <a:latin typeface="Trebuchet MS" panose="020B0603020202020204" pitchFamily="34" charset="0"/>
                </a:rPr>
                <a:t>The management of marketable research, development and innovation projects; the transfer of technology, the realization of consultancies and advisory services associated with the projects and commercialization of other intangibles, with the participation of professors, researchers, students and specialists from different institutions, achieving sustainability.</a:t>
              </a:r>
              <a:endParaRPr lang="es-ES" sz="3600" spc="217" dirty="0">
                <a:latin typeface="Trebuchet MS" panose="020B060302020202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5067300"/>
            <a:ext cx="18288000" cy="5060818"/>
            <a:chOff x="-1743406" y="57149"/>
            <a:chExt cx="12460056" cy="4798406"/>
          </a:xfrm>
          <a:solidFill>
            <a:schemeClr val="bg1"/>
          </a:solidFill>
        </p:grpSpPr>
        <p:sp>
          <p:nvSpPr>
            <p:cNvPr id="5" name="TextBox 5"/>
            <p:cNvSpPr txBox="1"/>
            <p:nvPr/>
          </p:nvSpPr>
          <p:spPr>
            <a:xfrm>
              <a:off x="236183" y="57149"/>
              <a:ext cx="8356600" cy="875454"/>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rtlCol="0" anchor="t">
              <a:spAutoFit/>
            </a:bodyPr>
            <a:lstStyle/>
            <a:p>
              <a:pPr algn="ctr">
                <a:lnSpc>
                  <a:spcPts val="7199"/>
                </a:lnSpc>
              </a:pPr>
              <a:r>
                <a:rPr lang="en-US" sz="6792" spc="678" dirty="0">
                  <a:solidFill>
                    <a:srgbClr val="464E37"/>
                  </a:solidFill>
                  <a:latin typeface="Trebuchet MS" panose="020B0603020202020204" pitchFamily="34" charset="0"/>
                </a:rPr>
                <a:t>OUR STRENGTH</a:t>
              </a:r>
              <a:endParaRPr lang="en-US" sz="6792" spc="678" dirty="0">
                <a:solidFill>
                  <a:srgbClr val="464E37"/>
                </a:solidFill>
                <a:latin typeface="Trebuchet MS" panose="020B0603020202020204" pitchFamily="34" charset="0"/>
              </a:endParaRPr>
            </a:p>
          </p:txBody>
        </p:sp>
        <p:sp>
          <p:nvSpPr>
            <p:cNvPr id="6" name="TextBox 6"/>
            <p:cNvSpPr txBox="1"/>
            <p:nvPr/>
          </p:nvSpPr>
          <p:spPr>
            <a:xfrm>
              <a:off x="-1743406" y="996385"/>
              <a:ext cx="12460056" cy="385917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ctr">
                <a:lnSpc>
                  <a:spcPct val="150000"/>
                </a:lnSpc>
              </a:pPr>
              <a:r>
                <a:rPr lang="en-US" sz="3000" spc="217" dirty="0" smtClean="0">
                  <a:latin typeface="Trebuchet MS" panose="020B0603020202020204" pitchFamily="34" charset="0"/>
                </a:rPr>
                <a:t>Excellence </a:t>
              </a:r>
              <a:r>
                <a:rPr lang="en-US" sz="3000" spc="217" dirty="0">
                  <a:latin typeface="Trebuchet MS" panose="020B0603020202020204" pitchFamily="34" charset="0"/>
                </a:rPr>
                <a:t>in the transfer of technologies, consultancies and advisory services, commercialization of research products, as an interface between universities and Entities of Science, Technology and Innovation with the productive and service sector; both nationally and internationally, with the participation of highly qualified and committed professors, support staff, researchers, students, technicians, and specialists from different institutions, highly qualified and </a:t>
              </a:r>
              <a:r>
                <a:rPr lang="en-US" sz="3000" spc="217" dirty="0" smtClean="0">
                  <a:latin typeface="Trebuchet MS" panose="020B0603020202020204" pitchFamily="34" charset="0"/>
                </a:rPr>
                <a:t>committed with </a:t>
              </a:r>
              <a:r>
                <a:rPr lang="en-US" sz="3000" spc="217" dirty="0">
                  <a:latin typeface="Trebuchet MS" panose="020B0603020202020204" pitchFamily="34" charset="0"/>
                </a:rPr>
                <a:t>science and innovation. .</a:t>
              </a:r>
              <a:endParaRPr lang="es-ES" sz="3000" spc="217" dirty="0">
                <a:latin typeface="Trebuchet MS" panose="020B0603020202020204" pitchFamily="34" charset="0"/>
              </a:endParaRPr>
            </a:p>
          </p:txBody>
        </p:sp>
      </p:grpSp>
      <p:pic>
        <p:nvPicPr>
          <p:cNvPr id="7" name="Picture 6"/>
          <p:cNvPicPr>
            <a:picLocks noChangeAspect="1"/>
          </p:cNvPicPr>
          <p:nvPr/>
        </p:nvPicPr>
        <p:blipFill>
          <a:blip r:embed="rId2"/>
          <a:stretch>
            <a:fillRect/>
          </a:stretch>
        </p:blipFill>
        <p:spPr>
          <a:xfrm>
            <a:off x="0" y="0"/>
            <a:ext cx="18288000" cy="4839152"/>
          </a:xfrm>
          <a:prstGeom prst="rect">
            <a:avLst/>
          </a:prstGeom>
        </p:spPr>
      </p:pic>
    </p:spTree>
    <p:extLst>
      <p:ext uri="{BB962C8B-B14F-4D97-AF65-F5344CB8AC3E}">
        <p14:creationId xmlns:p14="http://schemas.microsoft.com/office/powerpoint/2010/main" val="121326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1 Diagrama"/>
          <p:cNvGraphicFramePr/>
          <p:nvPr>
            <p:extLst>
              <p:ext uri="{D42A27DB-BD31-4B8C-83A1-F6EECF244321}">
                <p14:modId xmlns:p14="http://schemas.microsoft.com/office/powerpoint/2010/main" val="1139087663"/>
              </p:ext>
            </p:extLst>
          </p:nvPr>
        </p:nvGraphicFramePr>
        <p:xfrm>
          <a:off x="1600200" y="3086100"/>
          <a:ext cx="151638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9"/>
          <p:cNvSpPr txBox="1"/>
          <p:nvPr/>
        </p:nvSpPr>
        <p:spPr>
          <a:xfrm>
            <a:off x="0" y="0"/>
            <a:ext cx="18288000" cy="2206758"/>
          </a:xfrm>
          <a:prstGeom prst="rect">
            <a:avLst/>
          </a:prstGeom>
          <a:solidFill>
            <a:schemeClr val="tx2">
              <a:lumMod val="75000"/>
            </a:schemeClr>
          </a:solidFill>
        </p:spPr>
        <p:txBody>
          <a:bodyPr wrap="square" lIns="0" tIns="0" rIns="0" bIns="0" rtlCol="0" anchor="t">
            <a:spAutoFit/>
          </a:bodyPr>
          <a:lstStyle/>
          <a:p>
            <a:pPr marL="0" lvl="0" indent="0" algn="l">
              <a:lnSpc>
                <a:spcPts val="8640"/>
              </a:lnSpc>
              <a:spcBef>
                <a:spcPct val="0"/>
              </a:spcBef>
            </a:pPr>
            <a:endParaRPr lang="en-US" sz="7200" dirty="0">
              <a:solidFill>
                <a:schemeClr val="bg1"/>
              </a:solidFill>
              <a:latin typeface="HK Grotesk Bold"/>
            </a:endParaRPr>
          </a:p>
          <a:p>
            <a:pPr lvl="0">
              <a:lnSpc>
                <a:spcPts val="8640"/>
              </a:lnSpc>
              <a:spcBef>
                <a:spcPct val="0"/>
              </a:spcBef>
            </a:pPr>
            <a:r>
              <a:rPr lang="en-US" sz="7200" dirty="0" smtClean="0">
                <a:solidFill>
                  <a:schemeClr val="bg1"/>
                </a:solidFill>
                <a:latin typeface="Trebuchet MS" panose="020B0603020202020204" pitchFamily="34" charset="0"/>
              </a:rPr>
              <a:t> </a:t>
            </a:r>
            <a:r>
              <a:rPr lang="en-US" sz="7200" dirty="0" smtClean="0">
                <a:solidFill>
                  <a:schemeClr val="bg1"/>
                </a:solidFill>
                <a:latin typeface="Trebuchet MS" panose="020B0603020202020204" pitchFamily="34" charset="0"/>
              </a:rPr>
              <a:t>PROJECTION</a:t>
            </a:r>
            <a:endParaRPr lang="en-US" sz="7200" dirty="0">
              <a:solidFill>
                <a:schemeClr val="bg1"/>
              </a:solidFill>
              <a:latin typeface="Trebuchet MS" panose="020B0603020202020204" pitchFamily="34" charset="0"/>
            </a:endParaRPr>
          </a:p>
        </p:txBody>
      </p:sp>
      <p:sp>
        <p:nvSpPr>
          <p:cNvPr id="10" name="2 CuadroTexto"/>
          <p:cNvSpPr txBox="1"/>
          <p:nvPr/>
        </p:nvSpPr>
        <p:spPr>
          <a:xfrm>
            <a:off x="3431459" y="6515100"/>
            <a:ext cx="959879" cy="523220"/>
          </a:xfrm>
          <a:prstGeom prst="rect">
            <a:avLst/>
          </a:prstGeom>
          <a:noFill/>
        </p:spPr>
        <p:txBody>
          <a:bodyPr wrap="square" rtlCol="0">
            <a:spAutoFit/>
          </a:bodyPr>
          <a:lstStyle/>
          <a:p>
            <a:r>
              <a:rPr lang="x-none" sz="2800" b="1" dirty="0"/>
              <a:t>2</a:t>
            </a:r>
            <a:r>
              <a:rPr lang="es-ES" sz="2800" b="1" dirty="0"/>
              <a:t>020</a:t>
            </a:r>
          </a:p>
        </p:txBody>
      </p:sp>
      <p:sp>
        <p:nvSpPr>
          <p:cNvPr id="11" name="2 CuadroTexto"/>
          <p:cNvSpPr txBox="1"/>
          <p:nvPr/>
        </p:nvSpPr>
        <p:spPr>
          <a:xfrm>
            <a:off x="6962461" y="5596558"/>
            <a:ext cx="915635" cy="523220"/>
          </a:xfrm>
          <a:prstGeom prst="rect">
            <a:avLst/>
          </a:prstGeom>
          <a:noFill/>
        </p:spPr>
        <p:txBody>
          <a:bodyPr wrap="none" rtlCol="0">
            <a:spAutoFit/>
          </a:bodyPr>
          <a:lstStyle/>
          <a:p>
            <a:r>
              <a:rPr lang="x-none" sz="2800" b="1" dirty="0"/>
              <a:t>2</a:t>
            </a:r>
            <a:r>
              <a:rPr lang="es-ES" sz="2800" b="1" dirty="0"/>
              <a:t>021</a:t>
            </a:r>
          </a:p>
        </p:txBody>
      </p:sp>
      <p:sp>
        <p:nvSpPr>
          <p:cNvPr id="12" name="2 CuadroTexto"/>
          <p:cNvSpPr txBox="1"/>
          <p:nvPr/>
        </p:nvSpPr>
        <p:spPr>
          <a:xfrm>
            <a:off x="10605313" y="6452202"/>
            <a:ext cx="915635" cy="523220"/>
          </a:xfrm>
          <a:prstGeom prst="rect">
            <a:avLst/>
          </a:prstGeom>
          <a:noFill/>
        </p:spPr>
        <p:txBody>
          <a:bodyPr wrap="none" rtlCol="0">
            <a:spAutoFit/>
          </a:bodyPr>
          <a:lstStyle/>
          <a:p>
            <a:r>
              <a:rPr lang="x-none" sz="2800" b="1" dirty="0"/>
              <a:t>2</a:t>
            </a:r>
            <a:r>
              <a:rPr lang="es-ES" sz="2800" b="1" dirty="0"/>
              <a:t>022</a:t>
            </a:r>
          </a:p>
        </p:txBody>
      </p:sp>
      <p:sp>
        <p:nvSpPr>
          <p:cNvPr id="13" name="2 CuadroTexto"/>
          <p:cNvSpPr txBox="1"/>
          <p:nvPr/>
        </p:nvSpPr>
        <p:spPr>
          <a:xfrm>
            <a:off x="14249400" y="5372100"/>
            <a:ext cx="1143000" cy="954107"/>
          </a:xfrm>
          <a:prstGeom prst="rect">
            <a:avLst/>
          </a:prstGeom>
          <a:noFill/>
        </p:spPr>
        <p:txBody>
          <a:bodyPr wrap="square" rtlCol="0">
            <a:spAutoFit/>
          </a:bodyPr>
          <a:lstStyle/>
          <a:p>
            <a:r>
              <a:rPr lang="x-none" sz="2800" b="1" dirty="0"/>
              <a:t>2</a:t>
            </a:r>
            <a:r>
              <a:rPr lang="es-ES" sz="2800" b="1" dirty="0"/>
              <a:t>023-2025</a:t>
            </a:r>
          </a:p>
        </p:txBody>
      </p:sp>
      <p:pic>
        <p:nvPicPr>
          <p:cNvPr id="20"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715999" y="2537899"/>
            <a:ext cx="2554840" cy="2160000"/>
          </a:xfrm>
          <a:prstGeom prst="rect">
            <a:avLst/>
          </a:prstGeom>
          <a:ln>
            <a:noFill/>
          </a:ln>
          <a:effectLst>
            <a:outerShdw blurRad="292100" dist="139700" dir="2700000" algn="tl" rotWithShape="0">
              <a:srgbClr val="333333">
                <a:alpha val="65000"/>
              </a:srgbClr>
            </a:outerShdw>
          </a:effectLst>
        </p:spPr>
      </p:pic>
      <p:pic>
        <p:nvPicPr>
          <p:cNvPr id="21"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791144" y="8012474"/>
            <a:ext cx="2675676" cy="2160000"/>
          </a:xfrm>
          <a:prstGeom prst="rect">
            <a:avLst/>
          </a:prstGeom>
          <a:ln>
            <a:noFill/>
          </a:ln>
          <a:effectLst>
            <a:outerShdw blurRad="292100" dist="139700" dir="2700000" algn="tl" rotWithShape="0">
              <a:srgbClr val="333333">
                <a:alpha val="65000"/>
              </a:srgbClr>
            </a:outerShdw>
          </a:effectLst>
        </p:spPr>
      </p:pic>
      <p:pic>
        <p:nvPicPr>
          <p:cNvPr id="22" name="Picture 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677190" y="2658807"/>
            <a:ext cx="3015226" cy="2160000"/>
          </a:xfrm>
          <a:prstGeom prst="rect">
            <a:avLst/>
          </a:prstGeom>
          <a:ln>
            <a:noFill/>
          </a:ln>
          <a:effectLst>
            <a:outerShdw blurRad="292100" dist="139700" dir="2700000" algn="tl" rotWithShape="0">
              <a:srgbClr val="333333">
                <a:alpha val="65000"/>
              </a:srgbClr>
            </a:outerShdw>
          </a:effectLst>
        </p:spPr>
      </p:pic>
      <p:pic>
        <p:nvPicPr>
          <p:cNvPr id="24"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964926" y="8008720"/>
            <a:ext cx="1892946" cy="2160000"/>
          </a:xfrm>
          <a:prstGeom prst="rect">
            <a:avLst/>
          </a:prstGeom>
          <a:ln>
            <a:noFill/>
          </a:ln>
          <a:effectLst>
            <a:outerShdw blurRad="292100" dist="139700" dir="2700000" algn="tl" rotWithShape="0">
              <a:srgbClr val="333333">
                <a:alpha val="65000"/>
              </a:srgbClr>
            </a:outerShdw>
          </a:effectLst>
        </p:spPr>
      </p:pic>
      <p:cxnSp>
        <p:nvCxnSpPr>
          <p:cNvPr id="3" name="Conector recto 2"/>
          <p:cNvCxnSpPr/>
          <p:nvPr/>
        </p:nvCxnSpPr>
        <p:spPr>
          <a:xfrm flipV="1">
            <a:off x="990600" y="6286500"/>
            <a:ext cx="16611600" cy="8638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6" name="Triángulo isósceles 5"/>
          <p:cNvSpPr/>
          <p:nvPr/>
        </p:nvSpPr>
        <p:spPr>
          <a:xfrm rot="5400000">
            <a:off x="1524000" y="6096000"/>
            <a:ext cx="762000" cy="5334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riángulo isósceles 16"/>
          <p:cNvSpPr/>
          <p:nvPr/>
        </p:nvSpPr>
        <p:spPr>
          <a:xfrm rot="5400000">
            <a:off x="16497300" y="6023430"/>
            <a:ext cx="762000" cy="5334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79484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ED1F51A-0239-F7D1-0DB5-90E3C710B5A2}"/>
              </a:ext>
            </a:extLst>
          </p:cNvPr>
          <p:cNvPicPr>
            <a:picLocks noChangeAspect="1"/>
          </p:cNvPicPr>
          <p:nvPr/>
        </p:nvPicPr>
        <p:blipFill>
          <a:blip r:embed="rId3"/>
          <a:stretch>
            <a:fillRect/>
          </a:stretch>
        </p:blipFill>
        <p:spPr>
          <a:xfrm>
            <a:off x="304800" y="1652627"/>
            <a:ext cx="17882621" cy="828047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6336866" y="1333500"/>
            <a:ext cx="646032" cy="646032"/>
          </a:xfrm>
          <a:prstGeom prst="rect">
            <a:avLst/>
          </a:prstGeom>
        </p:spPr>
      </p:pic>
      <p:grpSp>
        <p:nvGrpSpPr>
          <p:cNvPr id="4" name="Group 4"/>
          <p:cNvGrpSpPr/>
          <p:nvPr/>
        </p:nvGrpSpPr>
        <p:grpSpPr>
          <a:xfrm>
            <a:off x="1028700" y="1021556"/>
            <a:ext cx="10523347" cy="1595334"/>
            <a:chOff x="0" y="-9525"/>
            <a:chExt cx="14031129" cy="2127112"/>
          </a:xfrm>
        </p:grpSpPr>
        <p:sp>
          <p:nvSpPr>
            <p:cNvPr id="5" name="TextBox 5"/>
            <p:cNvSpPr txBox="1"/>
            <p:nvPr/>
          </p:nvSpPr>
          <p:spPr>
            <a:xfrm>
              <a:off x="0" y="-9525"/>
              <a:ext cx="14031129" cy="1472565"/>
            </a:xfrm>
            <a:prstGeom prst="rect">
              <a:avLst/>
            </a:prstGeom>
          </p:spPr>
          <p:txBody>
            <a:bodyPr lIns="0" tIns="0" rIns="0" bIns="0" rtlCol="0" anchor="t">
              <a:spAutoFit/>
            </a:bodyPr>
            <a:lstStyle/>
            <a:p>
              <a:pPr marL="0" lvl="0" indent="0" algn="l">
                <a:lnSpc>
                  <a:spcPts val="8640"/>
                </a:lnSpc>
                <a:spcBef>
                  <a:spcPct val="0"/>
                </a:spcBef>
              </a:pPr>
              <a:r>
                <a:rPr lang="en-US" sz="7200" dirty="0">
                  <a:solidFill>
                    <a:srgbClr val="FFFFFF"/>
                  </a:solidFill>
                  <a:latin typeface="Trebuchet MS" panose="020B0603020202020204" pitchFamily="34" charset="0"/>
                </a:rPr>
                <a:t>Balance</a:t>
              </a:r>
            </a:p>
          </p:txBody>
        </p:sp>
        <p:sp>
          <p:nvSpPr>
            <p:cNvPr id="6" name="TextBox 6"/>
            <p:cNvSpPr txBox="1"/>
            <p:nvPr/>
          </p:nvSpPr>
          <p:spPr>
            <a:xfrm>
              <a:off x="0" y="1519132"/>
              <a:ext cx="14031129" cy="598455"/>
            </a:xfrm>
            <a:prstGeom prst="rect">
              <a:avLst/>
            </a:prstGeom>
          </p:spPr>
          <p:txBody>
            <a:bodyPr lIns="0" tIns="0" rIns="0" bIns="0" rtlCol="0" anchor="t">
              <a:spAutoFit/>
            </a:bodyPr>
            <a:lstStyle/>
            <a:p>
              <a:pPr marL="0" lvl="0" indent="0" algn="l">
                <a:lnSpc>
                  <a:spcPts val="3542"/>
                </a:lnSpc>
                <a:spcBef>
                  <a:spcPct val="0"/>
                </a:spcBef>
              </a:pPr>
              <a:r>
                <a:rPr lang="en-US" sz="2724">
                  <a:solidFill>
                    <a:srgbClr val="FFFFFF"/>
                  </a:solidFill>
                  <a:latin typeface="Trebuchet MS" panose="020B0603020202020204" pitchFamily="34" charset="0"/>
                </a:rPr>
                <a:t>Desde el 1 de enero de 2025</a:t>
              </a:r>
            </a:p>
          </p:txBody>
        </p:sp>
      </p:grpSp>
      <p:sp>
        <p:nvSpPr>
          <p:cNvPr id="7" name="AutoShape 7"/>
          <p:cNvSpPr/>
          <p:nvPr/>
        </p:nvSpPr>
        <p:spPr>
          <a:xfrm>
            <a:off x="1028700" y="2221388"/>
            <a:ext cx="16230600" cy="0"/>
          </a:xfrm>
          <a:prstGeom prst="line">
            <a:avLst/>
          </a:prstGeom>
          <a:ln w="9525" cap="flat">
            <a:solidFill>
              <a:schemeClr val="tx1"/>
            </a:solidFill>
            <a:prstDash val="solid"/>
            <a:headEnd type="none" w="sm" len="sm"/>
            <a:tailEnd type="none" w="sm" len="sm"/>
          </a:ln>
        </p:spPr>
      </p:sp>
      <p:grpSp>
        <p:nvGrpSpPr>
          <p:cNvPr id="8" name="Group 8"/>
          <p:cNvGrpSpPr/>
          <p:nvPr/>
        </p:nvGrpSpPr>
        <p:grpSpPr>
          <a:xfrm>
            <a:off x="766932" y="3106332"/>
            <a:ext cx="5252861" cy="2984998"/>
            <a:chOff x="-12192" y="0"/>
            <a:chExt cx="6023354" cy="3979996"/>
          </a:xfrm>
        </p:grpSpPr>
        <p:sp>
          <p:nvSpPr>
            <p:cNvPr id="10" name="TextBox 10"/>
            <p:cNvSpPr txBox="1"/>
            <p:nvPr/>
          </p:nvSpPr>
          <p:spPr>
            <a:xfrm>
              <a:off x="0" y="0"/>
              <a:ext cx="6011162" cy="1316600"/>
            </a:xfrm>
            <a:prstGeom prst="rect">
              <a:avLst/>
            </a:prstGeom>
          </p:spPr>
          <p:txBody>
            <a:bodyPr lIns="0" tIns="0" rIns="0" bIns="0" rtlCol="0" anchor="t">
              <a:spAutoFit/>
            </a:bodyPr>
            <a:lstStyle/>
            <a:p>
              <a:pPr>
                <a:lnSpc>
                  <a:spcPts val="7679"/>
                </a:lnSpc>
              </a:pPr>
              <a:r>
                <a:rPr lang="en-US" sz="5400" dirty="0">
                  <a:solidFill>
                    <a:schemeClr val="accent1">
                      <a:lumMod val="50000"/>
                    </a:schemeClr>
                  </a:solidFill>
                  <a:latin typeface="Trebuchet MS" panose="020B0603020202020204" pitchFamily="34" charset="0"/>
                </a:rPr>
                <a:t>395 </a:t>
              </a:r>
              <a:r>
                <a:rPr lang="en-US" sz="5400" dirty="0">
                  <a:solidFill>
                    <a:schemeClr val="accent1">
                      <a:lumMod val="50000"/>
                    </a:schemeClr>
                  </a:solidFill>
                  <a:latin typeface="Trebuchet MS" panose="020B0603020202020204" pitchFamily="34" charset="0"/>
                </a:rPr>
                <a:t>CONTRACTS</a:t>
              </a:r>
              <a:endParaRPr lang="en-US" sz="5400" dirty="0">
                <a:solidFill>
                  <a:schemeClr val="accent1">
                    <a:lumMod val="50000"/>
                  </a:schemeClr>
                </a:solidFill>
                <a:latin typeface="Trebuchet MS" panose="020B0603020202020204" pitchFamily="34" charset="0"/>
              </a:endParaRPr>
            </a:p>
          </p:txBody>
        </p:sp>
        <p:sp>
          <p:nvSpPr>
            <p:cNvPr id="11" name="TextBox 11"/>
            <p:cNvSpPr txBox="1"/>
            <p:nvPr/>
          </p:nvSpPr>
          <p:spPr>
            <a:xfrm>
              <a:off x="-12192" y="1380994"/>
              <a:ext cx="6011162" cy="2599002"/>
            </a:xfrm>
            <a:prstGeom prst="rect">
              <a:avLst/>
            </a:prstGeom>
          </p:spPr>
          <p:txBody>
            <a:bodyPr lIns="0" tIns="0" rIns="0" bIns="0" rtlCol="0" anchor="t">
              <a:spAutoFit/>
            </a:bodyPr>
            <a:lstStyle/>
            <a:p>
              <a:pPr>
                <a:lnSpc>
                  <a:spcPts val="3840"/>
                </a:lnSpc>
              </a:pPr>
              <a:r>
                <a:rPr lang="en-US" sz="3200" dirty="0" smtClean="0">
                  <a:latin typeface="Trebuchet MS" panose="020B0603020202020204" pitchFamily="34" charset="0"/>
                </a:rPr>
                <a:t>PROJECTS STI: </a:t>
              </a:r>
              <a:r>
                <a:rPr lang="en-US" sz="3200" dirty="0">
                  <a:latin typeface="Trebuchet MS" panose="020B0603020202020204" pitchFamily="34" charset="0"/>
                </a:rPr>
                <a:t>5</a:t>
              </a:r>
            </a:p>
            <a:p>
              <a:pPr>
                <a:lnSpc>
                  <a:spcPts val="3840"/>
                </a:lnSpc>
              </a:pPr>
              <a:r>
                <a:rPr lang="en-US" sz="3200" dirty="0" smtClean="0">
                  <a:latin typeface="Trebuchet MS" panose="020B0603020202020204" pitchFamily="34" charset="0"/>
                </a:rPr>
                <a:t>PROJECTS PSS: </a:t>
              </a:r>
              <a:r>
                <a:rPr lang="en-US" sz="3200" dirty="0">
                  <a:latin typeface="Trebuchet MS" panose="020B0603020202020204" pitchFamily="34" charset="0"/>
                </a:rPr>
                <a:t>268 </a:t>
              </a:r>
            </a:p>
            <a:p>
              <a:pPr>
                <a:lnSpc>
                  <a:spcPts val="3840"/>
                </a:lnSpc>
              </a:pPr>
              <a:r>
                <a:rPr lang="en-US" sz="3200" dirty="0" smtClean="0">
                  <a:latin typeface="Trebuchet MS" panose="020B0603020202020204" pitchFamily="34" charset="0"/>
                </a:rPr>
                <a:t>EVENTS</a:t>
              </a:r>
              <a:r>
                <a:rPr lang="en-US" sz="3200" dirty="0">
                  <a:latin typeface="Trebuchet MS" panose="020B0603020202020204" pitchFamily="34" charset="0"/>
                </a:rPr>
                <a:t>: 3</a:t>
              </a:r>
            </a:p>
            <a:p>
              <a:pPr>
                <a:lnSpc>
                  <a:spcPts val="3840"/>
                </a:lnSpc>
              </a:pPr>
              <a:endParaRPr lang="en-US" sz="3200" dirty="0">
                <a:latin typeface="Trebuchet MS" panose="020B0603020202020204" pitchFamily="34" charset="0"/>
              </a:endParaRPr>
            </a:p>
          </p:txBody>
        </p:sp>
      </p:grpSp>
      <p:grpSp>
        <p:nvGrpSpPr>
          <p:cNvPr id="13" name="Group 13"/>
          <p:cNvGrpSpPr/>
          <p:nvPr/>
        </p:nvGrpSpPr>
        <p:grpSpPr>
          <a:xfrm>
            <a:off x="6889814" y="3106332"/>
            <a:ext cx="4508372" cy="3130789"/>
            <a:chOff x="0" y="0"/>
            <a:chExt cx="6011162" cy="4174385"/>
          </a:xfrm>
        </p:grpSpPr>
        <p:sp>
          <p:nvSpPr>
            <p:cNvPr id="15" name="TextBox 15"/>
            <p:cNvSpPr txBox="1"/>
            <p:nvPr/>
          </p:nvSpPr>
          <p:spPr>
            <a:xfrm>
              <a:off x="0" y="0"/>
              <a:ext cx="6011162" cy="2515988"/>
            </a:xfrm>
            <a:prstGeom prst="rect">
              <a:avLst/>
            </a:prstGeom>
          </p:spPr>
          <p:txBody>
            <a:bodyPr lIns="0" tIns="0" rIns="0" bIns="0" rtlCol="0" anchor="t">
              <a:spAutoFit/>
            </a:bodyPr>
            <a:lstStyle/>
            <a:p>
              <a:pPr>
                <a:lnSpc>
                  <a:spcPts val="7679"/>
                </a:lnSpc>
              </a:pPr>
              <a:r>
                <a:rPr lang="en-US" sz="5400" dirty="0">
                  <a:solidFill>
                    <a:schemeClr val="accent1">
                      <a:lumMod val="50000"/>
                    </a:schemeClr>
                  </a:solidFill>
                  <a:latin typeface="Trebuchet MS" panose="020B0603020202020204" pitchFamily="34" charset="0"/>
                </a:rPr>
                <a:t>186 </a:t>
              </a:r>
              <a:r>
                <a:rPr lang="en-US" sz="5400" dirty="0">
                  <a:solidFill>
                    <a:schemeClr val="accent1">
                      <a:lumMod val="50000"/>
                    </a:schemeClr>
                  </a:solidFill>
                  <a:latin typeface="Trebuchet MS" panose="020B0603020202020204" pitchFamily="34" charset="0"/>
                </a:rPr>
                <a:t>NATIONAL COMPANIES</a:t>
              </a:r>
              <a:endParaRPr lang="en-US" sz="5400" dirty="0">
                <a:solidFill>
                  <a:schemeClr val="accent1">
                    <a:lumMod val="50000"/>
                  </a:schemeClr>
                </a:solidFill>
                <a:latin typeface="Trebuchet MS" panose="020B0603020202020204" pitchFamily="34" charset="0"/>
              </a:endParaRPr>
            </a:p>
          </p:txBody>
        </p:sp>
        <p:sp>
          <p:nvSpPr>
            <p:cNvPr id="16" name="TextBox 16"/>
            <p:cNvSpPr txBox="1"/>
            <p:nvPr/>
          </p:nvSpPr>
          <p:spPr>
            <a:xfrm>
              <a:off x="0" y="2874884"/>
              <a:ext cx="6011162" cy="1299501"/>
            </a:xfrm>
            <a:prstGeom prst="rect">
              <a:avLst/>
            </a:prstGeom>
          </p:spPr>
          <p:txBody>
            <a:bodyPr lIns="0" tIns="0" rIns="0" bIns="0" rtlCol="0" anchor="t">
              <a:spAutoFit/>
            </a:bodyPr>
            <a:lstStyle/>
            <a:p>
              <a:pPr>
                <a:lnSpc>
                  <a:spcPts val="3840"/>
                </a:lnSpc>
              </a:pPr>
              <a:r>
                <a:rPr lang="en-US" sz="3200" dirty="0">
                  <a:latin typeface="Trebuchet MS" panose="020B0603020202020204" pitchFamily="34" charset="0"/>
                </a:rPr>
                <a:t>NEW ECONOMIC ACTORS: </a:t>
              </a:r>
              <a:r>
                <a:rPr lang="en-US" sz="3200" dirty="0">
                  <a:latin typeface="Trebuchet MS" panose="020B0603020202020204" pitchFamily="34" charset="0"/>
                </a:rPr>
                <a:t>6</a:t>
              </a:r>
            </a:p>
          </p:txBody>
        </p:sp>
      </p:grpSp>
      <p:grpSp>
        <p:nvGrpSpPr>
          <p:cNvPr id="18" name="Group 18"/>
          <p:cNvGrpSpPr/>
          <p:nvPr/>
        </p:nvGrpSpPr>
        <p:grpSpPr>
          <a:xfrm>
            <a:off x="12474525" y="3096914"/>
            <a:ext cx="4508373" cy="2650773"/>
            <a:chOff x="-1" y="0"/>
            <a:chExt cx="6011163" cy="3534365"/>
          </a:xfrm>
        </p:grpSpPr>
        <p:sp>
          <p:nvSpPr>
            <p:cNvPr id="20" name="TextBox 20"/>
            <p:cNvSpPr txBox="1"/>
            <p:nvPr/>
          </p:nvSpPr>
          <p:spPr>
            <a:xfrm>
              <a:off x="0" y="0"/>
              <a:ext cx="6011162" cy="2633201"/>
            </a:xfrm>
            <a:prstGeom prst="rect">
              <a:avLst/>
            </a:prstGeom>
          </p:spPr>
          <p:txBody>
            <a:bodyPr lIns="0" tIns="0" rIns="0" bIns="0" rtlCol="0" anchor="t">
              <a:spAutoFit/>
            </a:bodyPr>
            <a:lstStyle/>
            <a:p>
              <a:pPr>
                <a:lnSpc>
                  <a:spcPts val="7679"/>
                </a:lnSpc>
              </a:pPr>
              <a:r>
                <a:rPr lang="en-US" sz="5400" dirty="0">
                  <a:solidFill>
                    <a:schemeClr val="accent1">
                      <a:lumMod val="50000"/>
                    </a:schemeClr>
                  </a:solidFill>
                  <a:latin typeface="Trebuchet MS" panose="020B0603020202020204" pitchFamily="34" charset="0"/>
                </a:rPr>
                <a:t>37 </a:t>
              </a:r>
              <a:r>
                <a:rPr lang="en-US" sz="5400" dirty="0">
                  <a:solidFill>
                    <a:schemeClr val="accent1">
                      <a:lumMod val="50000"/>
                    </a:schemeClr>
                  </a:solidFill>
                  <a:latin typeface="Trebuchet MS" panose="020B0603020202020204" pitchFamily="34" charset="0"/>
                </a:rPr>
                <a:t>FOREIGN COMPANIES</a:t>
              </a:r>
              <a:endParaRPr lang="en-US" sz="5400" dirty="0">
                <a:solidFill>
                  <a:schemeClr val="accent1">
                    <a:lumMod val="50000"/>
                  </a:schemeClr>
                </a:solidFill>
                <a:latin typeface="Trebuchet MS" panose="020B0603020202020204" pitchFamily="34" charset="0"/>
              </a:endParaRPr>
            </a:p>
          </p:txBody>
        </p:sp>
        <p:sp>
          <p:nvSpPr>
            <p:cNvPr id="21" name="TextBox 21"/>
            <p:cNvSpPr txBox="1"/>
            <p:nvPr/>
          </p:nvSpPr>
          <p:spPr>
            <a:xfrm>
              <a:off x="-1" y="2884760"/>
              <a:ext cx="6011162" cy="649605"/>
            </a:xfrm>
            <a:prstGeom prst="rect">
              <a:avLst/>
            </a:prstGeom>
          </p:spPr>
          <p:txBody>
            <a:bodyPr lIns="0" tIns="0" rIns="0" bIns="0" rtlCol="0" anchor="t">
              <a:spAutoFit/>
            </a:bodyPr>
            <a:lstStyle/>
            <a:p>
              <a:pPr>
                <a:lnSpc>
                  <a:spcPts val="3840"/>
                </a:lnSpc>
              </a:pPr>
              <a:r>
                <a:rPr lang="en-US" sz="3200" dirty="0">
                  <a:latin typeface="Trebuchet MS" panose="020B0603020202020204" pitchFamily="34" charset="0"/>
                </a:rPr>
                <a:t>COUNTRIES: </a:t>
              </a:r>
              <a:r>
                <a:rPr lang="en-US" sz="3200" dirty="0">
                  <a:latin typeface="Trebuchet MS" panose="020B0603020202020204" pitchFamily="34" charset="0"/>
                </a:rPr>
                <a:t>12</a:t>
              </a:r>
            </a:p>
          </p:txBody>
        </p:sp>
      </p:grpSp>
      <p:sp>
        <p:nvSpPr>
          <p:cNvPr id="23" name="AutoShape 23"/>
          <p:cNvSpPr/>
          <p:nvPr/>
        </p:nvSpPr>
        <p:spPr>
          <a:xfrm rot="-5400000">
            <a:off x="3548145" y="5504086"/>
            <a:ext cx="5606998" cy="0"/>
          </a:xfrm>
          <a:prstGeom prst="line">
            <a:avLst/>
          </a:prstGeom>
          <a:ln w="9525" cap="flat">
            <a:solidFill>
              <a:schemeClr val="tx1"/>
            </a:solidFill>
            <a:prstDash val="solid"/>
            <a:headEnd type="none" w="sm" len="sm"/>
            <a:tailEnd type="none" w="sm" len="sm"/>
          </a:ln>
        </p:spPr>
      </p:sp>
      <p:sp>
        <p:nvSpPr>
          <p:cNvPr id="24" name="AutoShape 24"/>
          <p:cNvSpPr/>
          <p:nvPr/>
        </p:nvSpPr>
        <p:spPr>
          <a:xfrm rot="-5400000">
            <a:off x="9132857" y="5504086"/>
            <a:ext cx="5606998" cy="0"/>
          </a:xfrm>
          <a:prstGeom prst="line">
            <a:avLst/>
          </a:prstGeom>
          <a:ln w="9525" cap="flat">
            <a:solidFill>
              <a:schemeClr val="tx1"/>
            </a:solidFill>
            <a:prstDash val="solid"/>
            <a:headEnd type="none" w="sm" len="sm"/>
            <a:tailEnd type="none" w="sm" len="sm"/>
          </a:ln>
        </p:spPr>
      </p:sp>
      <p:sp>
        <p:nvSpPr>
          <p:cNvPr id="25" name="TextBox 9"/>
          <p:cNvSpPr txBox="1"/>
          <p:nvPr/>
        </p:nvSpPr>
        <p:spPr>
          <a:xfrm>
            <a:off x="0" y="-38100"/>
            <a:ext cx="18288000" cy="1102866"/>
          </a:xfrm>
          <a:prstGeom prst="rect">
            <a:avLst/>
          </a:prstGeom>
          <a:solidFill>
            <a:schemeClr val="tx2">
              <a:lumMod val="75000"/>
            </a:schemeClr>
          </a:solidFill>
        </p:spPr>
        <p:txBody>
          <a:bodyPr wrap="square" lIns="0" tIns="0" rIns="0" bIns="0" rtlCol="0" anchor="t">
            <a:spAutoFit/>
          </a:bodyPr>
          <a:lstStyle/>
          <a:p>
            <a:pPr lvl="0">
              <a:lnSpc>
                <a:spcPts val="8640"/>
              </a:lnSpc>
              <a:spcBef>
                <a:spcPct val="0"/>
              </a:spcBef>
            </a:pPr>
            <a:r>
              <a:rPr lang="en-US" sz="7200" dirty="0">
                <a:solidFill>
                  <a:schemeClr val="bg1"/>
                </a:solidFill>
                <a:latin typeface="Trebuchet MS" panose="020B0603020202020204" pitchFamily="34" charset="0"/>
              </a:rPr>
              <a:t> </a:t>
            </a:r>
            <a:r>
              <a:rPr lang="en-US" sz="7200" dirty="0">
                <a:solidFill>
                  <a:schemeClr val="bg1"/>
                </a:solidFill>
                <a:latin typeface="Trebuchet MS" panose="020B0603020202020204" pitchFamily="34" charset="0"/>
              </a:rPr>
              <a:t>ACTIONS</a:t>
            </a:r>
            <a:endParaRPr lang="en-US" sz="7200" dirty="0">
              <a:solidFill>
                <a:schemeClr val="bg1"/>
              </a:solidFill>
              <a:latin typeface="Trebuchet MS" panose="020B0603020202020204" pitchFamily="34" charset="0"/>
            </a:endParaRPr>
          </a:p>
        </p:txBody>
      </p:sp>
      <p:pic>
        <p:nvPicPr>
          <p:cNvPr id="26"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944600" y="6683895"/>
            <a:ext cx="2171846" cy="2160000"/>
          </a:xfrm>
          <a:prstGeom prst="rect">
            <a:avLst/>
          </a:prstGeom>
          <a:ln>
            <a:noFill/>
          </a:ln>
          <a:effectLst>
            <a:outerShdw blurRad="292100" dist="139700" dir="2700000" algn="tl" rotWithShape="0">
              <a:srgbClr val="333333">
                <a:alpha val="65000"/>
              </a:srgbClr>
            </a:outerShdw>
          </a:effectLst>
        </p:spPr>
      </p:pic>
      <p:pic>
        <p:nvPicPr>
          <p:cNvPr id="27"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012353" y="6683895"/>
            <a:ext cx="2220560" cy="2160000"/>
          </a:xfrm>
          <a:prstGeom prst="rect">
            <a:avLst/>
          </a:prstGeom>
          <a:ln>
            <a:noFill/>
          </a:ln>
          <a:effectLst>
            <a:outerShdw blurRad="292100" dist="139700" dir="2700000" algn="tl" rotWithShape="0">
              <a:srgbClr val="333333">
                <a:alpha val="65000"/>
              </a:srgbClr>
            </a:outerShdw>
          </a:effectLst>
        </p:spPr>
      </p:pic>
      <p:pic>
        <p:nvPicPr>
          <p:cNvPr id="2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209800" y="6683895"/>
            <a:ext cx="1971491" cy="216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6336866" y="1496894"/>
            <a:ext cx="646032" cy="646032"/>
          </a:xfrm>
          <a:prstGeom prst="rect">
            <a:avLst/>
          </a:prstGeom>
        </p:spPr>
      </p:pic>
      <p:sp>
        <p:nvSpPr>
          <p:cNvPr id="7" name="AutoShape 7"/>
          <p:cNvSpPr/>
          <p:nvPr/>
        </p:nvSpPr>
        <p:spPr>
          <a:xfrm>
            <a:off x="1028700" y="2168049"/>
            <a:ext cx="16230600" cy="0"/>
          </a:xfrm>
          <a:prstGeom prst="line">
            <a:avLst/>
          </a:prstGeom>
          <a:ln w="9525" cap="flat">
            <a:solidFill>
              <a:schemeClr val="tx1"/>
            </a:solidFill>
            <a:prstDash val="solid"/>
            <a:headEnd type="none" w="sm" len="sm"/>
            <a:tailEnd type="none" w="sm" len="sm"/>
          </a:ln>
        </p:spPr>
      </p:sp>
      <p:sp>
        <p:nvSpPr>
          <p:cNvPr id="23" name="AutoShape 23"/>
          <p:cNvSpPr/>
          <p:nvPr/>
        </p:nvSpPr>
        <p:spPr>
          <a:xfrm rot="-5400000">
            <a:off x="3548145" y="5737199"/>
            <a:ext cx="5606998" cy="0"/>
          </a:xfrm>
          <a:prstGeom prst="line">
            <a:avLst/>
          </a:prstGeom>
          <a:ln w="9525" cap="flat">
            <a:solidFill>
              <a:schemeClr val="tx1"/>
            </a:solidFill>
            <a:prstDash val="solid"/>
            <a:headEnd type="none" w="sm" len="sm"/>
            <a:tailEnd type="none" w="sm" len="sm"/>
          </a:ln>
        </p:spPr>
      </p:sp>
      <p:sp>
        <p:nvSpPr>
          <p:cNvPr id="24" name="AutoShape 24"/>
          <p:cNvSpPr/>
          <p:nvPr/>
        </p:nvSpPr>
        <p:spPr>
          <a:xfrm rot="-5400000">
            <a:off x="9132857" y="5737199"/>
            <a:ext cx="5606998" cy="0"/>
          </a:xfrm>
          <a:prstGeom prst="line">
            <a:avLst/>
          </a:prstGeom>
          <a:ln w="9525" cap="flat">
            <a:solidFill>
              <a:schemeClr val="tx1"/>
            </a:solidFill>
            <a:prstDash val="solid"/>
            <a:headEnd type="none" w="sm" len="sm"/>
            <a:tailEnd type="none" w="sm" len="sm"/>
          </a:ln>
        </p:spPr>
      </p:sp>
      <p:sp>
        <p:nvSpPr>
          <p:cNvPr id="25" name="TextBox 9"/>
          <p:cNvSpPr txBox="1"/>
          <p:nvPr/>
        </p:nvSpPr>
        <p:spPr>
          <a:xfrm>
            <a:off x="0" y="-8252"/>
            <a:ext cx="18288000" cy="1102866"/>
          </a:xfrm>
          <a:prstGeom prst="rect">
            <a:avLst/>
          </a:prstGeom>
          <a:solidFill>
            <a:schemeClr val="tx2">
              <a:lumMod val="75000"/>
            </a:schemeClr>
          </a:solidFill>
        </p:spPr>
        <p:txBody>
          <a:bodyPr wrap="square" lIns="0" tIns="0" rIns="0" bIns="0" rtlCol="0" anchor="t">
            <a:spAutoFit/>
          </a:bodyPr>
          <a:lstStyle/>
          <a:p>
            <a:pPr lvl="0">
              <a:lnSpc>
                <a:spcPts val="8640"/>
              </a:lnSpc>
              <a:spcBef>
                <a:spcPct val="0"/>
              </a:spcBef>
            </a:pPr>
            <a:r>
              <a:rPr lang="en-US" sz="7200" dirty="0">
                <a:solidFill>
                  <a:schemeClr val="bg1"/>
                </a:solidFill>
                <a:latin typeface="Trebuchet MS" panose="020B0603020202020204" pitchFamily="34" charset="0"/>
              </a:rPr>
              <a:t> </a:t>
            </a:r>
            <a:r>
              <a:rPr lang="en-US" sz="7200" dirty="0">
                <a:solidFill>
                  <a:schemeClr val="bg1"/>
                </a:solidFill>
                <a:latin typeface="Trebuchet MS" panose="020B0603020202020204" pitchFamily="34" charset="0"/>
              </a:rPr>
              <a:t>IN NUMBERS</a:t>
            </a:r>
            <a:endParaRPr lang="en-US" sz="7200" dirty="0">
              <a:solidFill>
                <a:schemeClr val="bg1"/>
              </a:solidFill>
              <a:latin typeface="Trebuchet MS" panose="020B0603020202020204" pitchFamily="34" charset="0"/>
            </a:endParaRPr>
          </a:p>
        </p:txBody>
      </p:sp>
      <p:sp>
        <p:nvSpPr>
          <p:cNvPr id="2" name="CuadroTexto 1"/>
          <p:cNvSpPr txBox="1"/>
          <p:nvPr/>
        </p:nvSpPr>
        <p:spPr>
          <a:xfrm>
            <a:off x="2636060" y="1391955"/>
            <a:ext cx="1447800" cy="707886"/>
          </a:xfrm>
          <a:prstGeom prst="rect">
            <a:avLst/>
          </a:prstGeom>
          <a:noFill/>
        </p:spPr>
        <p:txBody>
          <a:bodyPr wrap="square" rtlCol="0">
            <a:spAutoFit/>
          </a:bodyPr>
          <a:lstStyle/>
          <a:p>
            <a:pPr algn="ctr"/>
            <a:r>
              <a:rPr lang="es-ES" sz="4000" dirty="0">
                <a:latin typeface="Trebuchet MS" panose="020B0603020202020204" pitchFamily="34" charset="0"/>
              </a:rPr>
              <a:t>2021</a:t>
            </a:r>
          </a:p>
        </p:txBody>
      </p:sp>
      <p:sp>
        <p:nvSpPr>
          <p:cNvPr id="29" name="CuadroTexto 28"/>
          <p:cNvSpPr txBox="1"/>
          <p:nvPr/>
        </p:nvSpPr>
        <p:spPr>
          <a:xfrm>
            <a:off x="6553200" y="1363072"/>
            <a:ext cx="4844986" cy="707886"/>
          </a:xfrm>
          <a:prstGeom prst="rect">
            <a:avLst/>
          </a:prstGeom>
          <a:noFill/>
        </p:spPr>
        <p:txBody>
          <a:bodyPr wrap="square" rtlCol="0">
            <a:spAutoFit/>
          </a:bodyPr>
          <a:lstStyle/>
          <a:p>
            <a:pPr algn="ctr"/>
            <a:r>
              <a:rPr lang="es-ES" sz="4000" dirty="0">
                <a:latin typeface="Trebuchet MS" panose="020B0603020202020204" pitchFamily="34" charset="0"/>
              </a:rPr>
              <a:t>INDICATORS</a:t>
            </a:r>
            <a:endParaRPr lang="es-ES" sz="4000" dirty="0">
              <a:latin typeface="Trebuchet MS" panose="020B0603020202020204" pitchFamily="34" charset="0"/>
            </a:endParaRPr>
          </a:p>
        </p:txBody>
      </p:sp>
      <p:sp>
        <p:nvSpPr>
          <p:cNvPr id="30" name="CuadroTexto 29"/>
          <p:cNvSpPr txBox="1"/>
          <p:nvPr/>
        </p:nvSpPr>
        <p:spPr>
          <a:xfrm>
            <a:off x="14624165" y="1372856"/>
            <a:ext cx="1447800" cy="707886"/>
          </a:xfrm>
          <a:prstGeom prst="rect">
            <a:avLst/>
          </a:prstGeom>
          <a:noFill/>
        </p:spPr>
        <p:txBody>
          <a:bodyPr wrap="square" rtlCol="0">
            <a:spAutoFit/>
          </a:bodyPr>
          <a:lstStyle/>
          <a:p>
            <a:pPr algn="ctr"/>
            <a:r>
              <a:rPr lang="es-ES" sz="4000" dirty="0">
                <a:latin typeface="Trebuchet MS" panose="020B0603020202020204" pitchFamily="34" charset="0"/>
              </a:rPr>
              <a:t>2022</a:t>
            </a:r>
          </a:p>
        </p:txBody>
      </p:sp>
      <p:sp>
        <p:nvSpPr>
          <p:cNvPr id="31" name="CuadroTexto 30"/>
          <p:cNvSpPr txBox="1"/>
          <p:nvPr/>
        </p:nvSpPr>
        <p:spPr>
          <a:xfrm>
            <a:off x="6351644" y="2507256"/>
            <a:ext cx="5383156" cy="707886"/>
          </a:xfrm>
          <a:prstGeom prst="rect">
            <a:avLst/>
          </a:prstGeom>
          <a:noFill/>
        </p:spPr>
        <p:txBody>
          <a:bodyPr wrap="square" rtlCol="0">
            <a:spAutoFit/>
          </a:bodyPr>
          <a:lstStyle/>
          <a:p>
            <a:pPr algn="ctr"/>
            <a:r>
              <a:rPr lang="es-ES" sz="4000" dirty="0" smtClean="0">
                <a:latin typeface="Trebuchet MS" panose="020B0603020202020204" pitchFamily="34" charset="0"/>
              </a:rPr>
              <a:t>CLIENTS</a:t>
            </a:r>
            <a:endParaRPr lang="es-ES" sz="4000" dirty="0">
              <a:latin typeface="Trebuchet MS" panose="020B0603020202020204" pitchFamily="34" charset="0"/>
            </a:endParaRPr>
          </a:p>
        </p:txBody>
      </p:sp>
      <p:sp>
        <p:nvSpPr>
          <p:cNvPr id="32" name="CuadroTexto 31"/>
          <p:cNvSpPr txBox="1"/>
          <p:nvPr/>
        </p:nvSpPr>
        <p:spPr>
          <a:xfrm>
            <a:off x="6483968" y="3931343"/>
            <a:ext cx="5181600" cy="707886"/>
          </a:xfrm>
          <a:prstGeom prst="rect">
            <a:avLst/>
          </a:prstGeom>
          <a:noFill/>
        </p:spPr>
        <p:txBody>
          <a:bodyPr wrap="square" rtlCol="0">
            <a:spAutoFit/>
          </a:bodyPr>
          <a:lstStyle/>
          <a:p>
            <a:pPr algn="ctr"/>
            <a:r>
              <a:rPr lang="es-ES" sz="4000" dirty="0" smtClean="0">
                <a:latin typeface="Trebuchet MS" panose="020B0603020202020204" pitchFamily="34" charset="0"/>
              </a:rPr>
              <a:t>CONTRACTS</a:t>
            </a:r>
            <a:endParaRPr lang="es-ES" sz="4000" dirty="0">
              <a:latin typeface="Trebuchet MS" panose="020B0603020202020204" pitchFamily="34" charset="0"/>
            </a:endParaRPr>
          </a:p>
        </p:txBody>
      </p:sp>
      <p:sp>
        <p:nvSpPr>
          <p:cNvPr id="33" name="CuadroTexto 32"/>
          <p:cNvSpPr txBox="1"/>
          <p:nvPr/>
        </p:nvSpPr>
        <p:spPr>
          <a:xfrm>
            <a:off x="6079236" y="5312184"/>
            <a:ext cx="6172200" cy="707886"/>
          </a:xfrm>
          <a:prstGeom prst="rect">
            <a:avLst/>
          </a:prstGeom>
          <a:noFill/>
        </p:spPr>
        <p:txBody>
          <a:bodyPr wrap="square" rtlCol="0">
            <a:spAutoFit/>
          </a:bodyPr>
          <a:lstStyle/>
          <a:p>
            <a:pPr algn="ctr"/>
            <a:r>
              <a:rPr lang="es-ES" sz="4000" dirty="0">
                <a:latin typeface="Trebuchet MS" panose="020B0603020202020204" pitchFamily="34" charset="0"/>
              </a:rPr>
              <a:t>SPECIALISTS</a:t>
            </a:r>
            <a:endParaRPr lang="es-ES" sz="4000" dirty="0">
              <a:latin typeface="Trebuchet MS" panose="020B0603020202020204" pitchFamily="34" charset="0"/>
            </a:endParaRPr>
          </a:p>
        </p:txBody>
      </p:sp>
      <p:sp>
        <p:nvSpPr>
          <p:cNvPr id="34" name="CuadroTexto 33"/>
          <p:cNvSpPr txBox="1"/>
          <p:nvPr/>
        </p:nvSpPr>
        <p:spPr>
          <a:xfrm>
            <a:off x="6512997" y="6888802"/>
            <a:ext cx="5181600" cy="707886"/>
          </a:xfrm>
          <a:prstGeom prst="rect">
            <a:avLst/>
          </a:prstGeom>
          <a:noFill/>
        </p:spPr>
        <p:txBody>
          <a:bodyPr wrap="square" rtlCol="0">
            <a:spAutoFit/>
          </a:bodyPr>
          <a:lstStyle/>
          <a:p>
            <a:pPr algn="ctr"/>
            <a:r>
              <a:rPr lang="es-ES" sz="4000" dirty="0">
                <a:latin typeface="Trebuchet MS" panose="020B0603020202020204" pitchFamily="34" charset="0"/>
              </a:rPr>
              <a:t>STUDENTS</a:t>
            </a:r>
            <a:endParaRPr lang="es-ES" sz="4000" dirty="0">
              <a:latin typeface="Trebuchet MS" panose="020B0603020202020204" pitchFamily="34" charset="0"/>
            </a:endParaRPr>
          </a:p>
        </p:txBody>
      </p:sp>
      <p:sp>
        <p:nvSpPr>
          <p:cNvPr id="35" name="CuadroTexto 34"/>
          <p:cNvSpPr txBox="1"/>
          <p:nvPr/>
        </p:nvSpPr>
        <p:spPr>
          <a:xfrm>
            <a:off x="5513832" y="8537181"/>
            <a:ext cx="7260335" cy="707886"/>
          </a:xfrm>
          <a:prstGeom prst="rect">
            <a:avLst/>
          </a:prstGeom>
          <a:noFill/>
        </p:spPr>
        <p:txBody>
          <a:bodyPr wrap="square" rtlCol="0">
            <a:spAutoFit/>
          </a:bodyPr>
          <a:lstStyle/>
          <a:p>
            <a:pPr algn="ctr"/>
            <a:r>
              <a:rPr lang="es-ES" sz="4000" dirty="0">
                <a:latin typeface="Trebuchet MS" panose="020B0603020202020204" pitchFamily="34" charset="0"/>
              </a:rPr>
              <a:t>TRAINED SPECIALISTS</a:t>
            </a:r>
            <a:endParaRPr lang="es-ES" sz="4000" dirty="0">
              <a:latin typeface="Trebuchet MS" panose="020B0603020202020204" pitchFamily="34" charset="0"/>
            </a:endParaRPr>
          </a:p>
        </p:txBody>
      </p:sp>
      <p:sp>
        <p:nvSpPr>
          <p:cNvPr id="36" name="CuadroTexto 35"/>
          <p:cNvSpPr txBox="1"/>
          <p:nvPr/>
        </p:nvSpPr>
        <p:spPr>
          <a:xfrm>
            <a:off x="2378712" y="5312184"/>
            <a:ext cx="1685266" cy="830997"/>
          </a:xfrm>
          <a:prstGeom prst="rect">
            <a:avLst/>
          </a:prstGeom>
          <a:noFill/>
        </p:spPr>
        <p:txBody>
          <a:bodyPr wrap="square" rtlCol="0">
            <a:spAutoFit/>
          </a:bodyPr>
          <a:lstStyle/>
          <a:p>
            <a:pPr algn="ctr"/>
            <a:r>
              <a:rPr lang="es-ES" sz="4800" b="1" dirty="0">
                <a:latin typeface="Trebuchet MS" panose="020B0603020202020204" pitchFamily="34" charset="0"/>
              </a:rPr>
              <a:t>280</a:t>
            </a:r>
          </a:p>
        </p:txBody>
      </p:sp>
      <p:sp>
        <p:nvSpPr>
          <p:cNvPr id="37" name="CuadroTexto 36"/>
          <p:cNvSpPr txBox="1"/>
          <p:nvPr/>
        </p:nvSpPr>
        <p:spPr>
          <a:xfrm>
            <a:off x="2345595" y="6798381"/>
            <a:ext cx="1685266" cy="830997"/>
          </a:xfrm>
          <a:prstGeom prst="rect">
            <a:avLst/>
          </a:prstGeom>
          <a:noFill/>
        </p:spPr>
        <p:txBody>
          <a:bodyPr wrap="square" rtlCol="0">
            <a:spAutoFit/>
          </a:bodyPr>
          <a:lstStyle/>
          <a:p>
            <a:pPr algn="ctr"/>
            <a:r>
              <a:rPr lang="es-ES" sz="4800" b="1" dirty="0">
                <a:latin typeface="Trebuchet MS" panose="020B0603020202020204" pitchFamily="34" charset="0"/>
              </a:rPr>
              <a:t>15</a:t>
            </a:r>
          </a:p>
        </p:txBody>
      </p:sp>
      <p:sp>
        <p:nvSpPr>
          <p:cNvPr id="38" name="CuadroTexto 37"/>
          <p:cNvSpPr txBox="1"/>
          <p:nvPr/>
        </p:nvSpPr>
        <p:spPr>
          <a:xfrm>
            <a:off x="2166576" y="8414070"/>
            <a:ext cx="2109537" cy="830997"/>
          </a:xfrm>
          <a:prstGeom prst="rect">
            <a:avLst/>
          </a:prstGeom>
          <a:noFill/>
        </p:spPr>
        <p:txBody>
          <a:bodyPr wrap="square" rtlCol="0">
            <a:spAutoFit/>
          </a:bodyPr>
          <a:lstStyle/>
          <a:p>
            <a:pPr algn="ctr"/>
            <a:r>
              <a:rPr lang="es-ES" sz="4800" b="1" dirty="0">
                <a:latin typeface="Trebuchet MS" panose="020B0603020202020204" pitchFamily="34" charset="0"/>
              </a:rPr>
              <a:t>+1400</a:t>
            </a:r>
          </a:p>
        </p:txBody>
      </p:sp>
      <p:sp>
        <p:nvSpPr>
          <p:cNvPr id="39" name="CuadroTexto 38"/>
          <p:cNvSpPr txBox="1"/>
          <p:nvPr/>
        </p:nvSpPr>
        <p:spPr>
          <a:xfrm>
            <a:off x="2416107" y="2571258"/>
            <a:ext cx="1685266" cy="830997"/>
          </a:xfrm>
          <a:prstGeom prst="rect">
            <a:avLst/>
          </a:prstGeom>
          <a:noFill/>
        </p:spPr>
        <p:txBody>
          <a:bodyPr wrap="square" rtlCol="0">
            <a:spAutoFit/>
          </a:bodyPr>
          <a:lstStyle/>
          <a:p>
            <a:pPr algn="ctr"/>
            <a:r>
              <a:rPr lang="es-ES" sz="4800" b="1" dirty="0">
                <a:latin typeface="Trebuchet MS" panose="020B0603020202020204" pitchFamily="34" charset="0"/>
              </a:rPr>
              <a:t>177</a:t>
            </a:r>
          </a:p>
        </p:txBody>
      </p:sp>
      <p:sp>
        <p:nvSpPr>
          <p:cNvPr id="40" name="CuadroTexto 39"/>
          <p:cNvSpPr txBox="1"/>
          <p:nvPr/>
        </p:nvSpPr>
        <p:spPr>
          <a:xfrm>
            <a:off x="2416107" y="3909720"/>
            <a:ext cx="1685266" cy="830997"/>
          </a:xfrm>
          <a:prstGeom prst="rect">
            <a:avLst/>
          </a:prstGeom>
          <a:noFill/>
        </p:spPr>
        <p:txBody>
          <a:bodyPr wrap="square" rtlCol="0">
            <a:spAutoFit/>
          </a:bodyPr>
          <a:lstStyle/>
          <a:p>
            <a:pPr algn="ctr"/>
            <a:r>
              <a:rPr lang="es-ES" sz="4800" b="1" dirty="0">
                <a:latin typeface="Trebuchet MS" panose="020B0603020202020204" pitchFamily="34" charset="0"/>
              </a:rPr>
              <a:t>278</a:t>
            </a:r>
          </a:p>
        </p:txBody>
      </p:sp>
      <p:sp>
        <p:nvSpPr>
          <p:cNvPr id="41" name="CuadroTexto 40"/>
          <p:cNvSpPr txBox="1"/>
          <p:nvPr/>
        </p:nvSpPr>
        <p:spPr>
          <a:xfrm>
            <a:off x="14505432" y="5322377"/>
            <a:ext cx="1685266" cy="830997"/>
          </a:xfrm>
          <a:prstGeom prst="rect">
            <a:avLst/>
          </a:prstGeom>
          <a:noFill/>
        </p:spPr>
        <p:txBody>
          <a:bodyPr wrap="square" rtlCol="0">
            <a:spAutoFit/>
          </a:bodyPr>
          <a:lstStyle/>
          <a:p>
            <a:pPr algn="ctr"/>
            <a:r>
              <a:rPr lang="es-ES" sz="4800" b="1" dirty="0">
                <a:latin typeface="Trebuchet MS" panose="020B0603020202020204" pitchFamily="34" charset="0"/>
              </a:rPr>
              <a:t>401</a:t>
            </a:r>
          </a:p>
        </p:txBody>
      </p:sp>
      <p:sp>
        <p:nvSpPr>
          <p:cNvPr id="42" name="CuadroTexto 41"/>
          <p:cNvSpPr txBox="1"/>
          <p:nvPr/>
        </p:nvSpPr>
        <p:spPr>
          <a:xfrm>
            <a:off x="14505431" y="6970317"/>
            <a:ext cx="1685266" cy="830997"/>
          </a:xfrm>
          <a:prstGeom prst="rect">
            <a:avLst/>
          </a:prstGeom>
          <a:noFill/>
        </p:spPr>
        <p:txBody>
          <a:bodyPr wrap="square" rtlCol="0">
            <a:spAutoFit/>
          </a:bodyPr>
          <a:lstStyle/>
          <a:p>
            <a:pPr algn="ctr"/>
            <a:r>
              <a:rPr lang="es-ES" sz="4800" b="1" dirty="0">
                <a:latin typeface="Trebuchet MS" panose="020B0603020202020204" pitchFamily="34" charset="0"/>
              </a:rPr>
              <a:t>70</a:t>
            </a:r>
          </a:p>
        </p:txBody>
      </p:sp>
      <p:sp>
        <p:nvSpPr>
          <p:cNvPr id="43" name="CuadroTexto 42"/>
          <p:cNvSpPr txBox="1"/>
          <p:nvPr/>
        </p:nvSpPr>
        <p:spPr>
          <a:xfrm>
            <a:off x="14293296" y="8534154"/>
            <a:ext cx="2109537" cy="830997"/>
          </a:xfrm>
          <a:prstGeom prst="rect">
            <a:avLst/>
          </a:prstGeom>
          <a:noFill/>
        </p:spPr>
        <p:txBody>
          <a:bodyPr wrap="square" rtlCol="0">
            <a:spAutoFit/>
          </a:bodyPr>
          <a:lstStyle/>
          <a:p>
            <a:pPr algn="ctr"/>
            <a:r>
              <a:rPr lang="es-ES" sz="4800" b="1" dirty="0">
                <a:latin typeface="Trebuchet MS" panose="020B0603020202020204" pitchFamily="34" charset="0"/>
              </a:rPr>
              <a:t>+1700</a:t>
            </a:r>
          </a:p>
        </p:txBody>
      </p:sp>
      <p:sp>
        <p:nvSpPr>
          <p:cNvPr id="44" name="CuadroTexto 43"/>
          <p:cNvSpPr txBox="1"/>
          <p:nvPr/>
        </p:nvSpPr>
        <p:spPr>
          <a:xfrm>
            <a:off x="14542827" y="2507256"/>
            <a:ext cx="1685266" cy="830997"/>
          </a:xfrm>
          <a:prstGeom prst="rect">
            <a:avLst/>
          </a:prstGeom>
          <a:noFill/>
        </p:spPr>
        <p:txBody>
          <a:bodyPr wrap="square" rtlCol="0">
            <a:spAutoFit/>
          </a:bodyPr>
          <a:lstStyle/>
          <a:p>
            <a:pPr algn="ctr"/>
            <a:r>
              <a:rPr lang="es-ES" sz="4800" b="1" dirty="0">
                <a:latin typeface="Trebuchet MS" panose="020B0603020202020204" pitchFamily="34" charset="0"/>
              </a:rPr>
              <a:t>223</a:t>
            </a:r>
          </a:p>
        </p:txBody>
      </p:sp>
      <p:sp>
        <p:nvSpPr>
          <p:cNvPr id="45" name="CuadroTexto 44"/>
          <p:cNvSpPr txBox="1"/>
          <p:nvPr/>
        </p:nvSpPr>
        <p:spPr>
          <a:xfrm>
            <a:off x="14542827" y="3919913"/>
            <a:ext cx="1685266" cy="830997"/>
          </a:xfrm>
          <a:prstGeom prst="rect">
            <a:avLst/>
          </a:prstGeom>
          <a:noFill/>
        </p:spPr>
        <p:txBody>
          <a:bodyPr wrap="square" rtlCol="0">
            <a:spAutoFit/>
          </a:bodyPr>
          <a:lstStyle/>
          <a:p>
            <a:pPr algn="ctr"/>
            <a:r>
              <a:rPr lang="es-ES" sz="4800" b="1" dirty="0">
                <a:latin typeface="Trebuchet MS" panose="020B0603020202020204" pitchFamily="34" charset="0"/>
              </a:rPr>
              <a:t>395</a:t>
            </a:r>
          </a:p>
        </p:txBody>
      </p:sp>
      <p:pic>
        <p:nvPicPr>
          <p:cNvPr id="46" name="Picture 12"/>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val="0"/>
              </a:ext>
            </a:extLst>
          </a:blip>
          <a:srcRect/>
          <a:stretch>
            <a:fillRect/>
          </a:stretch>
        </p:blipFill>
        <p:spPr>
          <a:xfrm>
            <a:off x="8498736" y="3295246"/>
            <a:ext cx="681291" cy="576000"/>
          </a:xfrm>
          <a:prstGeom prst="rect">
            <a:avLst/>
          </a:prstGeom>
        </p:spPr>
      </p:pic>
      <p:pic>
        <p:nvPicPr>
          <p:cNvPr id="48" name="Picture 1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49251" y="6180794"/>
            <a:ext cx="723287" cy="576000"/>
          </a:xfrm>
          <a:prstGeom prst="rect">
            <a:avLst/>
          </a:prstGeom>
        </p:spPr>
      </p:pic>
      <p:pic>
        <p:nvPicPr>
          <p:cNvPr id="49" name="Picture 1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88875" y="7801314"/>
            <a:ext cx="723287" cy="576000"/>
          </a:xfrm>
          <a:prstGeom prst="rect">
            <a:avLst/>
          </a:prstGeom>
        </p:spPr>
      </p:pic>
      <p:pic>
        <p:nvPicPr>
          <p:cNvPr id="50" name="Picture 22"/>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583597" y="9222785"/>
            <a:ext cx="491171" cy="576000"/>
          </a:xfrm>
          <a:prstGeom prst="rect">
            <a:avLst/>
          </a:prstGeom>
        </p:spPr>
      </p:pic>
      <p:sp>
        <p:nvSpPr>
          <p:cNvPr id="4" name="CuadroTexto 3">
            <a:extLst>
              <a:ext uri="{FF2B5EF4-FFF2-40B4-BE49-F238E27FC236}">
                <a16:creationId xmlns:a16="http://schemas.microsoft.com/office/drawing/2014/main" id="{662091ED-E619-D4A3-E47C-11A9A3594A42}"/>
              </a:ext>
            </a:extLst>
          </p:cNvPr>
          <p:cNvSpPr txBox="1"/>
          <p:nvPr/>
        </p:nvSpPr>
        <p:spPr>
          <a:xfrm>
            <a:off x="9228069" y="3201834"/>
            <a:ext cx="1447800" cy="707886"/>
          </a:xfrm>
          <a:prstGeom prst="rect">
            <a:avLst/>
          </a:prstGeom>
          <a:noFill/>
        </p:spPr>
        <p:txBody>
          <a:bodyPr wrap="square" rtlCol="0">
            <a:spAutoFit/>
          </a:bodyPr>
          <a:lstStyle/>
          <a:p>
            <a:pPr algn="ctr"/>
            <a:r>
              <a:rPr lang="es-ES" sz="4000" dirty="0">
                <a:solidFill>
                  <a:srgbClr val="0070C0"/>
                </a:solidFill>
                <a:latin typeface="Trebuchet MS" panose="020B0603020202020204" pitchFamily="34" charset="0"/>
              </a:rPr>
              <a:t>+26%</a:t>
            </a:r>
          </a:p>
        </p:txBody>
      </p:sp>
      <p:sp>
        <p:nvSpPr>
          <p:cNvPr id="5" name="CuadroTexto 4">
            <a:extLst>
              <a:ext uri="{FF2B5EF4-FFF2-40B4-BE49-F238E27FC236}">
                <a16:creationId xmlns:a16="http://schemas.microsoft.com/office/drawing/2014/main" id="{19EBDDE8-3CAC-EDD2-0505-BA8F74925473}"/>
              </a:ext>
            </a:extLst>
          </p:cNvPr>
          <p:cNvSpPr txBox="1"/>
          <p:nvPr/>
        </p:nvSpPr>
        <p:spPr>
          <a:xfrm>
            <a:off x="9228069" y="4551392"/>
            <a:ext cx="1447800" cy="707886"/>
          </a:xfrm>
          <a:prstGeom prst="rect">
            <a:avLst/>
          </a:prstGeom>
          <a:noFill/>
        </p:spPr>
        <p:txBody>
          <a:bodyPr wrap="square" rtlCol="0">
            <a:spAutoFit/>
          </a:bodyPr>
          <a:lstStyle/>
          <a:p>
            <a:pPr algn="ctr"/>
            <a:r>
              <a:rPr lang="es-ES" sz="4000" dirty="0">
                <a:solidFill>
                  <a:srgbClr val="0070C0"/>
                </a:solidFill>
                <a:latin typeface="Trebuchet MS" panose="020B0603020202020204" pitchFamily="34" charset="0"/>
              </a:rPr>
              <a:t>+42%</a:t>
            </a:r>
          </a:p>
        </p:txBody>
      </p:sp>
      <p:sp>
        <p:nvSpPr>
          <p:cNvPr id="6" name="CuadroTexto 5">
            <a:extLst>
              <a:ext uri="{FF2B5EF4-FFF2-40B4-BE49-F238E27FC236}">
                <a16:creationId xmlns:a16="http://schemas.microsoft.com/office/drawing/2014/main" id="{B672B4B8-3FE6-D754-E677-FC7F0BA3DEC7}"/>
              </a:ext>
            </a:extLst>
          </p:cNvPr>
          <p:cNvSpPr txBox="1"/>
          <p:nvPr/>
        </p:nvSpPr>
        <p:spPr>
          <a:xfrm>
            <a:off x="9228069" y="6134100"/>
            <a:ext cx="1447800" cy="707886"/>
          </a:xfrm>
          <a:prstGeom prst="rect">
            <a:avLst/>
          </a:prstGeom>
          <a:noFill/>
        </p:spPr>
        <p:txBody>
          <a:bodyPr wrap="square" rtlCol="0">
            <a:spAutoFit/>
          </a:bodyPr>
          <a:lstStyle/>
          <a:p>
            <a:pPr algn="ctr"/>
            <a:r>
              <a:rPr lang="es-ES" sz="4000" dirty="0">
                <a:solidFill>
                  <a:srgbClr val="0070C0"/>
                </a:solidFill>
                <a:latin typeface="Trebuchet MS" panose="020B0603020202020204" pitchFamily="34" charset="0"/>
              </a:rPr>
              <a:t>+43%</a:t>
            </a:r>
          </a:p>
        </p:txBody>
      </p:sp>
      <p:sp>
        <p:nvSpPr>
          <p:cNvPr id="8" name="CuadroTexto 7">
            <a:extLst>
              <a:ext uri="{FF2B5EF4-FFF2-40B4-BE49-F238E27FC236}">
                <a16:creationId xmlns:a16="http://schemas.microsoft.com/office/drawing/2014/main" id="{4D632F0C-33B5-F31B-9672-920CE638B4E5}"/>
              </a:ext>
            </a:extLst>
          </p:cNvPr>
          <p:cNvSpPr txBox="1"/>
          <p:nvPr/>
        </p:nvSpPr>
        <p:spPr>
          <a:xfrm>
            <a:off x="9228068" y="7734300"/>
            <a:ext cx="1812287" cy="707886"/>
          </a:xfrm>
          <a:prstGeom prst="rect">
            <a:avLst/>
          </a:prstGeom>
          <a:noFill/>
        </p:spPr>
        <p:txBody>
          <a:bodyPr wrap="square" rtlCol="0">
            <a:spAutoFit/>
          </a:bodyPr>
          <a:lstStyle/>
          <a:p>
            <a:pPr algn="ctr"/>
            <a:r>
              <a:rPr lang="es-ES" sz="4000" dirty="0">
                <a:solidFill>
                  <a:srgbClr val="0070C0"/>
                </a:solidFill>
                <a:latin typeface="Trebuchet MS" panose="020B0603020202020204" pitchFamily="34" charset="0"/>
              </a:rPr>
              <a:t>+366%</a:t>
            </a:r>
          </a:p>
        </p:txBody>
      </p:sp>
      <p:sp>
        <p:nvSpPr>
          <p:cNvPr id="9" name="CuadroTexto 8">
            <a:extLst>
              <a:ext uri="{FF2B5EF4-FFF2-40B4-BE49-F238E27FC236}">
                <a16:creationId xmlns:a16="http://schemas.microsoft.com/office/drawing/2014/main" id="{E37D10F4-E9D8-7A9B-0354-8306732A4713}"/>
              </a:ext>
            </a:extLst>
          </p:cNvPr>
          <p:cNvSpPr txBox="1"/>
          <p:nvPr/>
        </p:nvSpPr>
        <p:spPr>
          <a:xfrm>
            <a:off x="9296753" y="9105900"/>
            <a:ext cx="1447800" cy="707886"/>
          </a:xfrm>
          <a:prstGeom prst="rect">
            <a:avLst/>
          </a:prstGeom>
          <a:noFill/>
        </p:spPr>
        <p:txBody>
          <a:bodyPr wrap="square" rtlCol="0">
            <a:spAutoFit/>
          </a:bodyPr>
          <a:lstStyle/>
          <a:p>
            <a:pPr algn="ctr"/>
            <a:r>
              <a:rPr lang="es-ES" sz="4000" dirty="0">
                <a:solidFill>
                  <a:srgbClr val="0070C0"/>
                </a:solidFill>
                <a:latin typeface="Trebuchet MS" panose="020B0603020202020204" pitchFamily="34" charset="0"/>
              </a:rPr>
              <a:t>+21%</a:t>
            </a:r>
          </a:p>
        </p:txBody>
      </p:sp>
      <p:pic>
        <p:nvPicPr>
          <p:cNvPr id="16" name="Imagen 15">
            <a:extLst>
              <a:ext uri="{FF2B5EF4-FFF2-40B4-BE49-F238E27FC236}">
                <a16:creationId xmlns:a16="http://schemas.microsoft.com/office/drawing/2014/main" id="{2845109C-A152-357D-6AFC-F1ABF3F0D516}"/>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18551" y="4695035"/>
            <a:ext cx="414120" cy="493598"/>
          </a:xfrm>
          <a:prstGeom prst="rect">
            <a:avLst/>
          </a:prstGeom>
        </p:spPr>
      </p:pic>
    </p:spTree>
    <p:extLst>
      <p:ext uri="{BB962C8B-B14F-4D97-AF65-F5344CB8AC3E}">
        <p14:creationId xmlns:p14="http://schemas.microsoft.com/office/powerpoint/2010/main" val="267538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p:cNvSpPr/>
          <p:nvPr/>
        </p:nvSpPr>
        <p:spPr>
          <a:xfrm>
            <a:off x="9170581" y="571500"/>
            <a:ext cx="9144000" cy="9785022"/>
          </a:xfrm>
          <a:prstGeom prst="rect">
            <a:avLst/>
          </a:prstGeom>
          <a:solidFill>
            <a:srgbClr val="EFF4F4"/>
          </a:solidFill>
        </p:spPr>
      </p:sp>
      <p:sp>
        <p:nvSpPr>
          <p:cNvPr id="35" name="AutoShape 35"/>
          <p:cNvSpPr/>
          <p:nvPr/>
        </p:nvSpPr>
        <p:spPr>
          <a:xfrm>
            <a:off x="10512028" y="5931851"/>
            <a:ext cx="6407944" cy="0"/>
          </a:xfrm>
          <a:prstGeom prst="line">
            <a:avLst/>
          </a:prstGeom>
          <a:ln w="9525" cap="flat">
            <a:solidFill>
              <a:srgbClr val="BDC2C5"/>
            </a:solidFill>
            <a:prstDash val="solid"/>
            <a:headEnd type="none" w="sm" len="sm"/>
            <a:tailEnd type="none" w="sm" len="sm"/>
          </a:ln>
        </p:spPr>
      </p:sp>
      <p:graphicFrame>
        <p:nvGraphicFramePr>
          <p:cNvPr id="38" name="Gráfico 37">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591336272"/>
              </p:ext>
            </p:extLst>
          </p:nvPr>
        </p:nvGraphicFramePr>
        <p:xfrm>
          <a:off x="9862457" y="1612460"/>
          <a:ext cx="8205360" cy="86549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3780032808"/>
              </p:ext>
            </p:extLst>
          </p:nvPr>
        </p:nvGraphicFramePr>
        <p:xfrm>
          <a:off x="220183" y="1585246"/>
          <a:ext cx="8001000" cy="735954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0FE9A28A-27A2-8AD3-5B1F-639CAB4416B3}"/>
              </a:ext>
            </a:extLst>
          </p:cNvPr>
          <p:cNvSpPr txBox="1"/>
          <p:nvPr/>
        </p:nvSpPr>
        <p:spPr>
          <a:xfrm>
            <a:off x="0" y="-38100"/>
            <a:ext cx="18288000" cy="1102866"/>
          </a:xfrm>
          <a:prstGeom prst="rect">
            <a:avLst/>
          </a:prstGeom>
          <a:solidFill>
            <a:schemeClr val="tx2">
              <a:lumMod val="75000"/>
            </a:schemeClr>
          </a:solidFill>
        </p:spPr>
        <p:txBody>
          <a:bodyPr wrap="square" lIns="0" tIns="0" rIns="0" bIns="0" rtlCol="0" anchor="t">
            <a:spAutoFit/>
          </a:bodyPr>
          <a:lstStyle/>
          <a:p>
            <a:pPr lvl="0">
              <a:lnSpc>
                <a:spcPts val="8640"/>
              </a:lnSpc>
              <a:spcBef>
                <a:spcPct val="0"/>
              </a:spcBef>
            </a:pPr>
            <a:r>
              <a:rPr lang="en-US" sz="7200" dirty="0">
                <a:solidFill>
                  <a:schemeClr val="bg1"/>
                </a:solidFill>
                <a:latin typeface="Trebuchet MS" panose="020B0603020202020204" pitchFamily="34" charset="0"/>
              </a:rPr>
              <a:t> </a:t>
            </a:r>
            <a:r>
              <a:rPr lang="en-US" sz="7200" dirty="0">
                <a:solidFill>
                  <a:schemeClr val="bg1"/>
                </a:solidFill>
                <a:latin typeface="Trebuchet MS" panose="020B0603020202020204" pitchFamily="34" charset="0"/>
              </a:rPr>
              <a:t>INCOME</a:t>
            </a:r>
            <a:endParaRPr lang="en-US" sz="7200" dirty="0">
              <a:solidFill>
                <a:schemeClr val="bg1"/>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9"/>
          <p:cNvSpPr txBox="1"/>
          <p:nvPr/>
        </p:nvSpPr>
        <p:spPr>
          <a:xfrm>
            <a:off x="0" y="-38100"/>
            <a:ext cx="18288000" cy="1102866"/>
          </a:xfrm>
          <a:prstGeom prst="rect">
            <a:avLst/>
          </a:prstGeom>
          <a:solidFill>
            <a:schemeClr val="tx2">
              <a:lumMod val="75000"/>
            </a:schemeClr>
          </a:solidFill>
        </p:spPr>
        <p:txBody>
          <a:bodyPr wrap="square" lIns="0" tIns="0" rIns="0" bIns="0" rtlCol="0" anchor="t">
            <a:spAutoFit/>
          </a:bodyPr>
          <a:lstStyle/>
          <a:p>
            <a:pPr lvl="0">
              <a:lnSpc>
                <a:spcPts val="8640"/>
              </a:lnSpc>
              <a:spcBef>
                <a:spcPct val="0"/>
              </a:spcBef>
            </a:pPr>
            <a:r>
              <a:rPr lang="en-US" sz="7200" dirty="0" smtClean="0">
                <a:solidFill>
                  <a:schemeClr val="bg1"/>
                </a:solidFill>
                <a:latin typeface="Trebuchet MS" panose="020B0603020202020204" pitchFamily="34" charset="0"/>
              </a:rPr>
              <a:t> MAIN </a:t>
            </a:r>
            <a:r>
              <a:rPr lang="en-US" sz="7200" dirty="0">
                <a:solidFill>
                  <a:schemeClr val="bg1"/>
                </a:solidFill>
                <a:latin typeface="Trebuchet MS" panose="020B0603020202020204" pitchFamily="34" charset="0"/>
              </a:rPr>
              <a:t>RESULTS</a:t>
            </a:r>
            <a:endParaRPr lang="en-US" sz="7200" dirty="0">
              <a:solidFill>
                <a:schemeClr val="bg1"/>
              </a:solidFill>
              <a:latin typeface="Trebuchet MS" panose="020B0603020202020204" pitchFamily="34" charset="0"/>
            </a:endParaRPr>
          </a:p>
        </p:txBody>
      </p:sp>
      <p:pic>
        <p:nvPicPr>
          <p:cNvPr id="4" name="Imagen 3"/>
          <p:cNvPicPr>
            <a:picLocks noChangeAspect="1"/>
          </p:cNvPicPr>
          <p:nvPr/>
        </p:nvPicPr>
        <p:blipFill>
          <a:blip r:embed="rId2"/>
          <a:stretch>
            <a:fillRect/>
          </a:stretch>
        </p:blipFill>
        <p:spPr>
          <a:xfrm>
            <a:off x="13676602" y="1064766"/>
            <a:ext cx="4596885" cy="9222234"/>
          </a:xfrm>
          <a:prstGeom prst="rect">
            <a:avLst/>
          </a:prstGeom>
        </p:spPr>
      </p:pic>
      <p:sp>
        <p:nvSpPr>
          <p:cNvPr id="5" name="CuadroTexto 4"/>
          <p:cNvSpPr txBox="1"/>
          <p:nvPr/>
        </p:nvSpPr>
        <p:spPr>
          <a:xfrm>
            <a:off x="457200" y="1104900"/>
            <a:ext cx="12954000" cy="9571851"/>
          </a:xfrm>
          <a:prstGeom prst="rect">
            <a:avLst/>
          </a:prstGeom>
          <a:noFill/>
        </p:spPr>
        <p:txBody>
          <a:bodyPr wrap="square" rtlCol="0">
            <a:spAutoFit/>
          </a:bodyPr>
          <a:lstStyle/>
          <a:p>
            <a:pPr marL="342900" lvl="0" indent="-342900" algn="r">
              <a:buFont typeface="Arial" panose="020B0604020202020204" pitchFamily="34" charset="0"/>
              <a:buChar char="•"/>
            </a:pPr>
            <a:r>
              <a:rPr lang="en-US" sz="2200" b="1" dirty="0"/>
              <a:t>Consulting to foreign companies not based in Cuba</a:t>
            </a:r>
          </a:p>
          <a:p>
            <a:pPr marL="342900" lvl="0" indent="-342900">
              <a:buFont typeface="Arial" panose="020B0604020202020204" pitchFamily="34" charset="0"/>
              <a:buChar char="•"/>
            </a:pPr>
            <a:r>
              <a:rPr lang="en-US" sz="2200" b="1" dirty="0"/>
              <a:t>Supervision and automatic control systems</a:t>
            </a:r>
          </a:p>
          <a:p>
            <a:pPr marL="342900" lvl="0" indent="-342900" algn="r">
              <a:buFont typeface="Arial" panose="020B0604020202020204" pitchFamily="34" charset="0"/>
              <a:buChar char="•"/>
            </a:pPr>
            <a:r>
              <a:rPr lang="en-US" sz="2200" b="1" dirty="0"/>
              <a:t>Disaster risk study</a:t>
            </a:r>
          </a:p>
          <a:p>
            <a:pPr marL="342900" lvl="0" indent="-342900">
              <a:buFont typeface="Arial" panose="020B0604020202020204" pitchFamily="34" charset="0"/>
              <a:buChar char="•"/>
            </a:pPr>
            <a:r>
              <a:rPr lang="en-US" sz="2200" b="1" dirty="0"/>
              <a:t>Wind load studies and tower modeling</a:t>
            </a:r>
          </a:p>
          <a:p>
            <a:pPr marL="342900" lvl="0" indent="-342900" algn="r">
              <a:buFont typeface="Arial" panose="020B0604020202020204" pitchFamily="34" charset="0"/>
              <a:buChar char="•"/>
            </a:pPr>
            <a:r>
              <a:rPr lang="en-US" sz="2200" b="1" dirty="0"/>
              <a:t>Modeling of coastal works</a:t>
            </a:r>
          </a:p>
          <a:p>
            <a:pPr marL="342900" lvl="0" indent="-342900">
              <a:buFont typeface="Arial" panose="020B0604020202020204" pitchFamily="34" charset="0"/>
              <a:buChar char="•"/>
            </a:pPr>
            <a:r>
              <a:rPr lang="en-US" sz="2200" b="1" dirty="0"/>
              <a:t>Design of concrete mixes</a:t>
            </a:r>
          </a:p>
          <a:p>
            <a:pPr marL="342900" lvl="0" indent="-342900" algn="r">
              <a:buFont typeface="Arial" panose="020B0604020202020204" pitchFamily="34" charset="0"/>
              <a:buChar char="•"/>
            </a:pPr>
            <a:r>
              <a:rPr lang="en-US" sz="2200" b="1" dirty="0"/>
              <a:t>Evaluation and testing of dielectric media</a:t>
            </a:r>
          </a:p>
          <a:p>
            <a:pPr marL="342900" lvl="0" indent="-342900">
              <a:buFont typeface="Arial" panose="020B0604020202020204" pitchFamily="34" charset="0"/>
              <a:buChar char="•"/>
            </a:pPr>
            <a:r>
              <a:rPr lang="en-US" sz="2200" b="1" dirty="0" smtClean="0"/>
              <a:t>RSE </a:t>
            </a:r>
            <a:r>
              <a:rPr lang="en-US" sz="2200" b="1" dirty="0"/>
              <a:t>parks study</a:t>
            </a:r>
          </a:p>
          <a:p>
            <a:pPr marL="342900" lvl="0" indent="-342900" algn="r">
              <a:buFont typeface="Arial" panose="020B0604020202020204" pitchFamily="34" charset="0"/>
              <a:buChar char="•"/>
            </a:pPr>
            <a:r>
              <a:rPr lang="en-US" sz="2200" b="1" dirty="0"/>
              <a:t>Electric Vehicle Assessment</a:t>
            </a:r>
          </a:p>
          <a:p>
            <a:pPr marL="342900" lvl="0" indent="-342900">
              <a:buFont typeface="Arial" panose="020B0604020202020204" pitchFamily="34" charset="0"/>
              <a:buChar char="•"/>
            </a:pPr>
            <a:r>
              <a:rPr lang="en-US" sz="2200" b="1" dirty="0"/>
              <a:t>Electric protections</a:t>
            </a:r>
          </a:p>
          <a:p>
            <a:pPr marL="342900" lvl="0" indent="-342900" algn="r">
              <a:buFont typeface="Arial" panose="020B0604020202020204" pitchFamily="34" charset="0"/>
              <a:buChar char="•"/>
            </a:pPr>
            <a:r>
              <a:rPr lang="en-US" sz="2200" b="1" dirty="0"/>
              <a:t>Advice on the implementation of the strategic projection</a:t>
            </a:r>
          </a:p>
          <a:p>
            <a:pPr marL="342900" lvl="0" indent="-342900">
              <a:buFont typeface="Arial" panose="020B0604020202020204" pitchFamily="34" charset="0"/>
              <a:buChar char="•"/>
            </a:pPr>
            <a:r>
              <a:rPr lang="en-US" sz="2200" b="1" dirty="0"/>
              <a:t>Advice for process improvement</a:t>
            </a:r>
          </a:p>
          <a:p>
            <a:pPr marL="342900" lvl="0" indent="-342900" algn="r">
              <a:buFont typeface="Arial" panose="020B0604020202020204" pitchFamily="34" charset="0"/>
              <a:buChar char="•"/>
            </a:pPr>
            <a:r>
              <a:rPr lang="en-US" sz="2200" b="1" dirty="0"/>
              <a:t>Organizational strategic design</a:t>
            </a:r>
          </a:p>
          <a:p>
            <a:pPr marL="342900" lvl="0" indent="-342900">
              <a:buFont typeface="Arial" panose="020B0604020202020204" pitchFamily="34" charset="0"/>
              <a:buChar char="•"/>
            </a:pPr>
            <a:r>
              <a:rPr lang="en-US" sz="2200" b="1" dirty="0"/>
              <a:t>Digital transformation strategy evaluation</a:t>
            </a:r>
          </a:p>
          <a:p>
            <a:pPr marL="342900" lvl="0" indent="-342900" algn="r">
              <a:buFont typeface="Arial" panose="020B0604020202020204" pitchFamily="34" charset="0"/>
              <a:buChar char="•"/>
            </a:pPr>
            <a:r>
              <a:rPr lang="en-US" sz="2200" b="1" dirty="0"/>
              <a:t>Data mining in management and decision making</a:t>
            </a:r>
          </a:p>
          <a:p>
            <a:pPr marL="342900" lvl="0" indent="-342900">
              <a:buFont typeface="Arial" panose="020B0604020202020204" pitchFamily="34" charset="0"/>
              <a:buChar char="•"/>
            </a:pPr>
            <a:r>
              <a:rPr lang="en-US" sz="2200" b="1" dirty="0"/>
              <a:t>Route optimization</a:t>
            </a:r>
          </a:p>
          <a:p>
            <a:pPr marL="342900" lvl="0" indent="-342900" algn="r">
              <a:buFont typeface="Arial" panose="020B0604020202020204" pitchFamily="34" charset="0"/>
              <a:buChar char="•"/>
            </a:pPr>
            <a:r>
              <a:rPr lang="en-US" sz="2200" b="1" dirty="0"/>
              <a:t>Customization of information systems</a:t>
            </a:r>
          </a:p>
          <a:p>
            <a:pPr marL="342900" lvl="0" indent="-342900">
              <a:buFont typeface="Arial" panose="020B0604020202020204" pitchFamily="34" charset="0"/>
              <a:buChar char="•"/>
            </a:pPr>
            <a:r>
              <a:rPr lang="en-US" sz="2200" b="1" dirty="0"/>
              <a:t>Monitoring and analysis of opinions in digital media</a:t>
            </a:r>
          </a:p>
          <a:p>
            <a:pPr marL="342900" lvl="0" indent="-342900" algn="r">
              <a:buFont typeface="Arial" panose="020B0604020202020204" pitchFamily="34" charset="0"/>
              <a:buChar char="•"/>
            </a:pPr>
            <a:r>
              <a:rPr lang="en-US" sz="2200" b="1" dirty="0"/>
              <a:t>Maintenance management</a:t>
            </a:r>
          </a:p>
          <a:p>
            <a:pPr marL="342900" lvl="0" indent="-342900">
              <a:buFont typeface="Arial" panose="020B0604020202020204" pitchFamily="34" charset="0"/>
              <a:buChar char="•"/>
            </a:pPr>
            <a:r>
              <a:rPr lang="en-US" sz="2200" b="1" dirty="0"/>
              <a:t>Strategy in the use of renewable energies</a:t>
            </a:r>
          </a:p>
          <a:p>
            <a:pPr marL="342900" lvl="0" indent="-342900" algn="r">
              <a:buFont typeface="Arial" panose="020B0604020202020204" pitchFamily="34" charset="0"/>
              <a:buChar char="•"/>
            </a:pPr>
            <a:r>
              <a:rPr lang="en-US" sz="2200" b="1" dirty="0"/>
              <a:t>Technological surveillance</a:t>
            </a:r>
          </a:p>
          <a:p>
            <a:pPr marL="342900" lvl="0" indent="-342900">
              <a:buFont typeface="Arial" panose="020B0604020202020204" pitchFamily="34" charset="0"/>
              <a:buChar char="•"/>
            </a:pPr>
            <a:r>
              <a:rPr lang="en-US" sz="2200" b="1" dirty="0"/>
              <a:t>Introduction of projects and products in Cuba</a:t>
            </a:r>
          </a:p>
          <a:p>
            <a:pPr marL="342900" lvl="0" indent="-342900" algn="r">
              <a:buFont typeface="Arial" panose="020B0604020202020204" pitchFamily="34" charset="0"/>
              <a:buChar char="•"/>
            </a:pPr>
            <a:r>
              <a:rPr lang="en-US" sz="2200" b="1" dirty="0"/>
              <a:t>Study of products for export</a:t>
            </a:r>
          </a:p>
          <a:p>
            <a:pPr marL="342900" lvl="0" indent="-342900">
              <a:buFont typeface="Arial" panose="020B0604020202020204" pitchFamily="34" charset="0"/>
              <a:buChar char="•"/>
            </a:pPr>
            <a:r>
              <a:rPr lang="en-US" sz="2200" b="1" dirty="0"/>
              <a:t>Information systems support</a:t>
            </a:r>
          </a:p>
          <a:p>
            <a:pPr marL="342900" lvl="0" indent="-342900" algn="r">
              <a:buFont typeface="Arial" panose="020B0604020202020204" pitchFamily="34" charset="0"/>
              <a:buChar char="•"/>
            </a:pPr>
            <a:r>
              <a:rPr lang="en-US" sz="2200" b="1" dirty="0"/>
              <a:t>Building re-functionalization project</a:t>
            </a:r>
          </a:p>
          <a:p>
            <a:pPr marL="342900" lvl="0" indent="-342900">
              <a:buFont typeface="Arial" panose="020B0604020202020204" pitchFamily="34" charset="0"/>
              <a:buChar char="•"/>
            </a:pPr>
            <a:r>
              <a:rPr lang="en-US" sz="2200" b="1" dirty="0"/>
              <a:t>Safety and security applications</a:t>
            </a:r>
          </a:p>
          <a:p>
            <a:pPr marL="342900" lvl="0" indent="-342900" algn="r">
              <a:buFont typeface="Arial" panose="020B0604020202020204" pitchFamily="34" charset="0"/>
              <a:buChar char="•"/>
            </a:pPr>
            <a:r>
              <a:rPr lang="en-US" sz="2200" b="1" dirty="0"/>
              <a:t>Customized specialized training</a:t>
            </a:r>
          </a:p>
          <a:p>
            <a:pPr marL="342900" lvl="0" indent="-342900">
              <a:buFont typeface="Arial" panose="020B0604020202020204" pitchFamily="34" charset="0"/>
              <a:buChar char="•"/>
            </a:pPr>
            <a:endParaRPr lang="en-US" sz="2200" b="1" dirty="0"/>
          </a:p>
        </p:txBody>
      </p:sp>
    </p:spTree>
    <p:extLst>
      <p:ext uri="{BB962C8B-B14F-4D97-AF65-F5344CB8AC3E}">
        <p14:creationId xmlns:p14="http://schemas.microsoft.com/office/powerpoint/2010/main" val="3280248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613</Words>
  <Application>Microsoft Office PowerPoint</Application>
  <PresentationFormat>Personalizado</PresentationFormat>
  <Paragraphs>148</Paragraphs>
  <Slides>13</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Trebuchet MS</vt:lpstr>
      <vt:lpstr>HK Grotesk Bold</vt:lpstr>
      <vt:lpstr>Arial</vt:lpstr>
      <vt:lpstr>HK Grotesk Light Bold</vt:lpstr>
      <vt:lpstr>HK Grotesk Bold Bold</vt:lpstr>
      <vt:lpstr>Calibri</vt:lpstr>
      <vt:lpstr>HK Grotesk Medium</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35</cp:revision>
  <dcterms:created xsi:type="dcterms:W3CDTF">2006-08-16T00:00:00Z</dcterms:created>
  <dcterms:modified xsi:type="dcterms:W3CDTF">2022-12-14T04:07:34Z</dcterms:modified>
  <dc:identifier>DAE2SNQC6Ac</dc:identifier>
</cp:coreProperties>
</file>