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6" r:id="rId1"/>
    <p:sldMasterId id="2147483710" r:id="rId2"/>
    <p:sldMasterId id="2147483714" r:id="rId3"/>
    <p:sldMasterId id="2147483713" r:id="rId4"/>
  </p:sldMasterIdLst>
  <p:notesMasterIdLst>
    <p:notesMasterId r:id="rId20"/>
  </p:notesMasterIdLst>
  <p:handoutMasterIdLst>
    <p:handoutMasterId r:id="rId21"/>
  </p:handoutMasterIdLst>
  <p:sldIdLst>
    <p:sldId id="543" r:id="rId5"/>
    <p:sldId id="659" r:id="rId6"/>
    <p:sldId id="510" r:id="rId7"/>
    <p:sldId id="649" r:id="rId8"/>
    <p:sldId id="650" r:id="rId9"/>
    <p:sldId id="259" r:id="rId10"/>
    <p:sldId id="654" r:id="rId11"/>
    <p:sldId id="653" r:id="rId12"/>
    <p:sldId id="518" r:id="rId13"/>
    <p:sldId id="655" r:id="rId14"/>
    <p:sldId id="656" r:id="rId15"/>
    <p:sldId id="657" r:id="rId16"/>
    <p:sldId id="547" r:id="rId17"/>
    <p:sldId id="258" r:id="rId18"/>
    <p:sldId id="528" r:id="rId19"/>
  </p:sldIdLst>
  <p:sldSz cx="20104100" cy="11169650"/>
  <p:notesSz cx="20104100" cy="1116965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50" userDrawn="1">
          <p15:clr>
            <a:srgbClr val="A4A3A4"/>
          </p15:clr>
        </p15:guide>
        <p15:guide id="2" pos="21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6600"/>
    <a:srgbClr val="E85112"/>
    <a:srgbClr val="F9C8A6"/>
    <a:srgbClr val="156077"/>
    <a:srgbClr val="FF6803"/>
    <a:srgbClr val="FFF0E6"/>
    <a:srgbClr val="262755"/>
    <a:srgbClr val="676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3842" autoAdjust="0"/>
  </p:normalViewPr>
  <p:slideViewPr>
    <p:cSldViewPr>
      <p:cViewPr varScale="1">
        <p:scale>
          <a:sx n="39" d="100"/>
          <a:sy n="39" d="100"/>
        </p:scale>
        <p:origin x="696" y="48"/>
      </p:cViewPr>
      <p:guideLst>
        <p:guide orient="horz" pos="5150"/>
        <p:guide pos="2156"/>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1003"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530-4AE4-9B94-E6684C32AF09}"/>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530-4AE4-9B94-E6684C32AF09}"/>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530-4AE4-9B94-E6684C32AF09}"/>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530-4AE4-9B94-E6684C32AF09}"/>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530-4AE4-9B94-E6684C32AF09}"/>
              </c:ext>
            </c:extLst>
          </c:dPt>
          <c:dPt>
            <c:idx val="5"/>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530-4AE4-9B94-E6684C32AF09}"/>
              </c:ext>
            </c:extLst>
          </c:dPt>
          <c:dPt>
            <c:idx val="6"/>
            <c:bubble3D val="0"/>
            <c:spPr>
              <a:solidFill>
                <a:schemeClr val="accent1">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E530-4AE4-9B94-E6684C32AF09}"/>
              </c:ext>
            </c:extLst>
          </c:dPt>
          <c:dPt>
            <c:idx val="7"/>
            <c:bubble3D val="0"/>
            <c:spPr>
              <a:solidFill>
                <a:schemeClr val="accent3">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E530-4AE4-9B94-E6684C32AF09}"/>
              </c:ext>
            </c:extLst>
          </c:dPt>
          <c:dPt>
            <c:idx val="8"/>
            <c:bubble3D val="0"/>
            <c:spPr>
              <a:solidFill>
                <a:schemeClr val="accent5">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E530-4AE4-9B94-E6684C32AF09}"/>
              </c:ext>
            </c:extLst>
          </c:dPt>
          <c:dLbls>
            <c:dLbl>
              <c:idx val="0"/>
              <c:layout>
                <c:manualLayout>
                  <c:x val="-6.2005736821588463E-2"/>
                  <c:y val="0.1150528853150198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530-4AE4-9B94-E6684C32AF09}"/>
                </c:ext>
              </c:extLst>
            </c:dLbl>
            <c:dLbl>
              <c:idx val="1"/>
              <c:layout>
                <c:manualLayout>
                  <c:x val="-0.12043374672676919"/>
                  <c:y val="-1.270994689944366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530-4AE4-9B94-E6684C32AF09}"/>
                </c:ext>
              </c:extLst>
            </c:dLbl>
            <c:dLbl>
              <c:idx val="2"/>
              <c:layout>
                <c:manualLayout>
                  <c:x val="-9.3636613104857075E-2"/>
                  <c:y val="-8.701691712705558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530-4AE4-9B94-E6684C32AF09}"/>
                </c:ext>
              </c:extLst>
            </c:dLbl>
            <c:dLbl>
              <c:idx val="3"/>
              <c:layout>
                <c:manualLayout>
                  <c:x val="-8.885483559504688E-2"/>
                  <c:y val="-0.1499864450472135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530-4AE4-9B94-E6684C32AF09}"/>
                </c:ext>
              </c:extLst>
            </c:dLbl>
            <c:dLbl>
              <c:idx val="4"/>
              <c:layout>
                <c:manualLayout>
                  <c:x val="4.197030216178313E-2"/>
                  <c:y val="-0.1645373876256615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530-4AE4-9B94-E6684C32AF09}"/>
                </c:ext>
              </c:extLst>
            </c:dLbl>
            <c:dLbl>
              <c:idx val="5"/>
              <c:layout>
                <c:manualLayout>
                  <c:x val="0.10712394688604157"/>
                  <c:y val="-5.345460203771573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530-4AE4-9B94-E6684C32AF09}"/>
                </c:ext>
              </c:extLst>
            </c:dLbl>
            <c:dLbl>
              <c:idx val="6"/>
              <c:layout>
                <c:manualLayout>
                  <c:x val="9.2312239416075623E-2"/>
                  <c:y val="7.052103306589507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530-4AE4-9B94-E6684C32AF09}"/>
                </c:ext>
              </c:extLst>
            </c:dLbl>
            <c:dLbl>
              <c:idx val="7"/>
              <c:layout>
                <c:manualLayout>
                  <c:x val="7.6513521922572894E-2"/>
                  <c:y val="6.633569202811281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E530-4AE4-9B94-E6684C32AF09}"/>
                </c:ext>
              </c:extLst>
            </c:dLbl>
            <c:dLbl>
              <c:idx val="8"/>
              <c:layout>
                <c:manualLayout>
                  <c:x val="8.9381699939117168E-2"/>
                  <c:y val="0.1443204537832807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E530-4AE4-9B94-E6684C32AF0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Sheet2!$B$3:$B$11</c:f>
              <c:strCache>
                <c:ptCount val="9"/>
                <c:pt idx="0">
                  <c:v>AGRO-ALIMENTARIO</c:v>
                </c:pt>
                <c:pt idx="1">
                  <c:v>COMUNIC-INFORMATICA</c:v>
                </c:pt>
                <c:pt idx="2">
                  <c:v>CONSTRUCCION </c:v>
                </c:pt>
                <c:pt idx="3">
                  <c:v>ENERGIA-MINERIA</c:v>
                </c:pt>
                <c:pt idx="4">
                  <c:v>FARMACEUTICO-SALUD</c:v>
                </c:pt>
                <c:pt idx="5">
                  <c:v>FINANZAS</c:v>
                </c:pt>
                <c:pt idx="6">
                  <c:v>OTRAS INDUSTRIAS</c:v>
                </c:pt>
                <c:pt idx="7">
                  <c:v>TRANSPORTE</c:v>
                </c:pt>
                <c:pt idx="8">
                  <c:v>TURISMO</c:v>
                </c:pt>
              </c:strCache>
            </c:strRef>
          </c:cat>
          <c:val>
            <c:numRef>
              <c:f>Sheet2!$C$3:$C$11</c:f>
              <c:numCache>
                <c:formatCode>General</c:formatCode>
                <c:ptCount val="9"/>
                <c:pt idx="0">
                  <c:v>18</c:v>
                </c:pt>
                <c:pt idx="1">
                  <c:v>6</c:v>
                </c:pt>
                <c:pt idx="2">
                  <c:v>6</c:v>
                </c:pt>
                <c:pt idx="3">
                  <c:v>6</c:v>
                </c:pt>
                <c:pt idx="4">
                  <c:v>15</c:v>
                </c:pt>
                <c:pt idx="5">
                  <c:v>11</c:v>
                </c:pt>
                <c:pt idx="6">
                  <c:v>8</c:v>
                </c:pt>
                <c:pt idx="7">
                  <c:v>3</c:v>
                </c:pt>
                <c:pt idx="8">
                  <c:v>9</c:v>
                </c:pt>
              </c:numCache>
            </c:numRef>
          </c:val>
          <c:extLst>
            <c:ext xmlns:c16="http://schemas.microsoft.com/office/drawing/2014/chart" uri="{C3380CC4-5D6E-409C-BE32-E72D297353CC}">
              <c16:uniqueId val="{00000012-E530-4AE4-9B94-E6684C32AF0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1789579407065873"/>
          <c:y val="0.12950605922664971"/>
          <c:w val="0.26218709795870565"/>
          <c:h val="0.7676955101488516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s-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497C5DA-A631-463F-B7F6-6D89E96BFE44}"/>
              </a:ext>
            </a:extLst>
          </p:cNvPr>
          <p:cNvSpPr>
            <a:spLocks noGrp="1"/>
          </p:cNvSpPr>
          <p:nvPr>
            <p:ph type="hdr" sz="quarter"/>
          </p:nvPr>
        </p:nvSpPr>
        <p:spPr>
          <a:xfrm>
            <a:off x="0" y="0"/>
            <a:ext cx="8712200" cy="560388"/>
          </a:xfrm>
          <a:prstGeom prst="rect">
            <a:avLst/>
          </a:prstGeom>
        </p:spPr>
        <p:txBody>
          <a:bodyPr vert="horz" lIns="91440" tIns="45720" rIns="91440" bIns="45720" rtlCol="0"/>
          <a:lstStyle>
            <a:lvl1pPr algn="l">
              <a:defRPr sz="1200"/>
            </a:lvl1pPr>
          </a:lstStyle>
          <a:p>
            <a:endParaRPr lang="es-US"/>
          </a:p>
        </p:txBody>
      </p:sp>
      <p:sp>
        <p:nvSpPr>
          <p:cNvPr id="3" name="Marcador de fecha 2">
            <a:extLst>
              <a:ext uri="{FF2B5EF4-FFF2-40B4-BE49-F238E27FC236}">
                <a16:creationId xmlns:a16="http://schemas.microsoft.com/office/drawing/2014/main" id="{E9295B47-7EB8-409B-AF4D-67A5C1B05816}"/>
              </a:ext>
            </a:extLst>
          </p:cNvPr>
          <p:cNvSpPr>
            <a:spLocks noGrp="1"/>
          </p:cNvSpPr>
          <p:nvPr>
            <p:ph type="dt" sz="quarter" idx="1"/>
          </p:nvPr>
        </p:nvSpPr>
        <p:spPr>
          <a:xfrm>
            <a:off x="11387138" y="0"/>
            <a:ext cx="8712200" cy="560388"/>
          </a:xfrm>
          <a:prstGeom prst="rect">
            <a:avLst/>
          </a:prstGeom>
        </p:spPr>
        <p:txBody>
          <a:bodyPr vert="horz" lIns="91440" tIns="45720" rIns="91440" bIns="45720" rtlCol="0"/>
          <a:lstStyle>
            <a:lvl1pPr algn="r">
              <a:defRPr sz="1200"/>
            </a:lvl1pPr>
          </a:lstStyle>
          <a:p>
            <a:fld id="{97D61568-ADC3-4E37-9B23-F7C772F43DBC}" type="datetimeFigureOut">
              <a:rPr lang="es-US" smtClean="0"/>
              <a:t>14-dic-22</a:t>
            </a:fld>
            <a:endParaRPr lang="es-US"/>
          </a:p>
        </p:txBody>
      </p:sp>
      <p:sp>
        <p:nvSpPr>
          <p:cNvPr id="4" name="Marcador de pie de página 3">
            <a:extLst>
              <a:ext uri="{FF2B5EF4-FFF2-40B4-BE49-F238E27FC236}">
                <a16:creationId xmlns:a16="http://schemas.microsoft.com/office/drawing/2014/main" id="{4766FFDD-9312-4B76-877C-8C60A5A3B533}"/>
              </a:ext>
            </a:extLst>
          </p:cNvPr>
          <p:cNvSpPr>
            <a:spLocks noGrp="1"/>
          </p:cNvSpPr>
          <p:nvPr>
            <p:ph type="ftr" sz="quarter" idx="2"/>
          </p:nvPr>
        </p:nvSpPr>
        <p:spPr>
          <a:xfrm>
            <a:off x="0" y="10609263"/>
            <a:ext cx="8712200" cy="560387"/>
          </a:xfrm>
          <a:prstGeom prst="rect">
            <a:avLst/>
          </a:prstGeom>
        </p:spPr>
        <p:txBody>
          <a:bodyPr vert="horz" lIns="91440" tIns="45720" rIns="91440" bIns="45720" rtlCol="0" anchor="b"/>
          <a:lstStyle>
            <a:lvl1pPr algn="l">
              <a:defRPr sz="1200"/>
            </a:lvl1pPr>
          </a:lstStyle>
          <a:p>
            <a:endParaRPr lang="es-US"/>
          </a:p>
        </p:txBody>
      </p:sp>
      <p:sp>
        <p:nvSpPr>
          <p:cNvPr id="5" name="Marcador de número de diapositiva 4">
            <a:extLst>
              <a:ext uri="{FF2B5EF4-FFF2-40B4-BE49-F238E27FC236}">
                <a16:creationId xmlns:a16="http://schemas.microsoft.com/office/drawing/2014/main" id="{65AD44E1-1C66-4274-AA51-E5764216F4D0}"/>
              </a:ext>
            </a:extLst>
          </p:cNvPr>
          <p:cNvSpPr>
            <a:spLocks noGrp="1"/>
          </p:cNvSpPr>
          <p:nvPr>
            <p:ph type="sldNum" sz="quarter" idx="3"/>
          </p:nvPr>
        </p:nvSpPr>
        <p:spPr>
          <a:xfrm>
            <a:off x="11387138" y="10609263"/>
            <a:ext cx="8712200" cy="560387"/>
          </a:xfrm>
          <a:prstGeom prst="rect">
            <a:avLst/>
          </a:prstGeom>
        </p:spPr>
        <p:txBody>
          <a:bodyPr vert="horz" lIns="91440" tIns="45720" rIns="91440" bIns="45720" rtlCol="0" anchor="b"/>
          <a:lstStyle>
            <a:lvl1pPr algn="r">
              <a:defRPr sz="1200"/>
            </a:lvl1pPr>
          </a:lstStyle>
          <a:p>
            <a:fld id="{3AC2B8F5-607A-4093-9E4D-92DADAAB59C8}" type="slidenum">
              <a:rPr lang="es-US" smtClean="0"/>
              <a:t>‹Nº›</a:t>
            </a:fld>
            <a:endParaRPr lang="es-US"/>
          </a:p>
        </p:txBody>
      </p:sp>
    </p:spTree>
    <p:extLst>
      <p:ext uri="{BB962C8B-B14F-4D97-AF65-F5344CB8AC3E}">
        <p14:creationId xmlns:p14="http://schemas.microsoft.com/office/powerpoint/2010/main" val="329372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03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11387138" y="0"/>
            <a:ext cx="8712200" cy="560388"/>
          </a:xfrm>
          <a:prstGeom prst="rect">
            <a:avLst/>
          </a:prstGeom>
        </p:spPr>
        <p:txBody>
          <a:bodyPr vert="horz" lIns="91440" tIns="45720" rIns="91440" bIns="45720" rtlCol="0"/>
          <a:lstStyle>
            <a:lvl1pPr algn="r">
              <a:defRPr sz="1200"/>
            </a:lvl1pPr>
          </a:lstStyle>
          <a:p>
            <a:fld id="{E020F7AC-D116-47BF-9EDA-9ADC831776F5}" type="datetimeFigureOut">
              <a:rPr lang="es-US" smtClean="0"/>
              <a:t>14-dic-22</a:t>
            </a:fld>
            <a:endParaRPr lang="es-US"/>
          </a:p>
        </p:txBody>
      </p:sp>
      <p:sp>
        <p:nvSpPr>
          <p:cNvPr id="4" name="Marcador de imagen de diapositiva 3"/>
          <p:cNvSpPr>
            <a:spLocks noGrp="1" noRot="1" noChangeAspect="1"/>
          </p:cNvSpPr>
          <p:nvPr>
            <p:ph type="sldImg" idx="2"/>
          </p:nvPr>
        </p:nvSpPr>
        <p:spPr>
          <a:xfrm>
            <a:off x="6661150" y="1397000"/>
            <a:ext cx="6781800" cy="3768725"/>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2009775" y="5375275"/>
            <a:ext cx="16084550" cy="4398963"/>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6" name="Marcador de pie de página 5"/>
          <p:cNvSpPr>
            <a:spLocks noGrp="1"/>
          </p:cNvSpPr>
          <p:nvPr>
            <p:ph type="ftr" sz="quarter" idx="4"/>
          </p:nvPr>
        </p:nvSpPr>
        <p:spPr>
          <a:xfrm>
            <a:off x="0" y="10609263"/>
            <a:ext cx="8712200" cy="5603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11387138" y="10609263"/>
            <a:ext cx="8712200" cy="560387"/>
          </a:xfrm>
          <a:prstGeom prst="rect">
            <a:avLst/>
          </a:prstGeom>
        </p:spPr>
        <p:txBody>
          <a:bodyPr vert="horz" lIns="91440" tIns="45720" rIns="91440" bIns="45720" rtlCol="0" anchor="b"/>
          <a:lstStyle>
            <a:lvl1pPr algn="r">
              <a:defRPr sz="1200"/>
            </a:lvl1pPr>
          </a:lstStyle>
          <a:p>
            <a:fld id="{656E49D3-B708-4382-A15B-556569B9A077}" type="slidenum">
              <a:rPr lang="es-US" smtClean="0"/>
              <a:t>‹Nº›</a:t>
            </a:fld>
            <a:endParaRPr lang="es-US"/>
          </a:p>
        </p:txBody>
      </p:sp>
    </p:spTree>
    <p:extLst>
      <p:ext uri="{BB962C8B-B14F-4D97-AF65-F5344CB8AC3E}">
        <p14:creationId xmlns:p14="http://schemas.microsoft.com/office/powerpoint/2010/main" val="3097448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Objetivo del Eje estratégico</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altLang="es-US" sz="1200" b="1" dirty="0"/>
              <a:t>Elevar el impacto de la ciencia, la tecnología y la innovación en el desarrollo económico y social, incluyendo el perfeccionamiento del marco institucional” </a:t>
            </a:r>
          </a:p>
          <a:p>
            <a:endParaRPr lang="es-US" dirty="0"/>
          </a:p>
        </p:txBody>
      </p:sp>
      <p:sp>
        <p:nvSpPr>
          <p:cNvPr id="4" name="Marcador de número de diapositiva 3"/>
          <p:cNvSpPr>
            <a:spLocks noGrp="1"/>
          </p:cNvSpPr>
          <p:nvPr>
            <p:ph type="sldNum" sz="quarter" idx="5"/>
          </p:nvPr>
        </p:nvSpPr>
        <p:spPr/>
        <p:txBody>
          <a:bodyPr/>
          <a:lstStyle/>
          <a:p>
            <a:fld id="{656E49D3-B708-4382-A15B-556569B9A077}" type="slidenum">
              <a:rPr lang="es-US" smtClean="0"/>
              <a:t>2</a:t>
            </a:fld>
            <a:endParaRPr lang="es-US"/>
          </a:p>
        </p:txBody>
      </p:sp>
    </p:spTree>
    <p:extLst>
      <p:ext uri="{BB962C8B-B14F-4D97-AF65-F5344CB8AC3E}">
        <p14:creationId xmlns:p14="http://schemas.microsoft.com/office/powerpoint/2010/main" val="140742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56E49D3-B708-4382-A15B-556569B9A077}" type="slidenum">
              <a:rPr lang="es-US" smtClean="0"/>
              <a:t>3</a:t>
            </a:fld>
            <a:endParaRPr lang="es-US"/>
          </a:p>
        </p:txBody>
      </p:sp>
    </p:spTree>
    <p:extLst>
      <p:ext uri="{BB962C8B-B14F-4D97-AF65-F5344CB8AC3E}">
        <p14:creationId xmlns:p14="http://schemas.microsoft.com/office/powerpoint/2010/main" val="131535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U" sz="1800" kern="1200" dirty="0">
                <a:solidFill>
                  <a:schemeClr val="tx1"/>
                </a:solidFill>
                <a:effectLst/>
                <a:highlight>
                  <a:srgbClr val="FFFF00"/>
                </a:highlight>
                <a:latin typeface="MetaPro-Normal"/>
                <a:ea typeface="Calibri" panose="020F0502020204030204" pitchFamily="34" charset="0"/>
                <a:cs typeface="Times New Roman" panose="02020603050405020304" pitchFamily="18" charset="0"/>
              </a:rPr>
              <a:t>La UH propuso una institución sin fines de lucro atendiendo a su carácter multidisciplinario, menos tecnológicos y menos especializado. </a:t>
            </a:r>
          </a:p>
          <a:p>
            <a:pPr marL="0" marR="0" lvl="0" indent="0" algn="l" defTabSz="914400" rtl="0" eaLnBrk="1" fontAlgn="auto" latinLnBrk="0" hangingPunct="1">
              <a:lnSpc>
                <a:spcPct val="100000"/>
              </a:lnSpc>
              <a:spcBef>
                <a:spcPts val="0"/>
              </a:spcBef>
              <a:spcAft>
                <a:spcPts val="0"/>
              </a:spcAft>
              <a:buClrTx/>
              <a:buSzTx/>
              <a:buFontTx/>
              <a:buNone/>
              <a:tabLst/>
              <a:defRPr/>
            </a:pPr>
            <a:r>
              <a:rPr lang="es-CU" sz="1800" kern="1200" dirty="0">
                <a:solidFill>
                  <a:schemeClr val="tx1"/>
                </a:solidFill>
                <a:effectLst/>
                <a:highlight>
                  <a:srgbClr val="FFFF00"/>
                </a:highlight>
                <a:latin typeface="MetaPro-Normal"/>
                <a:ea typeface="Calibri" panose="020F0502020204030204" pitchFamily="34" charset="0"/>
                <a:cs typeface="Times New Roman" panose="02020603050405020304" pitchFamily="18" charset="0"/>
              </a:rPr>
              <a:t>Lo que diferencia a una institución sin fines de lucro de una la empresa, es que aunque somos una organización sostenible no tenemos como objetivo obtener utilidades sino financiar proyectos de corto y mediano plazo. </a:t>
            </a:r>
          </a:p>
          <a:p>
            <a:pPr marL="0" marR="0" lvl="0" indent="0" algn="l" defTabSz="914400" rtl="0" eaLnBrk="1" fontAlgn="auto" latinLnBrk="0" hangingPunct="1">
              <a:lnSpc>
                <a:spcPct val="100000"/>
              </a:lnSpc>
              <a:spcBef>
                <a:spcPts val="0"/>
              </a:spcBef>
              <a:spcAft>
                <a:spcPts val="0"/>
              </a:spcAft>
              <a:buClrTx/>
              <a:buSzTx/>
              <a:buFontTx/>
              <a:buNone/>
              <a:tabLst/>
              <a:defRPr/>
            </a:pPr>
            <a:r>
              <a:rPr lang="es-CU" sz="1800" kern="1200" dirty="0">
                <a:solidFill>
                  <a:schemeClr val="tx1"/>
                </a:solidFill>
                <a:effectLst/>
                <a:highlight>
                  <a:srgbClr val="FFFF00"/>
                </a:highlight>
                <a:latin typeface="MetaPro-Normal"/>
                <a:ea typeface="Calibri" panose="020F0502020204030204" pitchFamily="34" charset="0"/>
                <a:cs typeface="Times New Roman" panose="02020603050405020304" pitchFamily="18" charset="0"/>
              </a:rPr>
              <a:t>Desde una perspectiva tecnológica por ejemplo estamos orientados a todo el proceso de gestión de I+D+i y no sólo a la comercialización de resultados. </a:t>
            </a:r>
          </a:p>
          <a:p>
            <a:pPr marL="0" marR="0" lvl="0" indent="0" algn="l" defTabSz="914400" rtl="0" eaLnBrk="1" fontAlgn="auto" latinLnBrk="0" hangingPunct="1">
              <a:lnSpc>
                <a:spcPct val="100000"/>
              </a:lnSpc>
              <a:spcBef>
                <a:spcPts val="0"/>
              </a:spcBef>
              <a:spcAft>
                <a:spcPts val="0"/>
              </a:spcAft>
              <a:buClrTx/>
              <a:buSzTx/>
              <a:buFontTx/>
              <a:buNone/>
              <a:tabLst/>
              <a:defRPr/>
            </a:pPr>
            <a:r>
              <a:rPr lang="es-CU" sz="1800" kern="1200" dirty="0">
                <a:solidFill>
                  <a:schemeClr val="tx1"/>
                </a:solidFill>
                <a:effectLst/>
                <a:highlight>
                  <a:srgbClr val="FFFF00"/>
                </a:highlight>
                <a:latin typeface="MetaPro-Normal"/>
                <a:ea typeface="Calibri" panose="020F0502020204030204" pitchFamily="34" charset="0"/>
                <a:cs typeface="Times New Roman" panose="02020603050405020304" pitchFamily="18" charset="0"/>
              </a:rPr>
              <a:t>Por ejemplo, abarcamos la etapa de conformación de la cartera de </a:t>
            </a:r>
            <a:r>
              <a:rPr lang="es-CU" sz="1800" dirty="0">
                <a:effectLst/>
                <a:highlight>
                  <a:srgbClr val="FFFF00"/>
                </a:highlight>
                <a:latin typeface="MetaPro-Normal"/>
                <a:ea typeface="Calibri" panose="020F0502020204030204" pitchFamily="34" charset="0"/>
                <a:cs typeface="Times New Roman" panose="02020603050405020304" pitchFamily="18" charset="0"/>
              </a:rPr>
              <a:t>innovación fomentando espacios de interacción entre las áreas y las empresas y otras organizaciones; participamos en la corrección de rutas de los proyectos identificando oportunidades, apoyamos la gestión y financiación de los proyectos,  prestamos servicios de asesorías en materia jurídica, de propiedad intelectual, comunicación, </a:t>
            </a:r>
            <a:r>
              <a:rPr lang="es-CU" sz="1800" dirty="0" err="1">
                <a:effectLst/>
                <a:highlight>
                  <a:srgbClr val="FFFF00"/>
                </a:highlight>
                <a:latin typeface="MetaPro-Normal"/>
                <a:ea typeface="Calibri" panose="020F0502020204030204" pitchFamily="34" charset="0"/>
                <a:cs typeface="Times New Roman" panose="02020603050405020304" pitchFamily="18" charset="0"/>
              </a:rPr>
              <a:t>etc</a:t>
            </a:r>
            <a:r>
              <a:rPr lang="es-CU" sz="1800" dirty="0">
                <a:effectLst/>
                <a:highlight>
                  <a:srgbClr val="FFFF00"/>
                </a:highlight>
                <a:latin typeface="MetaPro-Normal"/>
                <a:ea typeface="Calibri" panose="020F0502020204030204" pitchFamily="34" charset="0"/>
                <a:cs typeface="Times New Roman" panose="02020603050405020304" pitchFamily="18" charset="0"/>
              </a:rPr>
              <a:t>; y realizamos la actividad de comercialización.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CU" sz="1800" dirty="0">
                <a:effectLst/>
                <a:highlight>
                  <a:srgbClr val="FFFF00"/>
                </a:highlight>
                <a:latin typeface="MetaPro-Normal"/>
                <a:ea typeface="Calibri" panose="020F0502020204030204" pitchFamily="34" charset="0"/>
                <a:cs typeface="Times New Roman" panose="02020603050405020304" pitchFamily="18" charset="0"/>
              </a:rPr>
              <a:t>Además contamos con una metodología de incubadora, INCUBA, creada hace más de 5 años, para convertir ideas en proyectos, grupos de desarrollo o consultores, y en el futuro posiblemente también PYMES de base tecnológica. </a:t>
            </a:r>
            <a:r>
              <a:rPr lang="es-CU" sz="1800" dirty="0">
                <a:effectLst/>
                <a:latin typeface="Calibri" panose="020F0502020204030204" pitchFamily="34" charset="0"/>
                <a:ea typeface="Calibri" panose="020F0502020204030204" pitchFamily="34" charset="0"/>
                <a:cs typeface="Times New Roman" panose="02020603050405020304" pitchFamily="18" charset="0"/>
              </a:rPr>
              <a:t>Se han incubado ya más de 30 equipos en un total de 6 Rondas de Incubación….</a:t>
            </a:r>
            <a:endParaRPr lang="es-CU" sz="1800" dirty="0">
              <a:effectLst/>
              <a:highlight>
                <a:srgbClr val="FFFF00"/>
              </a:highlight>
              <a:latin typeface="MetaPro-Norm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U" sz="1800" kern="1200" dirty="0">
                <a:solidFill>
                  <a:schemeClr val="tx1"/>
                </a:solidFill>
                <a:effectLst/>
                <a:highlight>
                  <a:srgbClr val="FFFF00"/>
                </a:highlight>
                <a:latin typeface="MetaPro-Normal"/>
                <a:ea typeface="Calibri" panose="020F0502020204030204" pitchFamily="34" charset="0"/>
                <a:cs typeface="Times New Roman" panose="02020603050405020304" pitchFamily="18" charset="0"/>
              </a:rPr>
              <a:t>Debo aclarar que aunque en esta presentación enfatizamos en la perspectiva tecnológica, las actividades de la fundación son mucho más amplias, desarrollando otras actividades que también son dinamizadoras de los procesos de innovación. </a:t>
            </a:r>
            <a:endParaRPr lang="es-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US" dirty="0"/>
          </a:p>
        </p:txBody>
      </p:sp>
      <p:sp>
        <p:nvSpPr>
          <p:cNvPr id="4" name="Marcador de número de diapositiva 3"/>
          <p:cNvSpPr>
            <a:spLocks noGrp="1"/>
          </p:cNvSpPr>
          <p:nvPr>
            <p:ph type="sldNum" sz="quarter" idx="5"/>
          </p:nvPr>
        </p:nvSpPr>
        <p:spPr/>
        <p:txBody>
          <a:bodyPr/>
          <a:lstStyle/>
          <a:p>
            <a:fld id="{656E49D3-B708-4382-A15B-556569B9A077}" type="slidenum">
              <a:rPr lang="es-US" smtClean="0"/>
              <a:t>4</a:t>
            </a:fld>
            <a:endParaRPr lang="es-US"/>
          </a:p>
        </p:txBody>
      </p:sp>
    </p:spTree>
    <p:extLst>
      <p:ext uri="{BB962C8B-B14F-4D97-AF65-F5344CB8AC3E}">
        <p14:creationId xmlns:p14="http://schemas.microsoft.com/office/powerpoint/2010/main" val="119542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0" lvl="0" indent="-342900" algn="just">
              <a:lnSpc>
                <a:spcPct val="107000"/>
              </a:lnSpc>
              <a:spcBef>
                <a:spcPts val="0"/>
              </a:spcBef>
              <a:spcAft>
                <a:spcPts val="800"/>
              </a:spcAft>
              <a:buFont typeface="Wingdings" panose="05000000000000000000" pitchFamily="2" charset="2"/>
              <a:buChar char=""/>
              <a:tabLst>
                <a:tab pos="457200" algn="l"/>
              </a:tabLst>
            </a:pPr>
            <a:r>
              <a:rPr lang="es-CU" sz="1200" dirty="0">
                <a:effectLst/>
                <a:latin typeface="Calibri" panose="020F0502020204030204" pitchFamily="34" charset="0"/>
                <a:ea typeface="Calibri" panose="020F0502020204030204" pitchFamily="34" charset="0"/>
                <a:cs typeface="Times New Roman" panose="02020603050405020304" pitchFamily="18" charset="0"/>
              </a:rPr>
              <a:t>En ámbito de la industria farmacéutica y biomedicina </a:t>
            </a:r>
            <a:r>
              <a:rPr lang="es-CU" sz="1200" b="1" dirty="0">
                <a:effectLst/>
                <a:latin typeface="Calibri" panose="020F0502020204030204" pitchFamily="34" charset="0"/>
                <a:ea typeface="Calibri" panose="020F0502020204030204" pitchFamily="34" charset="0"/>
                <a:cs typeface="Times New Roman" panose="02020603050405020304" pitchFamily="18" charset="0"/>
              </a:rPr>
              <a:t>destaca la sólida y fructífera relación con </a:t>
            </a:r>
            <a:r>
              <a:rPr lang="es-CU" sz="1200" b="1" dirty="0" err="1">
                <a:effectLst/>
                <a:latin typeface="Calibri" panose="020F0502020204030204" pitchFamily="34" charset="0"/>
                <a:ea typeface="Calibri" panose="020F0502020204030204" pitchFamily="34" charset="0"/>
                <a:cs typeface="Times New Roman" panose="02020603050405020304" pitchFamily="18" charset="0"/>
              </a:rPr>
              <a:t>BioCubaFarma</a:t>
            </a:r>
            <a:r>
              <a:rPr lang="es-CU" sz="1200" dirty="0">
                <a:effectLst/>
                <a:latin typeface="Calibri" panose="020F0502020204030204" pitchFamily="34" charset="0"/>
                <a:ea typeface="Calibri" panose="020F0502020204030204" pitchFamily="34" charset="0"/>
                <a:cs typeface="Times New Roman" panose="02020603050405020304" pitchFamily="18" charset="0"/>
              </a:rPr>
              <a:t>. CON ELLOS funcionan 2 laboratorios universidad empresa ((</a:t>
            </a:r>
            <a:r>
              <a:rPr lang="es-CU" sz="1200" dirty="0" err="1">
                <a:effectLst/>
                <a:latin typeface="Calibri" panose="020F0502020204030204" pitchFamily="34" charset="0"/>
                <a:ea typeface="Calibri" panose="020F0502020204030204" pitchFamily="34" charset="0"/>
                <a:cs typeface="Times New Roman" panose="02020603050405020304" pitchFamily="18" charset="0"/>
              </a:rPr>
              <a:t>NanoCancer</a:t>
            </a:r>
            <a:r>
              <a:rPr lang="es-CU" sz="1200" dirty="0">
                <a:effectLst/>
                <a:latin typeface="Calibri" panose="020F0502020204030204" pitchFamily="34" charset="0"/>
                <a:ea typeface="Calibri" panose="020F0502020204030204" pitchFamily="34" charset="0"/>
                <a:cs typeface="Times New Roman" panose="02020603050405020304" pitchFamily="18" charset="0"/>
              </a:rPr>
              <a:t> en el CIM;  </a:t>
            </a:r>
            <a:r>
              <a:rPr lang="es-CU" sz="1200" dirty="0" err="1">
                <a:effectLst/>
                <a:latin typeface="Calibri" panose="020F0502020204030204" pitchFamily="34" charset="0"/>
                <a:ea typeface="Calibri" panose="020F0502020204030204" pitchFamily="34" charset="0"/>
                <a:cs typeface="Times New Roman" panose="02020603050405020304" pitchFamily="18" charset="0"/>
              </a:rPr>
              <a:t>Nanobiomedicina</a:t>
            </a:r>
            <a:r>
              <a:rPr lang="es-CU" sz="1200" dirty="0">
                <a:effectLst/>
                <a:latin typeface="Calibri" panose="020F0502020204030204" pitchFamily="34" charset="0"/>
                <a:ea typeface="Calibri" panose="020F0502020204030204" pitchFamily="34" charset="0"/>
                <a:cs typeface="Times New Roman" panose="02020603050405020304" pitchFamily="18" charset="0"/>
              </a:rPr>
              <a:t>  en el CIGB), y al propio tiempo una alianza del CIDEM, Instituto </a:t>
            </a:r>
            <a:r>
              <a:rPr lang="es-CU" sz="1200" dirty="0" err="1">
                <a:effectLst/>
                <a:latin typeface="Calibri" panose="020F0502020204030204" pitchFamily="34" charset="0"/>
                <a:ea typeface="Calibri" panose="020F0502020204030204" pitchFamily="34" charset="0"/>
                <a:cs typeface="Times New Roman" panose="02020603050405020304" pitchFamily="18" charset="0"/>
              </a:rPr>
              <a:t>Finlay</a:t>
            </a:r>
            <a:r>
              <a:rPr lang="es-CU" sz="1200" dirty="0">
                <a:effectLst/>
                <a:latin typeface="Calibri" panose="020F0502020204030204" pitchFamily="34" charset="0"/>
                <a:ea typeface="Calibri" panose="020F0502020204030204" pitchFamily="34" charset="0"/>
                <a:cs typeface="Times New Roman" panose="02020603050405020304" pitchFamily="18" charset="0"/>
              </a:rPr>
              <a:t> y otras empresas con el Laboratorio de Síntesis Química.</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Wingdings" panose="05000000000000000000" pitchFamily="2" charset="2"/>
              <a:buChar char=""/>
              <a:tabLst>
                <a:tab pos="457200" algn="l"/>
              </a:tabLst>
            </a:pPr>
            <a:r>
              <a:rPr lang="es-CU" sz="1200" dirty="0">
                <a:effectLst/>
                <a:latin typeface="Calibri" panose="020F0502020204030204" pitchFamily="34" charset="0"/>
                <a:ea typeface="Calibri" panose="020F0502020204030204" pitchFamily="34" charset="0"/>
                <a:cs typeface="Times New Roman" panose="02020603050405020304" pitchFamily="18" charset="0"/>
              </a:rPr>
              <a:t>Ha sido </a:t>
            </a:r>
            <a:r>
              <a:rPr lang="es-CU" sz="1200" b="1" dirty="0">
                <a:effectLst/>
                <a:latin typeface="Calibri" panose="020F0502020204030204" pitchFamily="34" charset="0"/>
                <a:ea typeface="Calibri" panose="020F0502020204030204" pitchFamily="34" charset="0"/>
                <a:cs typeface="Times New Roman" panose="02020603050405020304" pitchFamily="18" charset="0"/>
              </a:rPr>
              <a:t>un honor ser parte de la patente de la vacuna de Soberana 02</a:t>
            </a:r>
            <a:r>
              <a:rPr lang="es-CU" sz="1200" dirty="0">
                <a:effectLst/>
                <a:latin typeface="Calibri" panose="020F0502020204030204" pitchFamily="34" charset="0"/>
                <a:ea typeface="Calibri" panose="020F0502020204030204" pitchFamily="34" charset="0"/>
                <a:cs typeface="Times New Roman" panose="02020603050405020304" pitchFamily="18" charset="0"/>
              </a:rPr>
              <a:t>, un resultado del Laboratorio de Síntesis Química de la Facultad de Química por lo cual </a:t>
            </a:r>
            <a:r>
              <a:rPr lang="es-CU" sz="1200" b="1" dirty="0">
                <a:effectLst/>
                <a:latin typeface="Calibri" panose="020F0502020204030204" pitchFamily="34" charset="0"/>
                <a:ea typeface="Calibri" panose="020F0502020204030204" pitchFamily="34" charset="0"/>
                <a:cs typeface="Times New Roman" panose="02020603050405020304" pitchFamily="18" charset="0"/>
              </a:rPr>
              <a:t>ya se recibieron retornos para impulsar el desarrollo del Laboratorio de Síntesis Química</a:t>
            </a:r>
            <a:r>
              <a:rPr lang="es-CU" sz="1200" dirty="0">
                <a:effectLst/>
                <a:latin typeface="Calibri" panose="020F0502020204030204" pitchFamily="34" charset="0"/>
                <a:ea typeface="Calibri" panose="020F0502020204030204" pitchFamily="34" charset="0"/>
                <a:cs typeface="Times New Roman" panose="02020603050405020304" pitchFamily="18" charset="0"/>
              </a:rPr>
              <a:t>. </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Wingdings" panose="05000000000000000000" pitchFamily="2" charset="2"/>
              <a:buChar char=""/>
              <a:tabLst>
                <a:tab pos="457200" algn="l"/>
              </a:tabLst>
            </a:pPr>
            <a:r>
              <a:rPr lang="es-CU" sz="1200" dirty="0">
                <a:effectLst/>
                <a:latin typeface="Calibri" panose="020F0502020204030204" pitchFamily="34" charset="0"/>
                <a:ea typeface="Calibri" panose="020F0502020204030204" pitchFamily="34" charset="0"/>
                <a:cs typeface="Times New Roman" panose="02020603050405020304" pitchFamily="18" charset="0"/>
              </a:rPr>
              <a:t>Recientemente se firmó un importante acuerdo para la conformación de un consorcio dirigido por </a:t>
            </a:r>
            <a:r>
              <a:rPr lang="es-CU" sz="1200" dirty="0" err="1">
                <a:effectLst/>
                <a:latin typeface="Calibri" panose="020F0502020204030204" pitchFamily="34" charset="0"/>
                <a:ea typeface="Calibri" panose="020F0502020204030204" pitchFamily="34" charset="0"/>
                <a:cs typeface="Times New Roman" panose="02020603050405020304" pitchFamily="18" charset="0"/>
              </a:rPr>
              <a:t>BioCubafarma</a:t>
            </a:r>
            <a:r>
              <a:rPr lang="es-CU" sz="1200" dirty="0">
                <a:effectLst/>
                <a:latin typeface="Calibri" panose="020F0502020204030204" pitchFamily="34" charset="0"/>
                <a:ea typeface="Calibri" panose="020F0502020204030204" pitchFamily="34" charset="0"/>
                <a:cs typeface="Times New Roman" panose="02020603050405020304" pitchFamily="18" charset="0"/>
              </a:rPr>
              <a:t> donde participamos de conjunto con más de 7 empresas y algunas instituciones del MINSAP aportando en el área de "Modelación aplicada al diagnóstico y terapias de enfermedades post COVID-19"</a:t>
            </a:r>
            <a:endParaRPr lang="es-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US" dirty="0"/>
          </a:p>
        </p:txBody>
      </p:sp>
      <p:sp>
        <p:nvSpPr>
          <p:cNvPr id="4" name="Marcador de número de diapositiva 3"/>
          <p:cNvSpPr>
            <a:spLocks noGrp="1"/>
          </p:cNvSpPr>
          <p:nvPr>
            <p:ph type="sldNum" sz="quarter" idx="5"/>
          </p:nvPr>
        </p:nvSpPr>
        <p:spPr/>
        <p:txBody>
          <a:bodyPr/>
          <a:lstStyle/>
          <a:p>
            <a:fld id="{BABD490F-6B66-4D52-B90C-FA8CD79044F0}" type="slidenum">
              <a:rPr lang="es-US" smtClean="0"/>
              <a:t>6</a:t>
            </a:fld>
            <a:endParaRPr lang="es-US"/>
          </a:p>
        </p:txBody>
      </p:sp>
    </p:spTree>
    <p:extLst>
      <p:ext uri="{BB962C8B-B14F-4D97-AF65-F5344CB8AC3E}">
        <p14:creationId xmlns:p14="http://schemas.microsoft.com/office/powerpoint/2010/main" val="3989483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661150" y="1397000"/>
            <a:ext cx="6781800" cy="3768725"/>
          </a:xfrm>
        </p:spPr>
      </p:sp>
      <p:sp>
        <p:nvSpPr>
          <p:cNvPr id="3" name="Marcador de notas 2"/>
          <p:cNvSpPr>
            <a:spLocks noGrp="1"/>
          </p:cNvSpPr>
          <p:nvPr>
            <p:ph type="body" idx="1"/>
          </p:nvPr>
        </p:nvSpPr>
        <p:spPr/>
        <p:txBody>
          <a:bodyPr/>
          <a:lstStyle/>
          <a:p>
            <a:pPr marL="0" marR="0" algn="just">
              <a:lnSpc>
                <a:spcPct val="107000"/>
              </a:lnSpc>
              <a:spcBef>
                <a:spcPts val="0"/>
              </a:spcBef>
              <a:spcAft>
                <a:spcPts val="800"/>
              </a:spcAft>
            </a:pPr>
            <a:endParaRPr lang="es-ES" dirty="0"/>
          </a:p>
        </p:txBody>
      </p:sp>
      <p:sp>
        <p:nvSpPr>
          <p:cNvPr id="4" name="Marcador de número de diapositiva 3"/>
          <p:cNvSpPr>
            <a:spLocks noGrp="1"/>
          </p:cNvSpPr>
          <p:nvPr>
            <p:ph type="sldNum" sz="quarter" idx="5"/>
          </p:nvPr>
        </p:nvSpPr>
        <p:spPr/>
        <p:txBody>
          <a:bodyPr/>
          <a:lstStyle/>
          <a:p>
            <a:fld id="{656E49D3-B708-4382-A15B-556569B9A077}" type="slidenum">
              <a:rPr lang="es-US" smtClean="0"/>
              <a:t>13</a:t>
            </a:fld>
            <a:endParaRPr lang="es-US"/>
          </a:p>
        </p:txBody>
      </p:sp>
    </p:spTree>
    <p:extLst>
      <p:ext uri="{BB962C8B-B14F-4D97-AF65-F5344CB8AC3E}">
        <p14:creationId xmlns:p14="http://schemas.microsoft.com/office/powerpoint/2010/main" val="43374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23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292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68182-A08C-7428-DF71-A388EAB838BC}"/>
              </a:ext>
            </a:extLst>
          </p:cNvPr>
          <p:cNvSpPr>
            <a:spLocks noGrp="1"/>
          </p:cNvSpPr>
          <p:nvPr>
            <p:ph type="ctrTitle"/>
          </p:nvPr>
        </p:nvSpPr>
        <p:spPr>
          <a:xfrm>
            <a:off x="2513013" y="1827997"/>
            <a:ext cx="15078075" cy="3888693"/>
          </a:xfrm>
        </p:spPr>
        <p:txBody>
          <a:bodyPr anchor="b"/>
          <a:lstStyle>
            <a:lvl1pPr algn="ctr">
              <a:defRPr sz="9772"/>
            </a:lvl1pPr>
          </a:lstStyle>
          <a:p>
            <a:r>
              <a:rPr lang="es-ES"/>
              <a:t>Haga clic para modificar el estilo de título del patrón</a:t>
            </a:r>
          </a:p>
        </p:txBody>
      </p:sp>
      <p:sp>
        <p:nvSpPr>
          <p:cNvPr id="3" name="Subtítulo 2">
            <a:extLst>
              <a:ext uri="{FF2B5EF4-FFF2-40B4-BE49-F238E27FC236}">
                <a16:creationId xmlns:a16="http://schemas.microsoft.com/office/drawing/2014/main" id="{CF19D42B-01A6-7263-03A7-AB6EBB3167C4}"/>
              </a:ext>
            </a:extLst>
          </p:cNvPr>
          <p:cNvSpPr>
            <a:spLocks noGrp="1"/>
          </p:cNvSpPr>
          <p:nvPr>
            <p:ph type="subTitle" idx="1"/>
          </p:nvPr>
        </p:nvSpPr>
        <p:spPr>
          <a:xfrm>
            <a:off x="2513013" y="5866652"/>
            <a:ext cx="15078075" cy="2696746"/>
          </a:xfrm>
        </p:spPr>
        <p:txBody>
          <a:bodyPr/>
          <a:lstStyle>
            <a:lvl1pPr marL="0" indent="0" algn="ctr">
              <a:buNone/>
              <a:defRPr sz="3909"/>
            </a:lvl1pPr>
            <a:lvl2pPr marL="744642" indent="0" algn="ctr">
              <a:buNone/>
              <a:defRPr sz="3257"/>
            </a:lvl2pPr>
            <a:lvl3pPr marL="1489283" indent="0" algn="ctr">
              <a:buNone/>
              <a:defRPr sz="2932"/>
            </a:lvl3pPr>
            <a:lvl4pPr marL="2233925" indent="0" algn="ctr">
              <a:buNone/>
              <a:defRPr sz="2606"/>
            </a:lvl4pPr>
            <a:lvl5pPr marL="2978567" indent="0" algn="ctr">
              <a:buNone/>
              <a:defRPr sz="2606"/>
            </a:lvl5pPr>
            <a:lvl6pPr marL="3723208" indent="0" algn="ctr">
              <a:buNone/>
              <a:defRPr sz="2606"/>
            </a:lvl6pPr>
            <a:lvl7pPr marL="4467850" indent="0" algn="ctr">
              <a:buNone/>
              <a:defRPr sz="2606"/>
            </a:lvl7pPr>
            <a:lvl8pPr marL="5212491" indent="0" algn="ctr">
              <a:buNone/>
              <a:defRPr sz="2606"/>
            </a:lvl8pPr>
            <a:lvl9pPr marL="5957133" indent="0" algn="ctr">
              <a:buNone/>
              <a:defRPr sz="2606"/>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0DCB3C7-7426-236E-38AB-F789C63F2D61}"/>
              </a:ext>
            </a:extLst>
          </p:cNvPr>
          <p:cNvSpPr>
            <a:spLocks noGrp="1"/>
          </p:cNvSpPr>
          <p:nvPr>
            <p:ph type="dt" sz="half" idx="10"/>
          </p:nvPr>
        </p:nvSpPr>
        <p:spPr/>
        <p:txBody>
          <a:bodyPr/>
          <a:lstStyle/>
          <a:p>
            <a:fld id="{35C4FDBF-5D70-46D7-93BE-26ED2B4DC391}" type="datetimeFigureOut">
              <a:rPr lang="es-ES" smtClean="0"/>
              <a:t>14/12/2022</a:t>
            </a:fld>
            <a:endParaRPr lang="es-ES"/>
          </a:p>
        </p:txBody>
      </p:sp>
      <p:sp>
        <p:nvSpPr>
          <p:cNvPr id="5" name="Marcador de pie de página 4">
            <a:extLst>
              <a:ext uri="{FF2B5EF4-FFF2-40B4-BE49-F238E27FC236}">
                <a16:creationId xmlns:a16="http://schemas.microsoft.com/office/drawing/2014/main" id="{43D029D1-6793-404C-370D-70D38DA787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7A89A9-6371-3E73-7625-078527256B1C}"/>
              </a:ext>
            </a:extLst>
          </p:cNvPr>
          <p:cNvSpPr>
            <a:spLocks noGrp="1"/>
          </p:cNvSpPr>
          <p:nvPr>
            <p:ph type="sldNum" sz="quarter" idx="12"/>
          </p:nvPr>
        </p:nvSpPr>
        <p:spPr/>
        <p:txBody>
          <a:bodyPr/>
          <a:lstStyle/>
          <a:p>
            <a:fld id="{1175FAC2-CA2F-47F6-9836-F531DA76F326}" type="slidenum">
              <a:rPr lang="es-ES" smtClean="0"/>
              <a:t>‹Nº›</a:t>
            </a:fld>
            <a:endParaRPr lang="es-ES"/>
          </a:p>
        </p:txBody>
      </p:sp>
    </p:spTree>
    <p:extLst>
      <p:ext uri="{BB962C8B-B14F-4D97-AF65-F5344CB8AC3E}">
        <p14:creationId xmlns:p14="http://schemas.microsoft.com/office/powerpoint/2010/main" val="323867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088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53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C16411-5E9B-4E03-842E-3C35882B5088}"/>
              </a:ext>
            </a:extLst>
          </p:cNvPr>
          <p:cNvSpPr>
            <a:spLocks noGrp="1"/>
          </p:cNvSpPr>
          <p:nvPr>
            <p:ph type="title"/>
          </p:nvPr>
        </p:nvSpPr>
        <p:spPr>
          <a:xfrm>
            <a:off x="1382713" y="595313"/>
            <a:ext cx="17338675" cy="2159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49985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2" y="10641817"/>
            <a:ext cx="127635" cy="129539"/>
          </a:xfrm>
          <a:custGeom>
            <a:avLst/>
            <a:gdLst/>
            <a:ahLst/>
            <a:cxnLst/>
            <a:rect l="l" t="t" r="r" b="b"/>
            <a:pathLst>
              <a:path w="127635"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17" name="bg object 17"/>
          <p:cNvPicPr/>
          <p:nvPr userDrawn="1"/>
        </p:nvPicPr>
        <p:blipFill>
          <a:blip r:embed="rId5" cstate="print"/>
          <a:stretch>
            <a:fillRect/>
          </a:stretch>
        </p:blipFill>
        <p:spPr>
          <a:xfrm>
            <a:off x="1094" y="10614025"/>
            <a:ext cx="295350" cy="309534"/>
          </a:xfrm>
          <a:prstGeom prst="rect">
            <a:avLst/>
          </a:prstGeom>
        </p:spPr>
      </p:pic>
      <p:sp>
        <p:nvSpPr>
          <p:cNvPr id="18" name="bg object 18"/>
          <p:cNvSpPr/>
          <p:nvPr userDrawn="1"/>
        </p:nvSpPr>
        <p:spPr>
          <a:xfrm>
            <a:off x="372659"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19" name="bg object 19"/>
          <p:cNvPicPr/>
          <p:nvPr userDrawn="1"/>
        </p:nvPicPr>
        <p:blipFill>
          <a:blip r:embed="rId5" cstate="print"/>
          <a:stretch>
            <a:fillRect/>
          </a:stretch>
        </p:blipFill>
        <p:spPr>
          <a:xfrm>
            <a:off x="373762" y="10614025"/>
            <a:ext cx="295349" cy="309534"/>
          </a:xfrm>
          <a:prstGeom prst="rect">
            <a:avLst/>
          </a:prstGeom>
        </p:spPr>
      </p:pic>
      <p:sp>
        <p:nvSpPr>
          <p:cNvPr id="20" name="bg object 20"/>
          <p:cNvSpPr/>
          <p:nvPr userDrawn="1"/>
        </p:nvSpPr>
        <p:spPr>
          <a:xfrm>
            <a:off x="745327"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21" name="bg object 21"/>
          <p:cNvPicPr/>
          <p:nvPr userDrawn="1"/>
        </p:nvPicPr>
        <p:blipFill>
          <a:blip r:embed="rId5" cstate="print"/>
          <a:stretch>
            <a:fillRect/>
          </a:stretch>
        </p:blipFill>
        <p:spPr>
          <a:xfrm>
            <a:off x="746427" y="10614025"/>
            <a:ext cx="295349" cy="309534"/>
          </a:xfrm>
          <a:prstGeom prst="rect">
            <a:avLst/>
          </a:prstGeom>
        </p:spPr>
      </p:pic>
      <p:sp>
        <p:nvSpPr>
          <p:cNvPr id="22" name="bg object 22"/>
          <p:cNvSpPr/>
          <p:nvPr userDrawn="1"/>
        </p:nvSpPr>
        <p:spPr>
          <a:xfrm>
            <a:off x="1117995"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23" name="bg object 23"/>
          <p:cNvPicPr/>
          <p:nvPr userDrawn="1"/>
        </p:nvPicPr>
        <p:blipFill>
          <a:blip r:embed="rId5" cstate="print"/>
          <a:stretch>
            <a:fillRect/>
          </a:stretch>
        </p:blipFill>
        <p:spPr>
          <a:xfrm>
            <a:off x="1119094" y="10614025"/>
            <a:ext cx="295349" cy="309534"/>
          </a:xfrm>
          <a:prstGeom prst="rect">
            <a:avLst/>
          </a:prstGeom>
        </p:spPr>
      </p:pic>
      <p:sp>
        <p:nvSpPr>
          <p:cNvPr id="24" name="bg object 24"/>
          <p:cNvSpPr/>
          <p:nvPr userDrawn="1"/>
        </p:nvSpPr>
        <p:spPr>
          <a:xfrm>
            <a:off x="1490664"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25" name="bg object 25"/>
          <p:cNvPicPr/>
          <p:nvPr userDrawn="1"/>
        </p:nvPicPr>
        <p:blipFill>
          <a:blip r:embed="rId5" cstate="print"/>
          <a:stretch>
            <a:fillRect/>
          </a:stretch>
        </p:blipFill>
        <p:spPr>
          <a:xfrm>
            <a:off x="1491757" y="10614025"/>
            <a:ext cx="295350" cy="309534"/>
          </a:xfrm>
          <a:prstGeom prst="rect">
            <a:avLst/>
          </a:prstGeom>
        </p:spPr>
      </p:pic>
      <p:sp>
        <p:nvSpPr>
          <p:cNvPr id="26" name="bg object 26"/>
          <p:cNvSpPr/>
          <p:nvPr userDrawn="1"/>
        </p:nvSpPr>
        <p:spPr>
          <a:xfrm>
            <a:off x="1863320" y="10641817"/>
            <a:ext cx="127635" cy="129539"/>
          </a:xfrm>
          <a:custGeom>
            <a:avLst/>
            <a:gdLst/>
            <a:ahLst/>
            <a:cxnLst/>
            <a:rect l="l" t="t" r="r" b="b"/>
            <a:pathLst>
              <a:path w="127635" h="129540">
                <a:moveTo>
                  <a:pt x="127050" y="0"/>
                </a:moveTo>
                <a:lnTo>
                  <a:pt x="0" y="0"/>
                </a:lnTo>
                <a:lnTo>
                  <a:pt x="0" y="31750"/>
                </a:lnTo>
                <a:lnTo>
                  <a:pt x="0" y="129540"/>
                </a:lnTo>
                <a:lnTo>
                  <a:pt x="31013" y="129540"/>
                </a:lnTo>
                <a:lnTo>
                  <a:pt x="31013"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27" name="bg object 27"/>
          <p:cNvPicPr/>
          <p:nvPr userDrawn="1"/>
        </p:nvPicPr>
        <p:blipFill>
          <a:blip r:embed="rId5" cstate="print"/>
          <a:stretch>
            <a:fillRect/>
          </a:stretch>
        </p:blipFill>
        <p:spPr>
          <a:xfrm>
            <a:off x="1864426" y="10614025"/>
            <a:ext cx="295349" cy="309534"/>
          </a:xfrm>
          <a:prstGeom prst="rect">
            <a:avLst/>
          </a:prstGeom>
        </p:spPr>
      </p:pic>
      <p:sp>
        <p:nvSpPr>
          <p:cNvPr id="28" name="bg object 28"/>
          <p:cNvSpPr/>
          <p:nvPr userDrawn="1"/>
        </p:nvSpPr>
        <p:spPr>
          <a:xfrm>
            <a:off x="2235989" y="10641817"/>
            <a:ext cx="127635" cy="129539"/>
          </a:xfrm>
          <a:custGeom>
            <a:avLst/>
            <a:gdLst/>
            <a:ahLst/>
            <a:cxnLst/>
            <a:rect l="l" t="t" r="r" b="b"/>
            <a:pathLst>
              <a:path w="127635"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29" name="bg object 29"/>
          <p:cNvPicPr/>
          <p:nvPr userDrawn="1"/>
        </p:nvPicPr>
        <p:blipFill>
          <a:blip r:embed="rId5" cstate="print"/>
          <a:stretch>
            <a:fillRect/>
          </a:stretch>
        </p:blipFill>
        <p:spPr>
          <a:xfrm>
            <a:off x="2237088" y="10614025"/>
            <a:ext cx="295350" cy="309534"/>
          </a:xfrm>
          <a:prstGeom prst="rect">
            <a:avLst/>
          </a:prstGeom>
        </p:spPr>
      </p:pic>
      <p:sp>
        <p:nvSpPr>
          <p:cNvPr id="30" name="bg object 30"/>
          <p:cNvSpPr/>
          <p:nvPr userDrawn="1"/>
        </p:nvSpPr>
        <p:spPr>
          <a:xfrm>
            <a:off x="2608659" y="10641817"/>
            <a:ext cx="127635" cy="129539"/>
          </a:xfrm>
          <a:custGeom>
            <a:avLst/>
            <a:gdLst/>
            <a:ahLst/>
            <a:cxnLst/>
            <a:rect l="l" t="t" r="r" b="b"/>
            <a:pathLst>
              <a:path w="127635"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31" name="bg object 31"/>
          <p:cNvPicPr/>
          <p:nvPr userDrawn="1"/>
        </p:nvPicPr>
        <p:blipFill>
          <a:blip r:embed="rId5" cstate="print"/>
          <a:stretch>
            <a:fillRect/>
          </a:stretch>
        </p:blipFill>
        <p:spPr>
          <a:xfrm>
            <a:off x="2609757" y="10614025"/>
            <a:ext cx="295349" cy="309534"/>
          </a:xfrm>
          <a:prstGeom prst="rect">
            <a:avLst/>
          </a:prstGeom>
        </p:spPr>
      </p:pic>
      <p:sp>
        <p:nvSpPr>
          <p:cNvPr id="32" name="bg object 32"/>
          <p:cNvSpPr/>
          <p:nvPr userDrawn="1"/>
        </p:nvSpPr>
        <p:spPr>
          <a:xfrm>
            <a:off x="2981327" y="10641817"/>
            <a:ext cx="127635" cy="129539"/>
          </a:xfrm>
          <a:custGeom>
            <a:avLst/>
            <a:gdLst/>
            <a:ahLst/>
            <a:cxnLst/>
            <a:rect l="l" t="t" r="r" b="b"/>
            <a:pathLst>
              <a:path w="127635"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33" name="bg object 33"/>
          <p:cNvPicPr/>
          <p:nvPr userDrawn="1"/>
        </p:nvPicPr>
        <p:blipFill>
          <a:blip r:embed="rId5" cstate="print"/>
          <a:stretch>
            <a:fillRect/>
          </a:stretch>
        </p:blipFill>
        <p:spPr>
          <a:xfrm>
            <a:off x="2982423" y="10614025"/>
            <a:ext cx="295349" cy="309534"/>
          </a:xfrm>
          <a:prstGeom prst="rect">
            <a:avLst/>
          </a:prstGeom>
        </p:spPr>
      </p:pic>
      <p:sp>
        <p:nvSpPr>
          <p:cNvPr id="34" name="bg object 34"/>
          <p:cNvSpPr/>
          <p:nvPr userDrawn="1"/>
        </p:nvSpPr>
        <p:spPr>
          <a:xfrm>
            <a:off x="3353984" y="10641817"/>
            <a:ext cx="127635" cy="129539"/>
          </a:xfrm>
          <a:custGeom>
            <a:avLst/>
            <a:gdLst/>
            <a:ahLst/>
            <a:cxnLst/>
            <a:rect l="l" t="t" r="r" b="b"/>
            <a:pathLst>
              <a:path w="127635" h="129540">
                <a:moveTo>
                  <a:pt x="127063" y="0"/>
                </a:moveTo>
                <a:lnTo>
                  <a:pt x="0" y="0"/>
                </a:lnTo>
                <a:lnTo>
                  <a:pt x="0" y="31750"/>
                </a:lnTo>
                <a:lnTo>
                  <a:pt x="0" y="129540"/>
                </a:lnTo>
                <a:lnTo>
                  <a:pt x="31013" y="129540"/>
                </a:lnTo>
                <a:lnTo>
                  <a:pt x="31013" y="31750"/>
                </a:lnTo>
                <a:lnTo>
                  <a:pt x="127063" y="31750"/>
                </a:lnTo>
                <a:lnTo>
                  <a:pt x="127063" y="0"/>
                </a:lnTo>
                <a:close/>
              </a:path>
            </a:pathLst>
          </a:custGeom>
          <a:solidFill>
            <a:srgbClr val="FF6600">
              <a:alpha val="50000"/>
            </a:srgbClr>
          </a:solidFill>
        </p:spPr>
        <p:txBody>
          <a:bodyPr wrap="square" lIns="0" tIns="0" rIns="0" bIns="0" rtlCol="0"/>
          <a:lstStyle/>
          <a:p>
            <a:endParaRPr sz="1800"/>
          </a:p>
        </p:txBody>
      </p:sp>
      <p:pic>
        <p:nvPicPr>
          <p:cNvPr id="35" name="bg object 35"/>
          <p:cNvPicPr/>
          <p:nvPr userDrawn="1"/>
        </p:nvPicPr>
        <p:blipFill>
          <a:blip r:embed="rId5" cstate="print"/>
          <a:stretch>
            <a:fillRect/>
          </a:stretch>
        </p:blipFill>
        <p:spPr>
          <a:xfrm>
            <a:off x="3355089" y="10614025"/>
            <a:ext cx="295349" cy="309534"/>
          </a:xfrm>
          <a:prstGeom prst="rect">
            <a:avLst/>
          </a:prstGeom>
        </p:spPr>
      </p:pic>
      <p:sp>
        <p:nvSpPr>
          <p:cNvPr id="36" name="bg object 36"/>
          <p:cNvSpPr/>
          <p:nvPr userDrawn="1"/>
        </p:nvSpPr>
        <p:spPr>
          <a:xfrm>
            <a:off x="3726652" y="10641817"/>
            <a:ext cx="127635" cy="129539"/>
          </a:xfrm>
          <a:custGeom>
            <a:avLst/>
            <a:gdLst/>
            <a:ahLst/>
            <a:cxnLst/>
            <a:rect l="l" t="t" r="r" b="b"/>
            <a:pathLst>
              <a:path w="127635"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37" name="bg object 37"/>
          <p:cNvPicPr/>
          <p:nvPr userDrawn="1"/>
        </p:nvPicPr>
        <p:blipFill>
          <a:blip r:embed="rId5" cstate="print"/>
          <a:stretch>
            <a:fillRect/>
          </a:stretch>
        </p:blipFill>
        <p:spPr>
          <a:xfrm>
            <a:off x="3727755" y="10614025"/>
            <a:ext cx="295349" cy="309534"/>
          </a:xfrm>
          <a:prstGeom prst="rect">
            <a:avLst/>
          </a:prstGeom>
        </p:spPr>
      </p:pic>
      <p:sp>
        <p:nvSpPr>
          <p:cNvPr id="38" name="bg object 38"/>
          <p:cNvSpPr/>
          <p:nvPr userDrawn="1"/>
        </p:nvSpPr>
        <p:spPr>
          <a:xfrm>
            <a:off x="4099320" y="10641817"/>
            <a:ext cx="127635" cy="129539"/>
          </a:xfrm>
          <a:custGeom>
            <a:avLst/>
            <a:gdLst/>
            <a:ahLst/>
            <a:cxnLst/>
            <a:rect l="l" t="t" r="r" b="b"/>
            <a:pathLst>
              <a:path w="127635"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39" name="bg object 39"/>
          <p:cNvPicPr/>
          <p:nvPr userDrawn="1"/>
        </p:nvPicPr>
        <p:blipFill>
          <a:blip r:embed="rId5" cstate="print"/>
          <a:stretch>
            <a:fillRect/>
          </a:stretch>
        </p:blipFill>
        <p:spPr>
          <a:xfrm>
            <a:off x="4100420" y="10614025"/>
            <a:ext cx="295349" cy="309534"/>
          </a:xfrm>
          <a:prstGeom prst="rect">
            <a:avLst/>
          </a:prstGeom>
        </p:spPr>
      </p:pic>
      <p:sp>
        <p:nvSpPr>
          <p:cNvPr id="40" name="bg object 40"/>
          <p:cNvSpPr/>
          <p:nvPr userDrawn="1"/>
        </p:nvSpPr>
        <p:spPr>
          <a:xfrm>
            <a:off x="4471989" y="10641817"/>
            <a:ext cx="127635" cy="129539"/>
          </a:xfrm>
          <a:custGeom>
            <a:avLst/>
            <a:gdLst/>
            <a:ahLst/>
            <a:cxnLst/>
            <a:rect l="l" t="t" r="r" b="b"/>
            <a:pathLst>
              <a:path w="127635"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41" name="bg object 41"/>
          <p:cNvPicPr/>
          <p:nvPr userDrawn="1"/>
        </p:nvPicPr>
        <p:blipFill>
          <a:blip r:embed="rId5" cstate="print"/>
          <a:stretch>
            <a:fillRect/>
          </a:stretch>
        </p:blipFill>
        <p:spPr>
          <a:xfrm>
            <a:off x="4473087" y="10614025"/>
            <a:ext cx="295349" cy="309534"/>
          </a:xfrm>
          <a:prstGeom prst="rect">
            <a:avLst/>
          </a:prstGeom>
        </p:spPr>
      </p:pic>
      <p:sp>
        <p:nvSpPr>
          <p:cNvPr id="42" name="bg object 42"/>
          <p:cNvSpPr/>
          <p:nvPr userDrawn="1"/>
        </p:nvSpPr>
        <p:spPr>
          <a:xfrm>
            <a:off x="4844658" y="10641817"/>
            <a:ext cx="127635" cy="129539"/>
          </a:xfrm>
          <a:custGeom>
            <a:avLst/>
            <a:gdLst/>
            <a:ahLst/>
            <a:cxnLst/>
            <a:rect l="l" t="t" r="r" b="b"/>
            <a:pathLst>
              <a:path w="127635"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43" name="bg object 43"/>
          <p:cNvPicPr/>
          <p:nvPr userDrawn="1"/>
        </p:nvPicPr>
        <p:blipFill>
          <a:blip r:embed="rId5" cstate="print"/>
          <a:stretch>
            <a:fillRect/>
          </a:stretch>
        </p:blipFill>
        <p:spPr>
          <a:xfrm>
            <a:off x="4845752" y="10614025"/>
            <a:ext cx="295349" cy="309534"/>
          </a:xfrm>
          <a:prstGeom prst="rect">
            <a:avLst/>
          </a:prstGeom>
        </p:spPr>
      </p:pic>
      <p:sp>
        <p:nvSpPr>
          <p:cNvPr id="44" name="bg object 44"/>
          <p:cNvSpPr/>
          <p:nvPr userDrawn="1"/>
        </p:nvSpPr>
        <p:spPr>
          <a:xfrm>
            <a:off x="5217315" y="10641817"/>
            <a:ext cx="127635" cy="129539"/>
          </a:xfrm>
          <a:custGeom>
            <a:avLst/>
            <a:gdLst/>
            <a:ahLst/>
            <a:cxnLst/>
            <a:rect l="l" t="t" r="r" b="b"/>
            <a:pathLst>
              <a:path w="127635" h="129540">
                <a:moveTo>
                  <a:pt x="127050" y="0"/>
                </a:moveTo>
                <a:lnTo>
                  <a:pt x="0" y="0"/>
                </a:lnTo>
                <a:lnTo>
                  <a:pt x="0" y="31750"/>
                </a:lnTo>
                <a:lnTo>
                  <a:pt x="0" y="129540"/>
                </a:lnTo>
                <a:lnTo>
                  <a:pt x="31013" y="129540"/>
                </a:lnTo>
                <a:lnTo>
                  <a:pt x="31013"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45" name="bg object 45"/>
          <p:cNvPicPr/>
          <p:nvPr userDrawn="1"/>
        </p:nvPicPr>
        <p:blipFill>
          <a:blip r:embed="rId5" cstate="print"/>
          <a:stretch>
            <a:fillRect/>
          </a:stretch>
        </p:blipFill>
        <p:spPr>
          <a:xfrm>
            <a:off x="5218419" y="10614025"/>
            <a:ext cx="295349" cy="309534"/>
          </a:xfrm>
          <a:prstGeom prst="rect">
            <a:avLst/>
          </a:prstGeom>
        </p:spPr>
      </p:pic>
      <p:sp>
        <p:nvSpPr>
          <p:cNvPr id="46" name="bg object 46"/>
          <p:cNvSpPr/>
          <p:nvPr userDrawn="1"/>
        </p:nvSpPr>
        <p:spPr>
          <a:xfrm>
            <a:off x="5589984" y="10641817"/>
            <a:ext cx="127635" cy="129539"/>
          </a:xfrm>
          <a:custGeom>
            <a:avLst/>
            <a:gdLst/>
            <a:ahLst/>
            <a:cxnLst/>
            <a:rect l="l" t="t" r="r" b="b"/>
            <a:pathLst>
              <a:path w="127635"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47" name="bg object 47"/>
          <p:cNvPicPr/>
          <p:nvPr userDrawn="1"/>
        </p:nvPicPr>
        <p:blipFill>
          <a:blip r:embed="rId5" cstate="print"/>
          <a:stretch>
            <a:fillRect/>
          </a:stretch>
        </p:blipFill>
        <p:spPr>
          <a:xfrm>
            <a:off x="5591084" y="10614025"/>
            <a:ext cx="295349" cy="309534"/>
          </a:xfrm>
          <a:prstGeom prst="rect">
            <a:avLst/>
          </a:prstGeom>
        </p:spPr>
      </p:pic>
      <p:sp>
        <p:nvSpPr>
          <p:cNvPr id="48" name="bg object 48"/>
          <p:cNvSpPr/>
          <p:nvPr userDrawn="1"/>
        </p:nvSpPr>
        <p:spPr>
          <a:xfrm>
            <a:off x="5962652" y="10641817"/>
            <a:ext cx="127635" cy="129539"/>
          </a:xfrm>
          <a:custGeom>
            <a:avLst/>
            <a:gdLst/>
            <a:ahLst/>
            <a:cxnLst/>
            <a:rect l="l" t="t" r="r" b="b"/>
            <a:pathLst>
              <a:path w="127635"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49" name="bg object 49"/>
          <p:cNvPicPr/>
          <p:nvPr userDrawn="1"/>
        </p:nvPicPr>
        <p:blipFill>
          <a:blip r:embed="rId5" cstate="print"/>
          <a:stretch>
            <a:fillRect/>
          </a:stretch>
        </p:blipFill>
        <p:spPr>
          <a:xfrm>
            <a:off x="5963750" y="10614025"/>
            <a:ext cx="295349" cy="309534"/>
          </a:xfrm>
          <a:prstGeom prst="rect">
            <a:avLst/>
          </a:prstGeom>
        </p:spPr>
      </p:pic>
      <p:sp>
        <p:nvSpPr>
          <p:cNvPr id="50" name="bg object 50"/>
          <p:cNvSpPr/>
          <p:nvPr userDrawn="1"/>
        </p:nvSpPr>
        <p:spPr>
          <a:xfrm>
            <a:off x="6335321" y="10641817"/>
            <a:ext cx="127635" cy="129539"/>
          </a:xfrm>
          <a:custGeom>
            <a:avLst/>
            <a:gdLst/>
            <a:ahLst/>
            <a:cxnLst/>
            <a:rect l="l" t="t" r="r" b="b"/>
            <a:pathLst>
              <a:path w="127635"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51" name="bg object 51"/>
          <p:cNvPicPr/>
          <p:nvPr userDrawn="1"/>
        </p:nvPicPr>
        <p:blipFill>
          <a:blip r:embed="rId5" cstate="print"/>
          <a:stretch>
            <a:fillRect/>
          </a:stretch>
        </p:blipFill>
        <p:spPr>
          <a:xfrm>
            <a:off x="6336416" y="10614025"/>
            <a:ext cx="295349" cy="309534"/>
          </a:xfrm>
          <a:prstGeom prst="rect">
            <a:avLst/>
          </a:prstGeom>
        </p:spPr>
      </p:pic>
      <p:sp>
        <p:nvSpPr>
          <p:cNvPr id="52" name="bg object 52"/>
          <p:cNvSpPr/>
          <p:nvPr userDrawn="1"/>
        </p:nvSpPr>
        <p:spPr>
          <a:xfrm>
            <a:off x="6707977" y="10641817"/>
            <a:ext cx="127635" cy="129539"/>
          </a:xfrm>
          <a:custGeom>
            <a:avLst/>
            <a:gdLst/>
            <a:ahLst/>
            <a:cxnLst/>
            <a:rect l="l" t="t" r="r" b="b"/>
            <a:pathLst>
              <a:path w="127634" h="129540">
                <a:moveTo>
                  <a:pt x="127063" y="0"/>
                </a:moveTo>
                <a:lnTo>
                  <a:pt x="0" y="0"/>
                </a:lnTo>
                <a:lnTo>
                  <a:pt x="0" y="31750"/>
                </a:lnTo>
                <a:lnTo>
                  <a:pt x="0" y="129540"/>
                </a:lnTo>
                <a:lnTo>
                  <a:pt x="31013" y="129540"/>
                </a:lnTo>
                <a:lnTo>
                  <a:pt x="31013" y="31750"/>
                </a:lnTo>
                <a:lnTo>
                  <a:pt x="127063" y="31750"/>
                </a:lnTo>
                <a:lnTo>
                  <a:pt x="127063" y="0"/>
                </a:lnTo>
                <a:close/>
              </a:path>
            </a:pathLst>
          </a:custGeom>
          <a:solidFill>
            <a:srgbClr val="FF6600">
              <a:alpha val="50000"/>
            </a:srgbClr>
          </a:solidFill>
        </p:spPr>
        <p:txBody>
          <a:bodyPr wrap="square" lIns="0" tIns="0" rIns="0" bIns="0" rtlCol="0"/>
          <a:lstStyle/>
          <a:p>
            <a:endParaRPr sz="1800"/>
          </a:p>
        </p:txBody>
      </p:sp>
      <p:pic>
        <p:nvPicPr>
          <p:cNvPr id="53" name="bg object 53"/>
          <p:cNvPicPr/>
          <p:nvPr userDrawn="1"/>
        </p:nvPicPr>
        <p:blipFill>
          <a:blip r:embed="rId5" cstate="print"/>
          <a:stretch>
            <a:fillRect/>
          </a:stretch>
        </p:blipFill>
        <p:spPr>
          <a:xfrm>
            <a:off x="6709080" y="10614025"/>
            <a:ext cx="295350" cy="309534"/>
          </a:xfrm>
          <a:prstGeom prst="rect">
            <a:avLst/>
          </a:prstGeom>
        </p:spPr>
      </p:pic>
      <p:sp>
        <p:nvSpPr>
          <p:cNvPr id="54" name="bg object 54"/>
          <p:cNvSpPr/>
          <p:nvPr userDrawn="1"/>
        </p:nvSpPr>
        <p:spPr>
          <a:xfrm>
            <a:off x="7080645"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55" name="bg object 55"/>
          <p:cNvPicPr/>
          <p:nvPr userDrawn="1"/>
        </p:nvPicPr>
        <p:blipFill>
          <a:blip r:embed="rId5" cstate="print"/>
          <a:stretch>
            <a:fillRect/>
          </a:stretch>
        </p:blipFill>
        <p:spPr>
          <a:xfrm>
            <a:off x="7081748" y="10614025"/>
            <a:ext cx="295349" cy="309534"/>
          </a:xfrm>
          <a:prstGeom prst="rect">
            <a:avLst/>
          </a:prstGeom>
        </p:spPr>
      </p:pic>
      <p:sp>
        <p:nvSpPr>
          <p:cNvPr id="56" name="bg object 56"/>
          <p:cNvSpPr/>
          <p:nvPr userDrawn="1"/>
        </p:nvSpPr>
        <p:spPr>
          <a:xfrm>
            <a:off x="7453314"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57" name="bg object 57"/>
          <p:cNvPicPr/>
          <p:nvPr userDrawn="1"/>
        </p:nvPicPr>
        <p:blipFill>
          <a:blip r:embed="rId5" cstate="print"/>
          <a:stretch>
            <a:fillRect/>
          </a:stretch>
        </p:blipFill>
        <p:spPr>
          <a:xfrm>
            <a:off x="7454411" y="10614025"/>
            <a:ext cx="295350" cy="309534"/>
          </a:xfrm>
          <a:prstGeom prst="rect">
            <a:avLst/>
          </a:prstGeom>
        </p:spPr>
      </p:pic>
      <p:sp>
        <p:nvSpPr>
          <p:cNvPr id="58" name="bg object 58"/>
          <p:cNvSpPr/>
          <p:nvPr userDrawn="1"/>
        </p:nvSpPr>
        <p:spPr>
          <a:xfrm>
            <a:off x="7828498"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59" name="bg object 59"/>
          <p:cNvPicPr/>
          <p:nvPr userDrawn="1"/>
        </p:nvPicPr>
        <p:blipFill>
          <a:blip r:embed="rId5" cstate="print"/>
          <a:stretch>
            <a:fillRect/>
          </a:stretch>
        </p:blipFill>
        <p:spPr>
          <a:xfrm>
            <a:off x="7829594" y="10614025"/>
            <a:ext cx="295350" cy="309534"/>
          </a:xfrm>
          <a:prstGeom prst="rect">
            <a:avLst/>
          </a:prstGeom>
        </p:spPr>
      </p:pic>
      <p:sp>
        <p:nvSpPr>
          <p:cNvPr id="60" name="bg object 60"/>
          <p:cNvSpPr/>
          <p:nvPr userDrawn="1"/>
        </p:nvSpPr>
        <p:spPr>
          <a:xfrm>
            <a:off x="8203681"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61" name="bg object 61"/>
          <p:cNvPicPr/>
          <p:nvPr userDrawn="1"/>
        </p:nvPicPr>
        <p:blipFill>
          <a:blip r:embed="rId5" cstate="print"/>
          <a:stretch>
            <a:fillRect/>
          </a:stretch>
        </p:blipFill>
        <p:spPr>
          <a:xfrm>
            <a:off x="8204778" y="10614025"/>
            <a:ext cx="295349" cy="309534"/>
          </a:xfrm>
          <a:prstGeom prst="rect">
            <a:avLst/>
          </a:prstGeom>
        </p:spPr>
      </p:pic>
      <p:sp>
        <p:nvSpPr>
          <p:cNvPr id="62" name="bg object 62"/>
          <p:cNvSpPr/>
          <p:nvPr userDrawn="1"/>
        </p:nvSpPr>
        <p:spPr>
          <a:xfrm>
            <a:off x="8578866"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63" name="bg object 63"/>
          <p:cNvPicPr/>
          <p:nvPr userDrawn="1"/>
        </p:nvPicPr>
        <p:blipFill>
          <a:blip r:embed="rId5" cstate="print"/>
          <a:stretch>
            <a:fillRect/>
          </a:stretch>
        </p:blipFill>
        <p:spPr>
          <a:xfrm>
            <a:off x="8579960" y="10614025"/>
            <a:ext cx="295350" cy="309534"/>
          </a:xfrm>
          <a:prstGeom prst="rect">
            <a:avLst/>
          </a:prstGeom>
        </p:spPr>
      </p:pic>
      <p:sp>
        <p:nvSpPr>
          <p:cNvPr id="64" name="bg object 64"/>
          <p:cNvSpPr/>
          <p:nvPr userDrawn="1"/>
        </p:nvSpPr>
        <p:spPr>
          <a:xfrm>
            <a:off x="8954049"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65" name="bg object 65"/>
          <p:cNvPicPr/>
          <p:nvPr userDrawn="1"/>
        </p:nvPicPr>
        <p:blipFill>
          <a:blip r:embed="rId5" cstate="print"/>
          <a:stretch>
            <a:fillRect/>
          </a:stretch>
        </p:blipFill>
        <p:spPr>
          <a:xfrm>
            <a:off x="8955141" y="10614025"/>
            <a:ext cx="295350" cy="309534"/>
          </a:xfrm>
          <a:prstGeom prst="rect">
            <a:avLst/>
          </a:prstGeom>
        </p:spPr>
      </p:pic>
      <p:sp>
        <p:nvSpPr>
          <p:cNvPr id="66" name="bg object 66"/>
          <p:cNvSpPr/>
          <p:nvPr userDrawn="1"/>
        </p:nvSpPr>
        <p:spPr>
          <a:xfrm>
            <a:off x="9329232"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67" name="bg object 67"/>
          <p:cNvPicPr/>
          <p:nvPr userDrawn="1"/>
        </p:nvPicPr>
        <p:blipFill>
          <a:blip r:embed="rId5" cstate="print"/>
          <a:stretch>
            <a:fillRect/>
          </a:stretch>
        </p:blipFill>
        <p:spPr>
          <a:xfrm>
            <a:off x="9330328" y="10614025"/>
            <a:ext cx="295349" cy="309534"/>
          </a:xfrm>
          <a:prstGeom prst="rect">
            <a:avLst/>
          </a:prstGeom>
        </p:spPr>
      </p:pic>
      <p:sp>
        <p:nvSpPr>
          <p:cNvPr id="68" name="bg object 68"/>
          <p:cNvSpPr/>
          <p:nvPr userDrawn="1"/>
        </p:nvSpPr>
        <p:spPr>
          <a:xfrm>
            <a:off x="9704415"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69" name="bg object 69"/>
          <p:cNvPicPr/>
          <p:nvPr userDrawn="1"/>
        </p:nvPicPr>
        <p:blipFill>
          <a:blip r:embed="rId5" cstate="print"/>
          <a:stretch>
            <a:fillRect/>
          </a:stretch>
        </p:blipFill>
        <p:spPr>
          <a:xfrm>
            <a:off x="9705509" y="10614025"/>
            <a:ext cx="295349" cy="309534"/>
          </a:xfrm>
          <a:prstGeom prst="rect">
            <a:avLst/>
          </a:prstGeom>
        </p:spPr>
      </p:pic>
      <p:sp>
        <p:nvSpPr>
          <p:cNvPr id="70" name="bg object 70"/>
          <p:cNvSpPr/>
          <p:nvPr userDrawn="1"/>
        </p:nvSpPr>
        <p:spPr>
          <a:xfrm>
            <a:off x="10103208"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71" name="bg object 71"/>
          <p:cNvPicPr/>
          <p:nvPr userDrawn="1"/>
        </p:nvPicPr>
        <p:blipFill>
          <a:blip r:embed="rId5" cstate="print"/>
          <a:stretch>
            <a:fillRect/>
          </a:stretch>
        </p:blipFill>
        <p:spPr>
          <a:xfrm>
            <a:off x="10104305" y="10614025"/>
            <a:ext cx="295349" cy="309534"/>
          </a:xfrm>
          <a:prstGeom prst="rect">
            <a:avLst/>
          </a:prstGeom>
        </p:spPr>
      </p:pic>
      <p:sp>
        <p:nvSpPr>
          <p:cNvPr id="72" name="bg object 72"/>
          <p:cNvSpPr/>
          <p:nvPr userDrawn="1"/>
        </p:nvSpPr>
        <p:spPr>
          <a:xfrm>
            <a:off x="10475876"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73" name="bg object 73"/>
          <p:cNvPicPr/>
          <p:nvPr userDrawn="1"/>
        </p:nvPicPr>
        <p:blipFill>
          <a:blip r:embed="rId5" cstate="print"/>
          <a:stretch>
            <a:fillRect/>
          </a:stretch>
        </p:blipFill>
        <p:spPr>
          <a:xfrm>
            <a:off x="10476968" y="10614025"/>
            <a:ext cx="295350" cy="309534"/>
          </a:xfrm>
          <a:prstGeom prst="rect">
            <a:avLst/>
          </a:prstGeom>
        </p:spPr>
      </p:pic>
      <p:sp>
        <p:nvSpPr>
          <p:cNvPr id="74" name="bg object 74"/>
          <p:cNvSpPr/>
          <p:nvPr userDrawn="1"/>
        </p:nvSpPr>
        <p:spPr>
          <a:xfrm>
            <a:off x="10848534" y="10641817"/>
            <a:ext cx="127635" cy="129539"/>
          </a:xfrm>
          <a:custGeom>
            <a:avLst/>
            <a:gdLst/>
            <a:ahLst/>
            <a:cxnLst/>
            <a:rect l="l" t="t" r="r" b="b"/>
            <a:pathLst>
              <a:path w="127634" h="129540">
                <a:moveTo>
                  <a:pt x="127063" y="0"/>
                </a:moveTo>
                <a:lnTo>
                  <a:pt x="0" y="0"/>
                </a:lnTo>
                <a:lnTo>
                  <a:pt x="0" y="31750"/>
                </a:lnTo>
                <a:lnTo>
                  <a:pt x="0" y="129540"/>
                </a:lnTo>
                <a:lnTo>
                  <a:pt x="31013" y="129540"/>
                </a:lnTo>
                <a:lnTo>
                  <a:pt x="31013" y="31750"/>
                </a:lnTo>
                <a:lnTo>
                  <a:pt x="127063" y="31750"/>
                </a:lnTo>
                <a:lnTo>
                  <a:pt x="127063" y="0"/>
                </a:lnTo>
                <a:close/>
              </a:path>
            </a:pathLst>
          </a:custGeom>
          <a:solidFill>
            <a:srgbClr val="FF6600">
              <a:alpha val="50000"/>
            </a:srgbClr>
          </a:solidFill>
        </p:spPr>
        <p:txBody>
          <a:bodyPr wrap="square" lIns="0" tIns="0" rIns="0" bIns="0" rtlCol="0"/>
          <a:lstStyle/>
          <a:p>
            <a:endParaRPr sz="1800"/>
          </a:p>
        </p:txBody>
      </p:sp>
      <p:pic>
        <p:nvPicPr>
          <p:cNvPr id="75" name="bg object 75"/>
          <p:cNvPicPr/>
          <p:nvPr userDrawn="1"/>
        </p:nvPicPr>
        <p:blipFill>
          <a:blip r:embed="rId5" cstate="print"/>
          <a:stretch>
            <a:fillRect/>
          </a:stretch>
        </p:blipFill>
        <p:spPr>
          <a:xfrm>
            <a:off x="10849637" y="10614025"/>
            <a:ext cx="295349" cy="309534"/>
          </a:xfrm>
          <a:prstGeom prst="rect">
            <a:avLst/>
          </a:prstGeom>
        </p:spPr>
      </p:pic>
      <p:sp>
        <p:nvSpPr>
          <p:cNvPr id="76" name="bg object 76"/>
          <p:cNvSpPr/>
          <p:nvPr userDrawn="1"/>
        </p:nvSpPr>
        <p:spPr>
          <a:xfrm>
            <a:off x="11221202"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77" name="bg object 77"/>
          <p:cNvPicPr/>
          <p:nvPr userDrawn="1"/>
        </p:nvPicPr>
        <p:blipFill>
          <a:blip r:embed="rId5" cstate="print"/>
          <a:stretch>
            <a:fillRect/>
          </a:stretch>
        </p:blipFill>
        <p:spPr>
          <a:xfrm>
            <a:off x="11222300" y="10614025"/>
            <a:ext cx="295350" cy="309534"/>
          </a:xfrm>
          <a:prstGeom prst="rect">
            <a:avLst/>
          </a:prstGeom>
        </p:spPr>
      </p:pic>
      <p:sp>
        <p:nvSpPr>
          <p:cNvPr id="78" name="bg object 78"/>
          <p:cNvSpPr/>
          <p:nvPr userDrawn="1"/>
        </p:nvSpPr>
        <p:spPr>
          <a:xfrm>
            <a:off x="11593870"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79" name="bg object 79"/>
          <p:cNvPicPr/>
          <p:nvPr userDrawn="1"/>
        </p:nvPicPr>
        <p:blipFill>
          <a:blip r:embed="rId5" cstate="print"/>
          <a:stretch>
            <a:fillRect/>
          </a:stretch>
        </p:blipFill>
        <p:spPr>
          <a:xfrm>
            <a:off x="11594970" y="10614025"/>
            <a:ext cx="295349" cy="309534"/>
          </a:xfrm>
          <a:prstGeom prst="rect">
            <a:avLst/>
          </a:prstGeom>
        </p:spPr>
      </p:pic>
      <p:sp>
        <p:nvSpPr>
          <p:cNvPr id="80" name="bg object 80"/>
          <p:cNvSpPr/>
          <p:nvPr userDrawn="1"/>
        </p:nvSpPr>
        <p:spPr>
          <a:xfrm>
            <a:off x="11966539"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81" name="bg object 81"/>
          <p:cNvPicPr/>
          <p:nvPr userDrawn="1"/>
        </p:nvPicPr>
        <p:blipFill>
          <a:blip r:embed="rId5" cstate="print"/>
          <a:stretch>
            <a:fillRect/>
          </a:stretch>
        </p:blipFill>
        <p:spPr>
          <a:xfrm>
            <a:off x="11967635" y="10614025"/>
            <a:ext cx="295349" cy="309534"/>
          </a:xfrm>
          <a:prstGeom prst="rect">
            <a:avLst/>
          </a:prstGeom>
        </p:spPr>
      </p:pic>
      <p:sp>
        <p:nvSpPr>
          <p:cNvPr id="82" name="bg object 82"/>
          <p:cNvSpPr/>
          <p:nvPr userDrawn="1"/>
        </p:nvSpPr>
        <p:spPr>
          <a:xfrm>
            <a:off x="12339208"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83" name="bg object 83"/>
          <p:cNvPicPr/>
          <p:nvPr userDrawn="1"/>
        </p:nvPicPr>
        <p:blipFill>
          <a:blip r:embed="rId5" cstate="print"/>
          <a:stretch>
            <a:fillRect/>
          </a:stretch>
        </p:blipFill>
        <p:spPr>
          <a:xfrm>
            <a:off x="12340302" y="10614025"/>
            <a:ext cx="295349" cy="309534"/>
          </a:xfrm>
          <a:prstGeom prst="rect">
            <a:avLst/>
          </a:prstGeom>
        </p:spPr>
      </p:pic>
      <p:sp>
        <p:nvSpPr>
          <p:cNvPr id="84" name="bg object 84"/>
          <p:cNvSpPr/>
          <p:nvPr userDrawn="1"/>
        </p:nvSpPr>
        <p:spPr>
          <a:xfrm>
            <a:off x="12711864"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85" name="bg object 85"/>
          <p:cNvPicPr/>
          <p:nvPr userDrawn="1"/>
        </p:nvPicPr>
        <p:blipFill>
          <a:blip r:embed="rId5" cstate="print"/>
          <a:stretch>
            <a:fillRect/>
          </a:stretch>
        </p:blipFill>
        <p:spPr>
          <a:xfrm>
            <a:off x="12712967" y="10614025"/>
            <a:ext cx="295349" cy="309534"/>
          </a:xfrm>
          <a:prstGeom prst="rect">
            <a:avLst/>
          </a:prstGeom>
        </p:spPr>
      </p:pic>
      <p:sp>
        <p:nvSpPr>
          <p:cNvPr id="86" name="bg object 86"/>
          <p:cNvSpPr/>
          <p:nvPr userDrawn="1"/>
        </p:nvSpPr>
        <p:spPr>
          <a:xfrm>
            <a:off x="13084533"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87" name="bg object 87"/>
          <p:cNvPicPr/>
          <p:nvPr userDrawn="1"/>
        </p:nvPicPr>
        <p:blipFill>
          <a:blip r:embed="rId5" cstate="print"/>
          <a:stretch>
            <a:fillRect/>
          </a:stretch>
        </p:blipFill>
        <p:spPr>
          <a:xfrm>
            <a:off x="13085634" y="10614025"/>
            <a:ext cx="295349" cy="309534"/>
          </a:xfrm>
          <a:prstGeom prst="rect">
            <a:avLst/>
          </a:prstGeom>
        </p:spPr>
      </p:pic>
      <p:sp>
        <p:nvSpPr>
          <p:cNvPr id="88" name="bg object 88"/>
          <p:cNvSpPr/>
          <p:nvPr userDrawn="1"/>
        </p:nvSpPr>
        <p:spPr>
          <a:xfrm>
            <a:off x="13457201"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89" name="bg object 89"/>
          <p:cNvPicPr/>
          <p:nvPr userDrawn="1"/>
        </p:nvPicPr>
        <p:blipFill>
          <a:blip r:embed="rId5" cstate="print"/>
          <a:stretch>
            <a:fillRect/>
          </a:stretch>
        </p:blipFill>
        <p:spPr>
          <a:xfrm>
            <a:off x="13458295" y="10614025"/>
            <a:ext cx="295352" cy="309534"/>
          </a:xfrm>
          <a:prstGeom prst="rect">
            <a:avLst/>
          </a:prstGeom>
        </p:spPr>
      </p:pic>
      <p:sp>
        <p:nvSpPr>
          <p:cNvPr id="90" name="bg object 90"/>
          <p:cNvSpPr/>
          <p:nvPr userDrawn="1"/>
        </p:nvSpPr>
        <p:spPr>
          <a:xfrm>
            <a:off x="13829871"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91" name="bg object 91"/>
          <p:cNvPicPr/>
          <p:nvPr userDrawn="1"/>
        </p:nvPicPr>
        <p:blipFill>
          <a:blip r:embed="rId5" cstate="print"/>
          <a:stretch>
            <a:fillRect/>
          </a:stretch>
        </p:blipFill>
        <p:spPr>
          <a:xfrm>
            <a:off x="13830966" y="10614025"/>
            <a:ext cx="295349" cy="309534"/>
          </a:xfrm>
          <a:prstGeom prst="rect">
            <a:avLst/>
          </a:prstGeom>
        </p:spPr>
      </p:pic>
      <p:sp>
        <p:nvSpPr>
          <p:cNvPr id="92" name="bg object 92"/>
          <p:cNvSpPr/>
          <p:nvPr userDrawn="1"/>
        </p:nvSpPr>
        <p:spPr>
          <a:xfrm>
            <a:off x="14202527" y="10641817"/>
            <a:ext cx="127635" cy="129539"/>
          </a:xfrm>
          <a:custGeom>
            <a:avLst/>
            <a:gdLst/>
            <a:ahLst/>
            <a:cxnLst/>
            <a:rect l="l" t="t" r="r" b="b"/>
            <a:pathLst>
              <a:path w="127634" h="129540">
                <a:moveTo>
                  <a:pt x="127063" y="0"/>
                </a:moveTo>
                <a:lnTo>
                  <a:pt x="0" y="0"/>
                </a:lnTo>
                <a:lnTo>
                  <a:pt x="0" y="31750"/>
                </a:lnTo>
                <a:lnTo>
                  <a:pt x="0" y="129540"/>
                </a:lnTo>
                <a:lnTo>
                  <a:pt x="31013" y="129540"/>
                </a:lnTo>
                <a:lnTo>
                  <a:pt x="31013" y="31750"/>
                </a:lnTo>
                <a:lnTo>
                  <a:pt x="127063" y="31750"/>
                </a:lnTo>
                <a:lnTo>
                  <a:pt x="127063" y="0"/>
                </a:lnTo>
                <a:close/>
              </a:path>
            </a:pathLst>
          </a:custGeom>
          <a:solidFill>
            <a:srgbClr val="FF6600">
              <a:alpha val="50000"/>
            </a:srgbClr>
          </a:solidFill>
        </p:spPr>
        <p:txBody>
          <a:bodyPr wrap="square" lIns="0" tIns="0" rIns="0" bIns="0" rtlCol="0"/>
          <a:lstStyle/>
          <a:p>
            <a:endParaRPr sz="1800"/>
          </a:p>
        </p:txBody>
      </p:sp>
      <p:pic>
        <p:nvPicPr>
          <p:cNvPr id="93" name="bg object 93"/>
          <p:cNvPicPr/>
          <p:nvPr userDrawn="1"/>
        </p:nvPicPr>
        <p:blipFill>
          <a:blip r:embed="rId5" cstate="print"/>
          <a:stretch>
            <a:fillRect/>
          </a:stretch>
        </p:blipFill>
        <p:spPr>
          <a:xfrm>
            <a:off x="14203630" y="10614025"/>
            <a:ext cx="295349" cy="309534"/>
          </a:xfrm>
          <a:prstGeom prst="rect">
            <a:avLst/>
          </a:prstGeom>
        </p:spPr>
      </p:pic>
      <p:sp>
        <p:nvSpPr>
          <p:cNvPr id="94" name="bg object 94"/>
          <p:cNvSpPr/>
          <p:nvPr userDrawn="1"/>
        </p:nvSpPr>
        <p:spPr>
          <a:xfrm>
            <a:off x="14575195"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95" name="bg object 95"/>
          <p:cNvPicPr/>
          <p:nvPr userDrawn="1"/>
        </p:nvPicPr>
        <p:blipFill>
          <a:blip r:embed="rId5" cstate="print"/>
          <a:stretch>
            <a:fillRect/>
          </a:stretch>
        </p:blipFill>
        <p:spPr>
          <a:xfrm>
            <a:off x="14576293" y="10614025"/>
            <a:ext cx="295350" cy="309534"/>
          </a:xfrm>
          <a:prstGeom prst="rect">
            <a:avLst/>
          </a:prstGeom>
        </p:spPr>
      </p:pic>
      <p:sp>
        <p:nvSpPr>
          <p:cNvPr id="96" name="bg object 96"/>
          <p:cNvSpPr/>
          <p:nvPr userDrawn="1"/>
        </p:nvSpPr>
        <p:spPr>
          <a:xfrm>
            <a:off x="14947865"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97" name="bg object 97"/>
          <p:cNvPicPr/>
          <p:nvPr userDrawn="1"/>
        </p:nvPicPr>
        <p:blipFill>
          <a:blip r:embed="rId5" cstate="print"/>
          <a:stretch>
            <a:fillRect/>
          </a:stretch>
        </p:blipFill>
        <p:spPr>
          <a:xfrm>
            <a:off x="14948960" y="10614025"/>
            <a:ext cx="295350" cy="309534"/>
          </a:xfrm>
          <a:prstGeom prst="rect">
            <a:avLst/>
          </a:prstGeom>
        </p:spPr>
      </p:pic>
      <p:sp>
        <p:nvSpPr>
          <p:cNvPr id="98" name="bg object 98"/>
          <p:cNvSpPr/>
          <p:nvPr userDrawn="1"/>
        </p:nvSpPr>
        <p:spPr>
          <a:xfrm>
            <a:off x="15320533"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99" name="bg object 99"/>
          <p:cNvPicPr/>
          <p:nvPr userDrawn="1"/>
        </p:nvPicPr>
        <p:blipFill>
          <a:blip r:embed="rId5" cstate="print"/>
          <a:stretch>
            <a:fillRect/>
          </a:stretch>
        </p:blipFill>
        <p:spPr>
          <a:xfrm>
            <a:off x="15321629" y="10614025"/>
            <a:ext cx="295349" cy="309534"/>
          </a:xfrm>
          <a:prstGeom prst="rect">
            <a:avLst/>
          </a:prstGeom>
        </p:spPr>
      </p:pic>
      <p:sp>
        <p:nvSpPr>
          <p:cNvPr id="100" name="bg object 100"/>
          <p:cNvSpPr/>
          <p:nvPr userDrawn="1"/>
        </p:nvSpPr>
        <p:spPr>
          <a:xfrm>
            <a:off x="15693188" y="10641817"/>
            <a:ext cx="127635" cy="129539"/>
          </a:xfrm>
          <a:custGeom>
            <a:avLst/>
            <a:gdLst/>
            <a:ahLst/>
            <a:cxnLst/>
            <a:rect l="l" t="t" r="r" b="b"/>
            <a:pathLst>
              <a:path w="127634" h="129540">
                <a:moveTo>
                  <a:pt x="127063" y="0"/>
                </a:moveTo>
                <a:lnTo>
                  <a:pt x="0" y="0"/>
                </a:lnTo>
                <a:lnTo>
                  <a:pt x="0" y="31750"/>
                </a:lnTo>
                <a:lnTo>
                  <a:pt x="0" y="129540"/>
                </a:lnTo>
                <a:lnTo>
                  <a:pt x="31013" y="129540"/>
                </a:lnTo>
                <a:lnTo>
                  <a:pt x="31013" y="31750"/>
                </a:lnTo>
                <a:lnTo>
                  <a:pt x="127063" y="31750"/>
                </a:lnTo>
                <a:lnTo>
                  <a:pt x="127063" y="0"/>
                </a:lnTo>
                <a:close/>
              </a:path>
            </a:pathLst>
          </a:custGeom>
          <a:solidFill>
            <a:srgbClr val="FF6600">
              <a:alpha val="50000"/>
            </a:srgbClr>
          </a:solidFill>
        </p:spPr>
        <p:txBody>
          <a:bodyPr wrap="square" lIns="0" tIns="0" rIns="0" bIns="0" rtlCol="0"/>
          <a:lstStyle/>
          <a:p>
            <a:endParaRPr sz="1800"/>
          </a:p>
        </p:txBody>
      </p:sp>
      <p:pic>
        <p:nvPicPr>
          <p:cNvPr id="101" name="bg object 101"/>
          <p:cNvPicPr/>
          <p:nvPr userDrawn="1"/>
        </p:nvPicPr>
        <p:blipFill>
          <a:blip r:embed="rId5" cstate="print"/>
          <a:stretch>
            <a:fillRect/>
          </a:stretch>
        </p:blipFill>
        <p:spPr>
          <a:xfrm>
            <a:off x="15694291" y="10614025"/>
            <a:ext cx="295350" cy="309534"/>
          </a:xfrm>
          <a:prstGeom prst="rect">
            <a:avLst/>
          </a:prstGeom>
        </p:spPr>
      </p:pic>
      <p:sp>
        <p:nvSpPr>
          <p:cNvPr id="102" name="bg object 102"/>
          <p:cNvSpPr/>
          <p:nvPr userDrawn="1"/>
        </p:nvSpPr>
        <p:spPr>
          <a:xfrm>
            <a:off x="16065857"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103" name="bg object 103"/>
          <p:cNvPicPr/>
          <p:nvPr userDrawn="1"/>
        </p:nvPicPr>
        <p:blipFill>
          <a:blip r:embed="rId5" cstate="print"/>
          <a:stretch>
            <a:fillRect/>
          </a:stretch>
        </p:blipFill>
        <p:spPr>
          <a:xfrm>
            <a:off x="16066957" y="10614025"/>
            <a:ext cx="295350" cy="309534"/>
          </a:xfrm>
          <a:prstGeom prst="rect">
            <a:avLst/>
          </a:prstGeom>
        </p:spPr>
      </p:pic>
      <p:sp>
        <p:nvSpPr>
          <p:cNvPr id="104" name="bg object 104"/>
          <p:cNvSpPr/>
          <p:nvPr userDrawn="1"/>
        </p:nvSpPr>
        <p:spPr>
          <a:xfrm>
            <a:off x="16438528"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105" name="bg object 105"/>
          <p:cNvPicPr/>
          <p:nvPr userDrawn="1"/>
        </p:nvPicPr>
        <p:blipFill>
          <a:blip r:embed="rId5" cstate="print"/>
          <a:stretch>
            <a:fillRect/>
          </a:stretch>
        </p:blipFill>
        <p:spPr>
          <a:xfrm>
            <a:off x="16439627" y="10614025"/>
            <a:ext cx="295349" cy="309534"/>
          </a:xfrm>
          <a:prstGeom prst="rect">
            <a:avLst/>
          </a:prstGeom>
        </p:spPr>
      </p:pic>
      <p:sp>
        <p:nvSpPr>
          <p:cNvPr id="106" name="bg object 106"/>
          <p:cNvSpPr/>
          <p:nvPr userDrawn="1"/>
        </p:nvSpPr>
        <p:spPr>
          <a:xfrm>
            <a:off x="16811196"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107" name="bg object 107"/>
          <p:cNvPicPr/>
          <p:nvPr userDrawn="1"/>
        </p:nvPicPr>
        <p:blipFill>
          <a:blip r:embed="rId5" cstate="print"/>
          <a:stretch>
            <a:fillRect/>
          </a:stretch>
        </p:blipFill>
        <p:spPr>
          <a:xfrm>
            <a:off x="16812289" y="10614025"/>
            <a:ext cx="295350" cy="309534"/>
          </a:xfrm>
          <a:prstGeom prst="rect">
            <a:avLst/>
          </a:prstGeom>
        </p:spPr>
      </p:pic>
      <p:sp>
        <p:nvSpPr>
          <p:cNvPr id="108" name="bg object 108"/>
          <p:cNvSpPr/>
          <p:nvPr userDrawn="1"/>
        </p:nvSpPr>
        <p:spPr>
          <a:xfrm>
            <a:off x="17183864"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109" name="bg object 109"/>
          <p:cNvPicPr/>
          <p:nvPr userDrawn="1"/>
        </p:nvPicPr>
        <p:blipFill>
          <a:blip r:embed="rId5" cstate="print"/>
          <a:stretch>
            <a:fillRect/>
          </a:stretch>
        </p:blipFill>
        <p:spPr>
          <a:xfrm>
            <a:off x="17184957" y="10614025"/>
            <a:ext cx="295349" cy="309534"/>
          </a:xfrm>
          <a:prstGeom prst="rect">
            <a:avLst/>
          </a:prstGeom>
        </p:spPr>
      </p:pic>
      <p:sp>
        <p:nvSpPr>
          <p:cNvPr id="110" name="bg object 110"/>
          <p:cNvSpPr/>
          <p:nvPr userDrawn="1"/>
        </p:nvSpPr>
        <p:spPr>
          <a:xfrm>
            <a:off x="17556520" y="10641817"/>
            <a:ext cx="127635" cy="129539"/>
          </a:xfrm>
          <a:custGeom>
            <a:avLst/>
            <a:gdLst/>
            <a:ahLst/>
            <a:cxnLst/>
            <a:rect l="l" t="t" r="r" b="b"/>
            <a:pathLst>
              <a:path w="127634" h="129540">
                <a:moveTo>
                  <a:pt x="127063" y="0"/>
                </a:moveTo>
                <a:lnTo>
                  <a:pt x="0" y="0"/>
                </a:lnTo>
                <a:lnTo>
                  <a:pt x="0" y="31750"/>
                </a:lnTo>
                <a:lnTo>
                  <a:pt x="0" y="129540"/>
                </a:lnTo>
                <a:lnTo>
                  <a:pt x="31013" y="129540"/>
                </a:lnTo>
                <a:lnTo>
                  <a:pt x="31013" y="31750"/>
                </a:lnTo>
                <a:lnTo>
                  <a:pt x="127063" y="31750"/>
                </a:lnTo>
                <a:lnTo>
                  <a:pt x="127063" y="0"/>
                </a:lnTo>
                <a:close/>
              </a:path>
            </a:pathLst>
          </a:custGeom>
          <a:solidFill>
            <a:srgbClr val="FF6600">
              <a:alpha val="50000"/>
            </a:srgbClr>
          </a:solidFill>
        </p:spPr>
        <p:txBody>
          <a:bodyPr wrap="square" lIns="0" tIns="0" rIns="0" bIns="0" rtlCol="0"/>
          <a:lstStyle/>
          <a:p>
            <a:endParaRPr sz="1800"/>
          </a:p>
        </p:txBody>
      </p:sp>
      <p:pic>
        <p:nvPicPr>
          <p:cNvPr id="111" name="bg object 111"/>
          <p:cNvPicPr/>
          <p:nvPr userDrawn="1"/>
        </p:nvPicPr>
        <p:blipFill>
          <a:blip r:embed="rId5" cstate="print"/>
          <a:stretch>
            <a:fillRect/>
          </a:stretch>
        </p:blipFill>
        <p:spPr>
          <a:xfrm>
            <a:off x="17557624" y="10614025"/>
            <a:ext cx="295349" cy="309534"/>
          </a:xfrm>
          <a:prstGeom prst="rect">
            <a:avLst/>
          </a:prstGeom>
        </p:spPr>
      </p:pic>
      <p:sp>
        <p:nvSpPr>
          <p:cNvPr id="112" name="bg object 112"/>
          <p:cNvSpPr/>
          <p:nvPr userDrawn="1"/>
        </p:nvSpPr>
        <p:spPr>
          <a:xfrm>
            <a:off x="17931705"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113" name="bg object 113"/>
          <p:cNvPicPr/>
          <p:nvPr userDrawn="1"/>
        </p:nvPicPr>
        <p:blipFill>
          <a:blip r:embed="rId5" cstate="print"/>
          <a:stretch>
            <a:fillRect/>
          </a:stretch>
        </p:blipFill>
        <p:spPr>
          <a:xfrm>
            <a:off x="17932807" y="10614025"/>
            <a:ext cx="295349" cy="309534"/>
          </a:xfrm>
          <a:prstGeom prst="rect">
            <a:avLst/>
          </a:prstGeom>
        </p:spPr>
      </p:pic>
      <p:sp>
        <p:nvSpPr>
          <p:cNvPr id="114" name="bg object 114"/>
          <p:cNvSpPr/>
          <p:nvPr userDrawn="1"/>
        </p:nvSpPr>
        <p:spPr>
          <a:xfrm>
            <a:off x="18306887"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115" name="bg object 115"/>
          <p:cNvPicPr/>
          <p:nvPr userDrawn="1"/>
        </p:nvPicPr>
        <p:blipFill>
          <a:blip r:embed="rId5" cstate="print"/>
          <a:stretch>
            <a:fillRect/>
          </a:stretch>
        </p:blipFill>
        <p:spPr>
          <a:xfrm>
            <a:off x="18307987" y="10614025"/>
            <a:ext cx="295348" cy="309534"/>
          </a:xfrm>
          <a:prstGeom prst="rect">
            <a:avLst/>
          </a:prstGeom>
        </p:spPr>
      </p:pic>
      <p:sp>
        <p:nvSpPr>
          <p:cNvPr id="116" name="bg object 116"/>
          <p:cNvSpPr/>
          <p:nvPr userDrawn="1"/>
        </p:nvSpPr>
        <p:spPr>
          <a:xfrm>
            <a:off x="18682071"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117" name="bg object 117"/>
          <p:cNvPicPr/>
          <p:nvPr userDrawn="1"/>
        </p:nvPicPr>
        <p:blipFill>
          <a:blip r:embed="rId5" cstate="print"/>
          <a:stretch>
            <a:fillRect/>
          </a:stretch>
        </p:blipFill>
        <p:spPr>
          <a:xfrm>
            <a:off x="18683173" y="10614025"/>
            <a:ext cx="295349" cy="309534"/>
          </a:xfrm>
          <a:prstGeom prst="rect">
            <a:avLst/>
          </a:prstGeom>
        </p:spPr>
      </p:pic>
      <p:sp>
        <p:nvSpPr>
          <p:cNvPr id="118" name="bg object 118"/>
          <p:cNvSpPr/>
          <p:nvPr userDrawn="1"/>
        </p:nvSpPr>
        <p:spPr>
          <a:xfrm>
            <a:off x="19057256"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119" name="bg object 119"/>
          <p:cNvPicPr/>
          <p:nvPr userDrawn="1"/>
        </p:nvPicPr>
        <p:blipFill>
          <a:blip r:embed="rId5" cstate="print"/>
          <a:stretch>
            <a:fillRect/>
          </a:stretch>
        </p:blipFill>
        <p:spPr>
          <a:xfrm>
            <a:off x="19058356" y="10614025"/>
            <a:ext cx="295349" cy="309534"/>
          </a:xfrm>
          <a:prstGeom prst="rect">
            <a:avLst/>
          </a:prstGeom>
        </p:spPr>
      </p:pic>
      <p:sp>
        <p:nvSpPr>
          <p:cNvPr id="120" name="bg object 120"/>
          <p:cNvSpPr/>
          <p:nvPr userDrawn="1"/>
        </p:nvSpPr>
        <p:spPr>
          <a:xfrm>
            <a:off x="19432439"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121" name="bg object 121"/>
          <p:cNvPicPr/>
          <p:nvPr userDrawn="1"/>
        </p:nvPicPr>
        <p:blipFill>
          <a:blip r:embed="rId5" cstate="print"/>
          <a:stretch>
            <a:fillRect/>
          </a:stretch>
        </p:blipFill>
        <p:spPr>
          <a:xfrm>
            <a:off x="19433536" y="10614025"/>
            <a:ext cx="295348" cy="309534"/>
          </a:xfrm>
          <a:prstGeom prst="rect">
            <a:avLst/>
          </a:prstGeom>
        </p:spPr>
      </p:pic>
      <p:sp>
        <p:nvSpPr>
          <p:cNvPr id="122" name="bg object 122"/>
          <p:cNvSpPr/>
          <p:nvPr userDrawn="1"/>
        </p:nvSpPr>
        <p:spPr>
          <a:xfrm>
            <a:off x="19807621" y="10641817"/>
            <a:ext cx="127635" cy="129539"/>
          </a:xfrm>
          <a:custGeom>
            <a:avLst/>
            <a:gdLst/>
            <a:ahLst/>
            <a:cxnLst/>
            <a:rect l="l" t="t" r="r" b="b"/>
            <a:pathLst>
              <a:path w="127634" h="129540">
                <a:moveTo>
                  <a:pt x="127050" y="0"/>
                </a:moveTo>
                <a:lnTo>
                  <a:pt x="0" y="0"/>
                </a:lnTo>
                <a:lnTo>
                  <a:pt x="0" y="31750"/>
                </a:lnTo>
                <a:lnTo>
                  <a:pt x="0" y="129540"/>
                </a:lnTo>
                <a:lnTo>
                  <a:pt x="31000" y="129540"/>
                </a:lnTo>
                <a:lnTo>
                  <a:pt x="31000" y="31750"/>
                </a:lnTo>
                <a:lnTo>
                  <a:pt x="127050" y="31750"/>
                </a:lnTo>
                <a:lnTo>
                  <a:pt x="127050" y="0"/>
                </a:lnTo>
                <a:close/>
              </a:path>
            </a:pathLst>
          </a:custGeom>
          <a:solidFill>
            <a:srgbClr val="FF6600">
              <a:alpha val="50000"/>
            </a:srgbClr>
          </a:solidFill>
        </p:spPr>
        <p:txBody>
          <a:bodyPr wrap="square" lIns="0" tIns="0" rIns="0" bIns="0" rtlCol="0"/>
          <a:lstStyle/>
          <a:p>
            <a:endParaRPr sz="1800"/>
          </a:p>
        </p:txBody>
      </p:sp>
      <p:pic>
        <p:nvPicPr>
          <p:cNvPr id="123" name="bg object 123"/>
          <p:cNvPicPr/>
          <p:nvPr userDrawn="1"/>
        </p:nvPicPr>
        <p:blipFill>
          <a:blip r:embed="rId5" cstate="print"/>
          <a:stretch>
            <a:fillRect/>
          </a:stretch>
        </p:blipFill>
        <p:spPr>
          <a:xfrm>
            <a:off x="19808719" y="10614025"/>
            <a:ext cx="295349" cy="309534"/>
          </a:xfrm>
          <a:prstGeom prst="rect">
            <a:avLst/>
          </a:prstGeom>
        </p:spPr>
      </p:pic>
    </p:spTree>
    <p:extLst>
      <p:ext uri="{BB962C8B-B14F-4D97-AF65-F5344CB8AC3E}">
        <p14:creationId xmlns:p14="http://schemas.microsoft.com/office/powerpoint/2010/main" val="2954466963"/>
      </p:ext>
    </p:extLst>
  </p:cSld>
  <p:clrMap bg1="lt1" tx1="dk1" bg2="lt2" tx2="dk2" accent1="accent1" accent2="accent2" accent3="accent3" accent4="accent4" accent5="accent5" accent6="accent6" hlink="hlink" folHlink="folHlink"/>
  <p:sldLayoutIdLst>
    <p:sldLayoutId id="2147483698" r:id="rId1"/>
    <p:sldLayoutId id="2147483716" r:id="rId2"/>
    <p:sldLayoutId id="2147483717" r:id="rId3"/>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E9530EA2-6A2D-43B1-86F7-2BF7CE4E46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849" y="454760"/>
            <a:ext cx="19964401" cy="312991"/>
          </a:xfrm>
          <a:prstGeom prst="rect">
            <a:avLst/>
          </a:prstGeom>
        </p:spPr>
      </p:pic>
      <p:pic>
        <p:nvPicPr>
          <p:cNvPr id="3" name="Gráfico 2">
            <a:extLst>
              <a:ext uri="{FF2B5EF4-FFF2-40B4-BE49-F238E27FC236}">
                <a16:creationId xmlns:a16="http://schemas.microsoft.com/office/drawing/2014/main" id="{136EBE39-5347-4C80-8514-009F649A4DD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849" y="10424124"/>
            <a:ext cx="19964401" cy="312991"/>
          </a:xfrm>
          <a:prstGeom prst="rect">
            <a:avLst/>
          </a:prstGeom>
        </p:spPr>
      </p:pic>
    </p:spTree>
    <p:extLst>
      <p:ext uri="{BB962C8B-B14F-4D97-AF65-F5344CB8AC3E}">
        <p14:creationId xmlns:p14="http://schemas.microsoft.com/office/powerpoint/2010/main" val="1367705293"/>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397879"/>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461657"/>
      </p:ext>
    </p:extLst>
  </p:cSld>
  <p:clrMap bg1="dk1" tx1="lt1" bg2="dk2" tx2="lt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88.jpeg"/><Relationship Id="rId1" Type="http://schemas.openxmlformats.org/officeDocument/2006/relationships/slideLayout" Target="../slideLayouts/slideLayout2.xml"/><Relationship Id="rId6" Type="http://schemas.openxmlformats.org/officeDocument/2006/relationships/image" Target="../media/image98.jpeg"/><Relationship Id="rId11" Type="http://schemas.openxmlformats.org/officeDocument/2006/relationships/image" Target="../media/image103.jpeg"/><Relationship Id="rId5" Type="http://schemas.openxmlformats.org/officeDocument/2006/relationships/image" Target="../media/image97.jpeg"/><Relationship Id="rId10" Type="http://schemas.openxmlformats.org/officeDocument/2006/relationships/image" Target="../media/image102.jpeg"/><Relationship Id="rId4" Type="http://schemas.openxmlformats.org/officeDocument/2006/relationships/image" Target="../media/image96.jpeg"/><Relationship Id="rId9" Type="http://schemas.openxmlformats.org/officeDocument/2006/relationships/image" Target="../media/image101.png"/></Relationships>
</file>

<file path=ppt/slides/_rels/slide1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1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109.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0.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image" Target="../media/image110.png"/><Relationship Id="rId16" Type="http://schemas.openxmlformats.org/officeDocument/2006/relationships/image" Target="../media/image94.svg"/><Relationship Id="rId1" Type="http://schemas.openxmlformats.org/officeDocument/2006/relationships/slideLayout" Target="../slideLayouts/slideLayout3.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93.png"/><Relationship Id="rId10" Type="http://schemas.openxmlformats.org/officeDocument/2006/relationships/image" Target="../media/image118.jpg"/><Relationship Id="rId4" Type="http://schemas.openxmlformats.org/officeDocument/2006/relationships/image" Target="../media/image112.png"/><Relationship Id="rId9" Type="http://schemas.openxmlformats.org/officeDocument/2006/relationships/image" Target="../media/image117.jpg"/><Relationship Id="rId14" Type="http://schemas.openxmlformats.org/officeDocument/2006/relationships/image" Target="../media/image9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6.svg"/><Relationship Id="rId21" Type="http://schemas.openxmlformats.org/officeDocument/2006/relationships/image" Target="../media/image33.png"/><Relationship Id="rId7" Type="http://schemas.openxmlformats.org/officeDocument/2006/relationships/image" Target="../media/image20.svg"/><Relationship Id="rId12" Type="http://schemas.openxmlformats.org/officeDocument/2006/relationships/image" Target="../media/image10.png"/><Relationship Id="rId17" Type="http://schemas.openxmlformats.org/officeDocument/2006/relationships/image" Target="../media/image29.png"/><Relationship Id="rId2" Type="http://schemas.openxmlformats.org/officeDocument/2006/relationships/image" Target="../media/image15.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7.png"/><Relationship Id="rId10" Type="http://schemas.openxmlformats.org/officeDocument/2006/relationships/image" Target="../media/image23.png"/><Relationship Id="rId19"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1.png"/><Relationship Id="rId18" Type="http://schemas.openxmlformats.org/officeDocument/2006/relationships/image" Target="../media/image45.jpeg"/><Relationship Id="rId26" Type="http://schemas.openxmlformats.org/officeDocument/2006/relationships/image" Target="../media/image51.png"/><Relationship Id="rId3" Type="http://schemas.openxmlformats.org/officeDocument/2006/relationships/image" Target="../media/image34.png"/><Relationship Id="rId21" Type="http://schemas.openxmlformats.org/officeDocument/2006/relationships/image" Target="../media/image48.png"/><Relationship Id="rId7" Type="http://schemas.openxmlformats.org/officeDocument/2006/relationships/image" Target="../media/image38.png"/><Relationship Id="rId12" Type="http://schemas.openxmlformats.org/officeDocument/2006/relationships/image" Target="../media/image18.svg"/><Relationship Id="rId17" Type="http://schemas.microsoft.com/office/2007/relationships/hdphoto" Target="../media/hdphoto2.wdp"/><Relationship Id="rId25" Type="http://schemas.openxmlformats.org/officeDocument/2006/relationships/image" Target="../media/image22.svg"/><Relationship Id="rId2" Type="http://schemas.openxmlformats.org/officeDocument/2006/relationships/notesSlide" Target="../notesSlides/notesSlide4.xml"/><Relationship Id="rId16" Type="http://schemas.openxmlformats.org/officeDocument/2006/relationships/image" Target="../media/image44.png"/><Relationship Id="rId20"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17.png"/><Relationship Id="rId24" Type="http://schemas.openxmlformats.org/officeDocument/2006/relationships/image" Target="../media/image21.png"/><Relationship Id="rId5" Type="http://schemas.openxmlformats.org/officeDocument/2006/relationships/image" Target="../media/image36.png"/><Relationship Id="rId15" Type="http://schemas.openxmlformats.org/officeDocument/2006/relationships/image" Target="../media/image43.jpeg"/><Relationship Id="rId23" Type="http://schemas.openxmlformats.org/officeDocument/2006/relationships/image" Target="../media/image50.jpg"/><Relationship Id="rId10" Type="http://schemas.openxmlformats.org/officeDocument/2006/relationships/image" Target="../media/image40.png"/><Relationship Id="rId19" Type="http://schemas.openxmlformats.org/officeDocument/2006/relationships/image" Target="../media/image46.png"/><Relationship Id="rId4" Type="http://schemas.openxmlformats.org/officeDocument/2006/relationships/image" Target="../media/image35.jpg"/><Relationship Id="rId9" Type="http://schemas.openxmlformats.org/officeDocument/2006/relationships/image" Target="../media/image39.png"/><Relationship Id="rId14" Type="http://schemas.openxmlformats.org/officeDocument/2006/relationships/image" Target="../media/image42.png"/><Relationship Id="rId22" Type="http://schemas.openxmlformats.org/officeDocument/2006/relationships/image" Target="../media/image49.png"/><Relationship Id="rId27" Type="http://schemas.openxmlformats.org/officeDocument/2006/relationships/image" Target="../media/image52.jpg"/></Relationships>
</file>

<file path=ppt/slides/_rels/slide7.xml.rels><?xml version="1.0" encoding="UTF-8" standalone="yes"?>
<Relationships xmlns="http://schemas.openxmlformats.org/package/2006/relationships"><Relationship Id="rId8" Type="http://schemas.openxmlformats.org/officeDocument/2006/relationships/image" Target="../media/image57.emf"/><Relationship Id="rId13" Type="http://schemas.openxmlformats.org/officeDocument/2006/relationships/image" Target="../media/image62.jpeg"/><Relationship Id="rId18" Type="http://schemas.openxmlformats.org/officeDocument/2006/relationships/image" Target="../media/image67.png"/><Relationship Id="rId26" Type="http://schemas.openxmlformats.org/officeDocument/2006/relationships/image" Target="../media/image19.png"/><Relationship Id="rId3" Type="http://schemas.openxmlformats.org/officeDocument/2006/relationships/image" Target="../media/image16.svg"/><Relationship Id="rId21" Type="http://schemas.openxmlformats.org/officeDocument/2006/relationships/image" Target="../media/image70.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image" Target="../media/image47.jpg"/><Relationship Id="rId2" Type="http://schemas.openxmlformats.org/officeDocument/2006/relationships/image" Target="../media/image15.png"/><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24" Type="http://schemas.openxmlformats.org/officeDocument/2006/relationships/image" Target="../media/image73.svg"/><Relationship Id="rId5" Type="http://schemas.openxmlformats.org/officeDocument/2006/relationships/image" Target="../media/image54.png"/><Relationship Id="rId15" Type="http://schemas.openxmlformats.org/officeDocument/2006/relationships/image" Target="../media/image64.png"/><Relationship Id="rId23" Type="http://schemas.openxmlformats.org/officeDocument/2006/relationships/image" Target="../media/image72.png"/><Relationship Id="rId10" Type="http://schemas.openxmlformats.org/officeDocument/2006/relationships/image" Target="../media/image59.png"/><Relationship Id="rId19" Type="http://schemas.openxmlformats.org/officeDocument/2006/relationships/image" Target="../media/image68.jpeg"/><Relationship Id="rId4" Type="http://schemas.openxmlformats.org/officeDocument/2006/relationships/image" Target="../media/image53.png"/><Relationship Id="rId9" Type="http://schemas.openxmlformats.org/officeDocument/2006/relationships/image" Target="../media/image58.emf"/><Relationship Id="rId14" Type="http://schemas.openxmlformats.org/officeDocument/2006/relationships/image" Target="../media/image63.png"/><Relationship Id="rId22" Type="http://schemas.openxmlformats.org/officeDocument/2006/relationships/image" Target="../media/image71.png"/><Relationship Id="rId27"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24.svg"/><Relationship Id="rId7" Type="http://schemas.openxmlformats.org/officeDocument/2006/relationships/image" Target="../media/image77.svg"/><Relationship Id="rId12" Type="http://schemas.openxmlformats.org/officeDocument/2006/relationships/image" Target="../media/image82.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png"/><Relationship Id="rId15" Type="http://schemas.openxmlformats.org/officeDocument/2006/relationships/image" Target="../media/image85.jpe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 Id="rId14" Type="http://schemas.openxmlformats.org/officeDocument/2006/relationships/image" Target="../media/image84.png"/></Relationships>
</file>

<file path=ppt/slides/_rels/slide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svg"/><Relationship Id="rId4" Type="http://schemas.openxmlformats.org/officeDocument/2006/relationships/image" Target="../media/image88.jpeg"/><Relationship Id="rId9" Type="http://schemas.openxmlformats.org/officeDocument/2006/relationships/image" Target="../media/image9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78">
            <a:extLst>
              <a:ext uri="{FF2B5EF4-FFF2-40B4-BE49-F238E27FC236}">
                <a16:creationId xmlns:a16="http://schemas.microsoft.com/office/drawing/2014/main" id="{E7F2EACA-A118-897C-923E-63FBEF652F9B}"/>
              </a:ext>
            </a:extLst>
          </p:cNvPr>
          <p:cNvSpPr/>
          <p:nvPr/>
        </p:nvSpPr>
        <p:spPr>
          <a:xfrm>
            <a:off x="0" y="0"/>
            <a:ext cx="20104100" cy="2280385"/>
          </a:xfrm>
          <a:custGeom>
            <a:avLst/>
            <a:gdLst/>
            <a:ahLst/>
            <a:cxnLst/>
            <a:rect l="l" t="t" r="r" b="b"/>
            <a:pathLst>
              <a:path w="7772400" h="867257">
                <a:moveTo>
                  <a:pt x="0" y="867257"/>
                </a:moveTo>
                <a:lnTo>
                  <a:pt x="7772400" y="867257"/>
                </a:lnTo>
                <a:lnTo>
                  <a:pt x="7772400" y="0"/>
                </a:lnTo>
                <a:lnTo>
                  <a:pt x="0" y="0"/>
                </a:lnTo>
                <a:lnTo>
                  <a:pt x="0" y="867257"/>
                </a:lnTo>
                <a:close/>
              </a:path>
            </a:pathLst>
          </a:custGeom>
          <a:solidFill>
            <a:srgbClr val="212A54"/>
          </a:solidFill>
        </p:spPr>
        <p:txBody>
          <a:bodyPr wrap="square" lIns="0" tIns="0" rIns="0" bIns="0" rtlCol="0">
            <a:noAutofit/>
          </a:bodyPr>
          <a:lstStyle/>
          <a:p>
            <a:endParaRPr sz="1999" dirty="0"/>
          </a:p>
        </p:txBody>
      </p:sp>
      <p:grpSp>
        <p:nvGrpSpPr>
          <p:cNvPr id="2" name="Grupo 1">
            <a:extLst>
              <a:ext uri="{FF2B5EF4-FFF2-40B4-BE49-F238E27FC236}">
                <a16:creationId xmlns:a16="http://schemas.microsoft.com/office/drawing/2014/main" id="{1D9FC53D-A781-0CCA-82B5-5EFEED2E7EA5}"/>
              </a:ext>
            </a:extLst>
          </p:cNvPr>
          <p:cNvGrpSpPr/>
          <p:nvPr/>
        </p:nvGrpSpPr>
        <p:grpSpPr>
          <a:xfrm>
            <a:off x="-457230" y="-75282"/>
            <a:ext cx="20083542" cy="3612415"/>
            <a:chOff x="-4426758" y="-1"/>
            <a:chExt cx="24134224" cy="3612415"/>
          </a:xfrm>
        </p:grpSpPr>
        <p:pic>
          <p:nvPicPr>
            <p:cNvPr id="9" name="Gráfico 8">
              <a:extLst>
                <a:ext uri="{FF2B5EF4-FFF2-40B4-BE49-F238E27FC236}">
                  <a16:creationId xmlns:a16="http://schemas.microsoft.com/office/drawing/2014/main" id="{703461EE-A932-4CD4-12EA-ABFD5DFCE91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3575"/>
            <a:stretch/>
          </p:blipFill>
          <p:spPr>
            <a:xfrm>
              <a:off x="7689850" y="-1"/>
              <a:ext cx="12017616" cy="3612415"/>
            </a:xfrm>
            <a:prstGeom prst="rect">
              <a:avLst/>
            </a:prstGeom>
          </p:spPr>
        </p:pic>
        <p:pic>
          <p:nvPicPr>
            <p:cNvPr id="10" name="Gráfico 9">
              <a:extLst>
                <a:ext uri="{FF2B5EF4-FFF2-40B4-BE49-F238E27FC236}">
                  <a16:creationId xmlns:a16="http://schemas.microsoft.com/office/drawing/2014/main" id="{64D6548B-7D4F-6D0A-FA43-CF6B24FCA56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65693"/>
            <a:stretch/>
          </p:blipFill>
          <p:spPr>
            <a:xfrm>
              <a:off x="-4426758" y="0"/>
              <a:ext cx="12017616" cy="2669502"/>
            </a:xfrm>
            <a:prstGeom prst="rect">
              <a:avLst/>
            </a:prstGeom>
          </p:spPr>
        </p:pic>
      </p:grpSp>
      <p:pic>
        <p:nvPicPr>
          <p:cNvPr id="12" name="Gráfico 11">
            <a:extLst>
              <a:ext uri="{FF2B5EF4-FFF2-40B4-BE49-F238E27FC236}">
                <a16:creationId xmlns:a16="http://schemas.microsoft.com/office/drawing/2014/main" id="{5E95A764-B25C-C035-7521-8143893E56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0850" y="-759332"/>
            <a:ext cx="2645247" cy="2280385"/>
          </a:xfrm>
          <a:prstGeom prst="rect">
            <a:avLst/>
          </a:prstGeom>
        </p:spPr>
      </p:pic>
      <p:pic>
        <p:nvPicPr>
          <p:cNvPr id="13" name="Gráfico 12">
            <a:extLst>
              <a:ext uri="{FF2B5EF4-FFF2-40B4-BE49-F238E27FC236}">
                <a16:creationId xmlns:a16="http://schemas.microsoft.com/office/drawing/2014/main" id="{7FFEFACE-2FF6-306E-5240-EC389CD030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8255" y="899081"/>
            <a:ext cx="2645247" cy="2280385"/>
          </a:xfrm>
          <a:prstGeom prst="rect">
            <a:avLst/>
          </a:prstGeom>
        </p:spPr>
      </p:pic>
      <p:sp>
        <p:nvSpPr>
          <p:cNvPr id="8" name="text 1">
            <a:extLst>
              <a:ext uri="{FF2B5EF4-FFF2-40B4-BE49-F238E27FC236}">
                <a16:creationId xmlns:a16="http://schemas.microsoft.com/office/drawing/2014/main" id="{856F362C-92DA-4619-5ACB-E836A7D08ECE}"/>
              </a:ext>
            </a:extLst>
          </p:cNvPr>
          <p:cNvSpPr txBox="1"/>
          <p:nvPr/>
        </p:nvSpPr>
        <p:spPr>
          <a:xfrm>
            <a:off x="3879851" y="5685113"/>
            <a:ext cx="13030200" cy="553998"/>
          </a:xfrm>
          <a:prstGeom prst="rect">
            <a:avLst/>
          </a:prstGeom>
        </p:spPr>
        <p:txBody>
          <a:bodyPr vert="horz" wrap="square" lIns="0" tIns="0" rIns="0" bIns="0" rtlCol="0">
            <a:spAutoFit/>
          </a:bodyPr>
          <a:lstStyle/>
          <a:p>
            <a:pPr algn="ctr"/>
            <a:r>
              <a:rPr lang="es-ES" sz="3600" spc="10" dirty="0">
                <a:solidFill>
                  <a:srgbClr val="FF6600"/>
                </a:solidFill>
                <a:latin typeface="Arial Black" panose="020B0A04020102020204" pitchFamily="34" charset="0"/>
                <a:cs typeface="Trebuchet MS"/>
              </a:rPr>
              <a:t>ALLIANCES FOR INNOVATION AND DEVELOPMENT</a:t>
            </a:r>
          </a:p>
        </p:txBody>
      </p:sp>
      <p:pic>
        <p:nvPicPr>
          <p:cNvPr id="16" name="Imagen 15">
            <a:extLst>
              <a:ext uri="{FF2B5EF4-FFF2-40B4-BE49-F238E27FC236}">
                <a16:creationId xmlns:a16="http://schemas.microsoft.com/office/drawing/2014/main" id="{8C52252E-CD6B-5DBB-EDE3-A1B74B88D1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1991" y="7098170"/>
            <a:ext cx="2057398" cy="2116222"/>
          </a:xfrm>
          <a:prstGeom prst="rect">
            <a:avLst/>
          </a:prstGeom>
        </p:spPr>
      </p:pic>
      <p:pic>
        <p:nvPicPr>
          <p:cNvPr id="18" name="Imagen 17">
            <a:extLst>
              <a:ext uri="{FF2B5EF4-FFF2-40B4-BE49-F238E27FC236}">
                <a16:creationId xmlns:a16="http://schemas.microsoft.com/office/drawing/2014/main" id="{FD980B13-089E-C767-1B31-EC6B23035D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74191" y="7261225"/>
            <a:ext cx="5715000" cy="1790113"/>
          </a:xfrm>
          <a:prstGeom prst="rect">
            <a:avLst/>
          </a:prstGeom>
        </p:spPr>
      </p:pic>
      <p:sp>
        <p:nvSpPr>
          <p:cNvPr id="19" name="CuadroTexto 18">
            <a:extLst>
              <a:ext uri="{FF2B5EF4-FFF2-40B4-BE49-F238E27FC236}">
                <a16:creationId xmlns:a16="http://schemas.microsoft.com/office/drawing/2014/main" id="{D66D4384-0831-449B-4926-EC8500D3B416}"/>
              </a:ext>
            </a:extLst>
          </p:cNvPr>
          <p:cNvSpPr txBox="1"/>
          <p:nvPr/>
        </p:nvSpPr>
        <p:spPr>
          <a:xfrm>
            <a:off x="4308947" y="3989701"/>
            <a:ext cx="12143903" cy="1077218"/>
          </a:xfrm>
          <a:prstGeom prst="rect">
            <a:avLst/>
          </a:prstGeom>
          <a:noFill/>
        </p:spPr>
        <p:txBody>
          <a:bodyPr wrap="square" rtlCol="0">
            <a:spAutoFit/>
          </a:bodyPr>
          <a:lstStyle/>
          <a:p>
            <a:pPr algn="ctr"/>
            <a:r>
              <a:rPr lang="es-US" sz="3200" i="1" dirty="0">
                <a:solidFill>
                  <a:srgbClr val="000066"/>
                </a:solidFill>
              </a:rPr>
              <a:t>Seminario Cuba en la Política Exterior de los Estados Unidos: </a:t>
            </a:r>
          </a:p>
          <a:p>
            <a:pPr algn="ctr"/>
            <a:r>
              <a:rPr lang="es-US" sz="3200" i="1" dirty="0">
                <a:solidFill>
                  <a:srgbClr val="000066"/>
                </a:solidFill>
              </a:rPr>
              <a:t>“Las Relaciones Estados Unidos - Cuba en un nuevo escenario global”</a:t>
            </a:r>
          </a:p>
        </p:txBody>
      </p:sp>
      <p:sp>
        <p:nvSpPr>
          <p:cNvPr id="21" name="CuadroTexto 20">
            <a:extLst>
              <a:ext uri="{FF2B5EF4-FFF2-40B4-BE49-F238E27FC236}">
                <a16:creationId xmlns:a16="http://schemas.microsoft.com/office/drawing/2014/main" id="{D5ECBC57-0C12-BE81-511D-E7107AC27892}"/>
              </a:ext>
            </a:extLst>
          </p:cNvPr>
          <p:cNvSpPr txBox="1"/>
          <p:nvPr/>
        </p:nvSpPr>
        <p:spPr>
          <a:xfrm>
            <a:off x="15108131" y="9623425"/>
            <a:ext cx="4495800" cy="461665"/>
          </a:xfrm>
          <a:prstGeom prst="rect">
            <a:avLst/>
          </a:prstGeom>
          <a:noFill/>
        </p:spPr>
        <p:txBody>
          <a:bodyPr wrap="square">
            <a:spAutoFit/>
          </a:bodyPr>
          <a:lstStyle/>
          <a:p>
            <a:r>
              <a:rPr lang="es-US" sz="2400" i="1" dirty="0">
                <a:solidFill>
                  <a:schemeClr val="tx1">
                    <a:lumMod val="65000"/>
                    <a:lumOff val="35000"/>
                  </a:schemeClr>
                </a:solidFill>
              </a:rPr>
              <a:t>CIPI, La Habana, Diciembre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C094A90A-B8B3-7336-E604-66B3068EE1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19193" y="8762834"/>
            <a:ext cx="5005458" cy="1495794"/>
          </a:xfrm>
          <a:prstGeom prst="rect">
            <a:avLst/>
          </a:prstGeom>
        </p:spPr>
      </p:pic>
      <p:pic>
        <p:nvPicPr>
          <p:cNvPr id="82" name="Imagen 81">
            <a:extLst>
              <a:ext uri="{FF2B5EF4-FFF2-40B4-BE49-F238E27FC236}">
                <a16:creationId xmlns:a16="http://schemas.microsoft.com/office/drawing/2014/main" id="{E99B1514-3714-828F-6B45-BC4709BD9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950" y="8108580"/>
            <a:ext cx="1935015" cy="1935015"/>
          </a:xfrm>
          <a:prstGeom prst="rect">
            <a:avLst/>
          </a:prstGeom>
        </p:spPr>
      </p:pic>
      <p:sp>
        <p:nvSpPr>
          <p:cNvPr id="2" name="object 78">
            <a:extLst>
              <a:ext uri="{FF2B5EF4-FFF2-40B4-BE49-F238E27FC236}">
                <a16:creationId xmlns:a16="http://schemas.microsoft.com/office/drawing/2014/main" id="{C8941DAC-2A92-876C-2EE2-2B151C409226}"/>
              </a:ext>
            </a:extLst>
          </p:cNvPr>
          <p:cNvSpPr/>
          <p:nvPr/>
        </p:nvSpPr>
        <p:spPr>
          <a:xfrm>
            <a:off x="0" y="0"/>
            <a:ext cx="20104100" cy="2280385"/>
          </a:xfrm>
          <a:custGeom>
            <a:avLst/>
            <a:gdLst/>
            <a:ahLst/>
            <a:cxnLst/>
            <a:rect l="l" t="t" r="r" b="b"/>
            <a:pathLst>
              <a:path w="7772400" h="867257">
                <a:moveTo>
                  <a:pt x="0" y="867257"/>
                </a:moveTo>
                <a:lnTo>
                  <a:pt x="7772400" y="867257"/>
                </a:lnTo>
                <a:lnTo>
                  <a:pt x="7772400" y="0"/>
                </a:lnTo>
                <a:lnTo>
                  <a:pt x="0" y="0"/>
                </a:lnTo>
                <a:lnTo>
                  <a:pt x="0" y="867257"/>
                </a:lnTo>
                <a:close/>
              </a:path>
            </a:pathLst>
          </a:custGeom>
          <a:solidFill>
            <a:srgbClr val="212A54"/>
          </a:solidFill>
        </p:spPr>
        <p:txBody>
          <a:bodyPr wrap="square" lIns="0" tIns="0" rIns="0" bIns="0" rtlCol="0">
            <a:noAutofit/>
          </a:bodyPr>
          <a:lstStyle/>
          <a:p>
            <a:endParaRPr sz="1999"/>
          </a:p>
        </p:txBody>
      </p:sp>
      <p:pic>
        <p:nvPicPr>
          <p:cNvPr id="7" name="Gráfico 6">
            <a:extLst>
              <a:ext uri="{FF2B5EF4-FFF2-40B4-BE49-F238E27FC236}">
                <a16:creationId xmlns:a16="http://schemas.microsoft.com/office/drawing/2014/main" id="{5A1B1209-A7F5-149F-0E57-A96EAAB1CA3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65693"/>
          <a:stretch/>
        </p:blipFill>
        <p:spPr>
          <a:xfrm>
            <a:off x="0" y="0"/>
            <a:ext cx="7590858" cy="2669502"/>
          </a:xfrm>
          <a:prstGeom prst="rect">
            <a:avLst/>
          </a:prstGeom>
        </p:spPr>
      </p:pic>
      <p:grpSp>
        <p:nvGrpSpPr>
          <p:cNvPr id="5" name="Grupo 4">
            <a:extLst>
              <a:ext uri="{FF2B5EF4-FFF2-40B4-BE49-F238E27FC236}">
                <a16:creationId xmlns:a16="http://schemas.microsoft.com/office/drawing/2014/main" id="{29EF9CCA-9AB7-C3F7-9D5D-7E3F2552284C}"/>
              </a:ext>
            </a:extLst>
          </p:cNvPr>
          <p:cNvGrpSpPr/>
          <p:nvPr/>
        </p:nvGrpSpPr>
        <p:grpSpPr>
          <a:xfrm>
            <a:off x="831850" y="-759332"/>
            <a:ext cx="18875616" cy="4371746"/>
            <a:chOff x="831850" y="-759332"/>
            <a:chExt cx="18875616" cy="4371746"/>
          </a:xfrm>
        </p:grpSpPr>
        <p:pic>
          <p:nvPicPr>
            <p:cNvPr id="6" name="Gráfico 5">
              <a:extLst>
                <a:ext uri="{FF2B5EF4-FFF2-40B4-BE49-F238E27FC236}">
                  <a16:creationId xmlns:a16="http://schemas.microsoft.com/office/drawing/2014/main" id="{7B16B2EB-13DB-3ADF-9C9C-17DB840EC36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53575"/>
            <a:stretch/>
          </p:blipFill>
          <p:spPr>
            <a:xfrm>
              <a:off x="7689850" y="-1"/>
              <a:ext cx="12017616" cy="3612415"/>
            </a:xfrm>
            <a:prstGeom prst="rect">
              <a:avLst/>
            </a:prstGeom>
          </p:spPr>
        </p:pic>
        <p:pic>
          <p:nvPicPr>
            <p:cNvPr id="8" name="Gráfico 7">
              <a:extLst>
                <a:ext uri="{FF2B5EF4-FFF2-40B4-BE49-F238E27FC236}">
                  <a16:creationId xmlns:a16="http://schemas.microsoft.com/office/drawing/2014/main" id="{CD8F29DE-8BBD-79CF-3C38-DEECF05BCB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70850" y="-759332"/>
              <a:ext cx="2645247" cy="2280385"/>
            </a:xfrm>
            <a:prstGeom prst="rect">
              <a:avLst/>
            </a:prstGeom>
          </p:spPr>
        </p:pic>
        <p:pic>
          <p:nvPicPr>
            <p:cNvPr id="9" name="Gráfico 8">
              <a:extLst>
                <a:ext uri="{FF2B5EF4-FFF2-40B4-BE49-F238E27FC236}">
                  <a16:creationId xmlns:a16="http://schemas.microsoft.com/office/drawing/2014/main" id="{2AD2DB86-072F-047F-8536-B4243BF45A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1850" y="781890"/>
              <a:ext cx="2645247" cy="2280385"/>
            </a:xfrm>
            <a:prstGeom prst="rect">
              <a:avLst/>
            </a:prstGeom>
          </p:spPr>
        </p:pic>
      </p:grpSp>
      <p:sp>
        <p:nvSpPr>
          <p:cNvPr id="4" name="CuadroTexto 3">
            <a:extLst>
              <a:ext uri="{FF2B5EF4-FFF2-40B4-BE49-F238E27FC236}">
                <a16:creationId xmlns:a16="http://schemas.microsoft.com/office/drawing/2014/main" id="{E6FDD922-C22E-BB85-D56E-396C342D77DC}"/>
              </a:ext>
            </a:extLst>
          </p:cNvPr>
          <p:cNvSpPr txBox="1"/>
          <p:nvPr/>
        </p:nvSpPr>
        <p:spPr>
          <a:xfrm>
            <a:off x="2584450" y="4365625"/>
            <a:ext cx="14346340" cy="1495794"/>
          </a:xfrm>
          <a:prstGeom prst="rect">
            <a:avLst/>
          </a:prstGeom>
          <a:noFill/>
        </p:spPr>
        <p:txBody>
          <a:bodyPr wrap="square" rtlCol="0">
            <a:spAutoFit/>
          </a:bodyPr>
          <a:lstStyle/>
          <a:p>
            <a:pPr algn="ctr"/>
            <a:endParaRPr lang="es-419" sz="4560" dirty="0">
              <a:solidFill>
                <a:srgbClr val="000066"/>
              </a:solidFill>
              <a:latin typeface="Arial Black" panose="020B0A04020102020204" pitchFamily="34" charset="0"/>
            </a:endParaRPr>
          </a:p>
          <a:p>
            <a:pPr algn="ctr"/>
            <a:r>
              <a:rPr lang="en-US" sz="4560" dirty="0">
                <a:solidFill>
                  <a:srgbClr val="000066"/>
                </a:solidFill>
                <a:latin typeface="Arial Black" panose="020B0A04020102020204" pitchFamily="34" charset="0"/>
              </a:rPr>
              <a:t>WHAT WE CONTRIBUTE TO CHANGE</a:t>
            </a:r>
            <a:r>
              <a:rPr lang="es-419" sz="4560" dirty="0">
                <a:solidFill>
                  <a:srgbClr val="000066"/>
                </a:solidFill>
                <a:latin typeface="Arial Black" panose="020B0A04020102020204" pitchFamily="34" charset="0"/>
              </a:rPr>
              <a:t>?</a:t>
            </a:r>
          </a:p>
        </p:txBody>
      </p:sp>
    </p:spTree>
    <p:extLst>
      <p:ext uri="{BB962C8B-B14F-4D97-AF65-F5344CB8AC3E}">
        <p14:creationId xmlns:p14="http://schemas.microsoft.com/office/powerpoint/2010/main" val="211296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D6402B3-125F-0838-98C6-474965EB3560}"/>
              </a:ext>
            </a:extLst>
          </p:cNvPr>
          <p:cNvSpPr txBox="1"/>
          <p:nvPr/>
        </p:nvSpPr>
        <p:spPr>
          <a:xfrm>
            <a:off x="6387339" y="699658"/>
            <a:ext cx="7233902" cy="593560"/>
          </a:xfrm>
          <a:prstGeom prst="rect">
            <a:avLst/>
          </a:prstGeom>
          <a:noFill/>
        </p:spPr>
        <p:txBody>
          <a:bodyPr wrap="square" rtlCol="0">
            <a:spAutoFit/>
          </a:bodyPr>
          <a:lstStyle/>
          <a:p>
            <a:pPr algn="ctr"/>
            <a:r>
              <a:rPr lang="es-US" sz="3257" dirty="0">
                <a:solidFill>
                  <a:srgbClr val="EA5115"/>
                </a:solidFill>
                <a:latin typeface="Arial Black" panose="020B0A04020102020204" pitchFamily="34" charset="0"/>
              </a:rPr>
              <a:t>INSTITUTIONALITY</a:t>
            </a:r>
          </a:p>
        </p:txBody>
      </p:sp>
      <p:sp>
        <p:nvSpPr>
          <p:cNvPr id="5" name="CuadroTexto 4">
            <a:extLst>
              <a:ext uri="{FF2B5EF4-FFF2-40B4-BE49-F238E27FC236}">
                <a16:creationId xmlns:a16="http://schemas.microsoft.com/office/drawing/2014/main" id="{854D910A-86EE-FAC7-3EB8-B254E688B3D2}"/>
              </a:ext>
            </a:extLst>
          </p:cNvPr>
          <p:cNvSpPr txBox="1"/>
          <p:nvPr/>
        </p:nvSpPr>
        <p:spPr>
          <a:xfrm>
            <a:off x="1453142" y="1695127"/>
            <a:ext cx="8127888" cy="2677656"/>
          </a:xfrm>
          <a:prstGeom prst="rect">
            <a:avLst/>
          </a:prstGeom>
          <a:noFill/>
          <a:ln>
            <a:solidFill>
              <a:schemeClr val="tx2"/>
            </a:solidFill>
          </a:ln>
        </p:spPr>
        <p:txBody>
          <a:bodyPr wrap="square" rtlCol="0">
            <a:spAutoFit/>
          </a:bodyPr>
          <a:lstStyle/>
          <a:p>
            <a:pPr marL="285750" indent="-285750">
              <a:buFont typeface="Wingdings" panose="05000000000000000000" pitchFamily="2" charset="2"/>
              <a:buChar char="v"/>
            </a:pPr>
            <a:r>
              <a:rPr lang="es-US" sz="2800" dirty="0">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New university model to manage innovation</a:t>
            </a:r>
          </a:p>
          <a:p>
            <a:pPr marL="285750" indent="-285750">
              <a:buFont typeface="Wingdings" panose="05000000000000000000" pitchFamily="2" charset="2"/>
              <a:buChar char="v"/>
            </a:pPr>
            <a:endParaRPr lang="en-US" sz="28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2800" dirty="0">
                <a:solidFill>
                  <a:srgbClr val="002060"/>
                </a:solidFill>
                <a:latin typeface="Arial" panose="020B0604020202020204" pitchFamily="34" charset="0"/>
                <a:cs typeface="Arial" panose="020B0604020202020204" pitchFamily="34" charset="0"/>
              </a:rPr>
              <a:t> New actors in the </a:t>
            </a:r>
            <a:r>
              <a:rPr lang="en-US" sz="2800" dirty="0" err="1">
                <a:solidFill>
                  <a:srgbClr val="002060"/>
                </a:solidFill>
                <a:latin typeface="Arial" panose="020B0604020202020204" pitchFamily="34" charset="0"/>
                <a:cs typeface="Arial" panose="020B0604020202020204" pitchFamily="34" charset="0"/>
              </a:rPr>
              <a:t>cuban</a:t>
            </a:r>
            <a:r>
              <a:rPr lang="en-US" sz="2800" dirty="0">
                <a:solidFill>
                  <a:srgbClr val="002060"/>
                </a:solidFill>
                <a:latin typeface="Arial" panose="020B0604020202020204" pitchFamily="34" charset="0"/>
                <a:cs typeface="Arial" panose="020B0604020202020204" pitchFamily="34" charset="0"/>
              </a:rPr>
              <a:t> innovation ecosystem</a:t>
            </a:r>
          </a:p>
          <a:p>
            <a:pPr marL="285750" indent="-285750">
              <a:buFont typeface="Wingdings" panose="05000000000000000000" pitchFamily="2" charset="2"/>
              <a:buChar char="v"/>
            </a:pPr>
            <a:endParaRPr lang="en-US" sz="2800" dirty="0">
              <a:solidFill>
                <a:srgbClr val="00206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2800" dirty="0">
                <a:solidFill>
                  <a:srgbClr val="002060"/>
                </a:solidFill>
                <a:latin typeface="Arial" panose="020B0604020202020204" pitchFamily="34" charset="0"/>
                <a:cs typeface="Arial" panose="020B0604020202020204" pitchFamily="34" charset="0"/>
              </a:rPr>
              <a:t> New economic models to build strategic alliances in favor of innovation</a:t>
            </a:r>
            <a:endParaRPr lang="es-US" sz="2800" dirty="0">
              <a:solidFill>
                <a:srgbClr val="002060"/>
              </a:solidFill>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30BA5A4C-7FB6-D916-BF2D-AB88498C10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15692" y="5266939"/>
            <a:ext cx="2309828" cy="872066"/>
          </a:xfrm>
          <a:prstGeom prst="rect">
            <a:avLst/>
          </a:prstGeom>
        </p:spPr>
      </p:pic>
      <p:sp>
        <p:nvSpPr>
          <p:cNvPr id="11" name="CuadroTexto 10">
            <a:extLst>
              <a:ext uri="{FF2B5EF4-FFF2-40B4-BE49-F238E27FC236}">
                <a16:creationId xmlns:a16="http://schemas.microsoft.com/office/drawing/2014/main" id="{4A932779-516B-6A10-B07B-546AAB343E47}"/>
              </a:ext>
            </a:extLst>
          </p:cNvPr>
          <p:cNvSpPr txBox="1"/>
          <p:nvPr/>
        </p:nvSpPr>
        <p:spPr>
          <a:xfrm>
            <a:off x="1552512" y="6286646"/>
            <a:ext cx="1960423" cy="830997"/>
          </a:xfrm>
          <a:prstGeom prst="rect">
            <a:avLst/>
          </a:prstGeom>
          <a:noFill/>
        </p:spPr>
        <p:txBody>
          <a:bodyPr wrap="square">
            <a:spAutoFit/>
          </a:bodyPr>
          <a:lstStyle/>
          <a:p>
            <a:r>
              <a:rPr lang="es-ES" sz="2400" b="1" dirty="0">
                <a:solidFill>
                  <a:srgbClr val="000066"/>
                </a:solidFill>
              </a:rPr>
              <a:t>Urban Social </a:t>
            </a:r>
            <a:r>
              <a:rPr lang="es-ES" sz="2400" b="1" dirty="0" err="1">
                <a:solidFill>
                  <a:srgbClr val="000066"/>
                </a:solidFill>
              </a:rPr>
              <a:t>Laboratory</a:t>
            </a:r>
            <a:endParaRPr lang="es-US" sz="2400" b="1" dirty="0">
              <a:solidFill>
                <a:srgbClr val="000066"/>
              </a:solidFill>
            </a:endParaRPr>
          </a:p>
        </p:txBody>
      </p:sp>
      <p:pic>
        <p:nvPicPr>
          <p:cNvPr id="12" name="Imagen 11">
            <a:extLst>
              <a:ext uri="{FF2B5EF4-FFF2-40B4-BE49-F238E27FC236}">
                <a16:creationId xmlns:a16="http://schemas.microsoft.com/office/drawing/2014/main" id="{EE2B1E64-9420-76F3-D825-C428E5FF59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 t="-1" b="-277"/>
          <a:stretch>
            <a:fillRect/>
          </a:stretch>
        </p:blipFill>
        <p:spPr>
          <a:xfrm>
            <a:off x="1778685" y="7177874"/>
            <a:ext cx="1383841" cy="1862464"/>
          </a:xfrm>
          <a:prstGeom prst="rect">
            <a:avLst/>
          </a:prstGeom>
        </p:spPr>
      </p:pic>
      <p:grpSp>
        <p:nvGrpSpPr>
          <p:cNvPr id="35" name="Grupo 34">
            <a:extLst>
              <a:ext uri="{FF2B5EF4-FFF2-40B4-BE49-F238E27FC236}">
                <a16:creationId xmlns:a16="http://schemas.microsoft.com/office/drawing/2014/main" id="{BFFF5E66-921C-BFCB-D47C-AA0F4A5F11FD}"/>
              </a:ext>
            </a:extLst>
          </p:cNvPr>
          <p:cNvGrpSpPr/>
          <p:nvPr/>
        </p:nvGrpSpPr>
        <p:grpSpPr>
          <a:xfrm>
            <a:off x="4032250" y="5179752"/>
            <a:ext cx="5297412" cy="4101397"/>
            <a:chOff x="3515454" y="4471046"/>
            <a:chExt cx="5297412" cy="4101397"/>
          </a:xfrm>
        </p:grpSpPr>
        <p:sp>
          <p:nvSpPr>
            <p:cNvPr id="13" name="CuadroTexto 12">
              <a:extLst>
                <a:ext uri="{FF2B5EF4-FFF2-40B4-BE49-F238E27FC236}">
                  <a16:creationId xmlns:a16="http://schemas.microsoft.com/office/drawing/2014/main" id="{37E41CE2-DB8E-04E8-3337-F59EAC827AAA}"/>
                </a:ext>
              </a:extLst>
            </p:cNvPr>
            <p:cNvSpPr txBox="1"/>
            <p:nvPr/>
          </p:nvSpPr>
          <p:spPr>
            <a:xfrm>
              <a:off x="3515455" y="4471046"/>
              <a:ext cx="5297411" cy="523220"/>
            </a:xfrm>
            <a:prstGeom prst="rect">
              <a:avLst/>
            </a:prstGeom>
            <a:noFill/>
          </p:spPr>
          <p:txBody>
            <a:bodyPr wrap="square" rtlCol="0">
              <a:spAutoFit/>
            </a:bodyPr>
            <a:lstStyle/>
            <a:p>
              <a:r>
                <a:rPr lang="es-US" sz="2800" spc="104" dirty="0">
                  <a:latin typeface="Segoe UI Semibold" panose="020B0702040204020203" pitchFamily="34" charset="0"/>
                  <a:ea typeface="MS PGothic" panose="020B0600070205080204" pitchFamily="34" charset="-128"/>
                  <a:cs typeface="Segoe UI Semibold" panose="020B0702040204020203" pitchFamily="34" charset="0"/>
                </a:rPr>
                <a:t>DEVELOPMENT GROUPS</a:t>
              </a:r>
            </a:p>
          </p:txBody>
        </p:sp>
        <p:sp>
          <p:nvSpPr>
            <p:cNvPr id="14" name="CuadroTexto 13">
              <a:extLst>
                <a:ext uri="{FF2B5EF4-FFF2-40B4-BE49-F238E27FC236}">
                  <a16:creationId xmlns:a16="http://schemas.microsoft.com/office/drawing/2014/main" id="{69FE98F0-DECD-5598-ABBE-A0A51F712327}"/>
                </a:ext>
              </a:extLst>
            </p:cNvPr>
            <p:cNvSpPr txBox="1"/>
            <p:nvPr/>
          </p:nvSpPr>
          <p:spPr>
            <a:xfrm>
              <a:off x="3515455" y="5299873"/>
              <a:ext cx="4914586" cy="523220"/>
            </a:xfrm>
            <a:prstGeom prst="rect">
              <a:avLst/>
            </a:prstGeom>
            <a:noFill/>
          </p:spPr>
          <p:txBody>
            <a:bodyPr wrap="square" rtlCol="0">
              <a:spAutoFit/>
            </a:bodyPr>
            <a:lstStyle/>
            <a:p>
              <a:r>
                <a:rPr lang="es-US" sz="2800" spc="104" dirty="0">
                  <a:latin typeface="Segoe UI Semibold" panose="020B0702040204020203" pitchFamily="34" charset="0"/>
                  <a:ea typeface="MS PGothic" panose="020B0600070205080204" pitchFamily="34" charset="-128"/>
                  <a:cs typeface="Segoe UI Semibold" panose="020B0702040204020203" pitchFamily="34" charset="0"/>
                </a:rPr>
                <a:t>CONSULTING GROUPS</a:t>
              </a:r>
            </a:p>
          </p:txBody>
        </p:sp>
        <p:sp>
          <p:nvSpPr>
            <p:cNvPr id="15" name="CuadroTexto 14">
              <a:extLst>
                <a:ext uri="{FF2B5EF4-FFF2-40B4-BE49-F238E27FC236}">
                  <a16:creationId xmlns:a16="http://schemas.microsoft.com/office/drawing/2014/main" id="{B8D65530-103E-151C-E285-D80515817790}"/>
                </a:ext>
              </a:extLst>
            </p:cNvPr>
            <p:cNvSpPr txBox="1"/>
            <p:nvPr/>
          </p:nvSpPr>
          <p:spPr>
            <a:xfrm>
              <a:off x="3515454" y="6262320"/>
              <a:ext cx="5241683" cy="954107"/>
            </a:xfrm>
            <a:prstGeom prst="rect">
              <a:avLst/>
            </a:prstGeom>
            <a:noFill/>
          </p:spPr>
          <p:txBody>
            <a:bodyPr wrap="square" rtlCol="0">
              <a:spAutoFit/>
            </a:bodyPr>
            <a:lstStyle/>
            <a:p>
              <a:r>
                <a:rPr lang="es-US" sz="2800" spc="104" dirty="0">
                  <a:latin typeface="Segoe UI Semibold" panose="020B0702040204020203" pitchFamily="34" charset="0"/>
                  <a:ea typeface="MS PGothic" panose="020B0600070205080204" pitchFamily="34" charset="-128"/>
                  <a:cs typeface="Segoe UI Semibold" panose="020B0702040204020203" pitchFamily="34" charset="0"/>
                </a:rPr>
                <a:t>UNIVERSITY - COMPANIES LABORATORIES</a:t>
              </a:r>
            </a:p>
          </p:txBody>
        </p:sp>
        <p:sp>
          <p:nvSpPr>
            <p:cNvPr id="16" name="CuadroTexto 15">
              <a:extLst>
                <a:ext uri="{FF2B5EF4-FFF2-40B4-BE49-F238E27FC236}">
                  <a16:creationId xmlns:a16="http://schemas.microsoft.com/office/drawing/2014/main" id="{0AD18E69-8079-139F-72ED-93D016103250}"/>
                </a:ext>
              </a:extLst>
            </p:cNvPr>
            <p:cNvSpPr txBox="1"/>
            <p:nvPr/>
          </p:nvSpPr>
          <p:spPr>
            <a:xfrm>
              <a:off x="3515454" y="7618336"/>
              <a:ext cx="4499969" cy="954107"/>
            </a:xfrm>
            <a:prstGeom prst="rect">
              <a:avLst/>
            </a:prstGeom>
            <a:noFill/>
          </p:spPr>
          <p:txBody>
            <a:bodyPr wrap="square" rtlCol="0">
              <a:spAutoFit/>
            </a:bodyPr>
            <a:lstStyle/>
            <a:p>
              <a:r>
                <a:rPr lang="es-US" sz="2800" spc="104" dirty="0">
                  <a:latin typeface="Segoe UI Semibold" panose="020B0702040204020203" pitchFamily="34" charset="0"/>
                  <a:ea typeface="MS PGothic" panose="020B0600070205080204" pitchFamily="34" charset="-128"/>
                  <a:cs typeface="Segoe UI Semibold" panose="020B0702040204020203" pitchFamily="34" charset="0"/>
                </a:rPr>
                <a:t>INNOVATION TECHNOLOGY CENTERS</a:t>
              </a:r>
            </a:p>
          </p:txBody>
        </p:sp>
      </p:grpSp>
      <p:grpSp>
        <p:nvGrpSpPr>
          <p:cNvPr id="18" name="Grupo 17">
            <a:extLst>
              <a:ext uri="{FF2B5EF4-FFF2-40B4-BE49-F238E27FC236}">
                <a16:creationId xmlns:a16="http://schemas.microsoft.com/office/drawing/2014/main" id="{2CB62429-D1E8-3869-3C77-359D10AE1A06}"/>
              </a:ext>
            </a:extLst>
          </p:cNvPr>
          <p:cNvGrpSpPr/>
          <p:nvPr/>
        </p:nvGrpSpPr>
        <p:grpSpPr>
          <a:xfrm>
            <a:off x="12109450" y="1567404"/>
            <a:ext cx="6017784" cy="3237222"/>
            <a:chOff x="7658100" y="4930427"/>
            <a:chExt cx="3600450" cy="1746598"/>
          </a:xfrm>
        </p:grpSpPr>
        <p:pic>
          <p:nvPicPr>
            <p:cNvPr id="19" name="Imagen 18">
              <a:extLst>
                <a:ext uri="{FF2B5EF4-FFF2-40B4-BE49-F238E27FC236}">
                  <a16:creationId xmlns:a16="http://schemas.microsoft.com/office/drawing/2014/main" id="{1AA7E7B0-1504-A7D2-3693-E5B7348C71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99" t="17397" r="20249" b="25834"/>
            <a:stretch/>
          </p:blipFill>
          <p:spPr>
            <a:xfrm>
              <a:off x="8598916" y="5394136"/>
              <a:ext cx="800099" cy="522089"/>
            </a:xfrm>
            <a:prstGeom prst="rect">
              <a:avLst/>
            </a:prstGeom>
          </p:spPr>
        </p:pic>
        <p:pic>
          <p:nvPicPr>
            <p:cNvPr id="20" name="Imagen 19">
              <a:extLst>
                <a:ext uri="{FF2B5EF4-FFF2-40B4-BE49-F238E27FC236}">
                  <a16:creationId xmlns:a16="http://schemas.microsoft.com/office/drawing/2014/main" id="{12E92C1E-B611-EEE6-46C7-0F466CA9CC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5234" y="6030084"/>
              <a:ext cx="1133484" cy="566742"/>
            </a:xfrm>
            <a:prstGeom prst="rect">
              <a:avLst/>
            </a:prstGeom>
          </p:spPr>
        </p:pic>
        <p:pic>
          <p:nvPicPr>
            <p:cNvPr id="21" name="Imagen 20">
              <a:extLst>
                <a:ext uri="{FF2B5EF4-FFF2-40B4-BE49-F238E27FC236}">
                  <a16:creationId xmlns:a16="http://schemas.microsoft.com/office/drawing/2014/main" id="{E4095FAD-F6BA-C3CF-90CF-1EDFFBF4D1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313" t="20411" r="27037" b="35799"/>
            <a:stretch/>
          </p:blipFill>
          <p:spPr>
            <a:xfrm>
              <a:off x="9586180" y="5394136"/>
              <a:ext cx="627290" cy="580302"/>
            </a:xfrm>
            <a:prstGeom prst="rect">
              <a:avLst/>
            </a:prstGeom>
          </p:spPr>
        </p:pic>
        <p:sp>
          <p:nvSpPr>
            <p:cNvPr id="22" name="CuadroTexto 21">
              <a:extLst>
                <a:ext uri="{FF2B5EF4-FFF2-40B4-BE49-F238E27FC236}">
                  <a16:creationId xmlns:a16="http://schemas.microsoft.com/office/drawing/2014/main" id="{74E1681C-5E02-A58B-F79B-447EB4AA6B64}"/>
                </a:ext>
              </a:extLst>
            </p:cNvPr>
            <p:cNvSpPr txBox="1"/>
            <p:nvPr/>
          </p:nvSpPr>
          <p:spPr>
            <a:xfrm>
              <a:off x="8145240" y="5007987"/>
              <a:ext cx="2878003" cy="293263"/>
            </a:xfrm>
            <a:prstGeom prst="rect">
              <a:avLst/>
            </a:prstGeom>
            <a:noFill/>
          </p:spPr>
          <p:txBody>
            <a:bodyPr wrap="square" rtlCol="0">
              <a:spAutoFit/>
            </a:bodyPr>
            <a:lstStyle/>
            <a:p>
              <a:pPr algn="ctr"/>
              <a:r>
                <a:rPr lang="es-US" sz="2932" b="1" dirty="0"/>
                <a:t>WORK WITH MIPYMES</a:t>
              </a:r>
            </a:p>
          </p:txBody>
        </p:sp>
        <p:sp>
          <p:nvSpPr>
            <p:cNvPr id="23" name="Rectángulo: esquinas redondeadas 22">
              <a:extLst>
                <a:ext uri="{FF2B5EF4-FFF2-40B4-BE49-F238E27FC236}">
                  <a16:creationId xmlns:a16="http://schemas.microsoft.com/office/drawing/2014/main" id="{D78E1C01-2EF8-F870-F76E-0CFF48916454}"/>
                </a:ext>
              </a:extLst>
            </p:cNvPr>
            <p:cNvSpPr/>
            <p:nvPr/>
          </p:nvSpPr>
          <p:spPr>
            <a:xfrm>
              <a:off x="7658100" y="4930427"/>
              <a:ext cx="3600450" cy="17465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sz="2932"/>
            </a:p>
          </p:txBody>
        </p:sp>
        <p:pic>
          <p:nvPicPr>
            <p:cNvPr id="24" name="Imagen 23">
              <a:extLst>
                <a:ext uri="{FF2B5EF4-FFF2-40B4-BE49-F238E27FC236}">
                  <a16:creationId xmlns:a16="http://schemas.microsoft.com/office/drawing/2014/main" id="{B87AB811-8C80-FB58-7C52-24A2511342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056758" y="6147865"/>
              <a:ext cx="454114" cy="454115"/>
            </a:xfrm>
            <a:prstGeom prst="rect">
              <a:avLst/>
            </a:prstGeom>
          </p:spPr>
        </p:pic>
        <p:pic>
          <p:nvPicPr>
            <p:cNvPr id="25" name="Imagen 24">
              <a:extLst>
                <a:ext uri="{FF2B5EF4-FFF2-40B4-BE49-F238E27FC236}">
                  <a16:creationId xmlns:a16="http://schemas.microsoft.com/office/drawing/2014/main" id="{3A861CC0-8638-FEA9-DB7E-7C3204B5BF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02269" y="5388042"/>
              <a:ext cx="540000" cy="540000"/>
            </a:xfrm>
            <a:prstGeom prst="rect">
              <a:avLst/>
            </a:prstGeom>
          </p:spPr>
        </p:pic>
        <p:pic>
          <p:nvPicPr>
            <p:cNvPr id="26" name="Imagen 25">
              <a:extLst>
                <a:ext uri="{FF2B5EF4-FFF2-40B4-BE49-F238E27FC236}">
                  <a16:creationId xmlns:a16="http://schemas.microsoft.com/office/drawing/2014/main" id="{8FB4312E-1673-92AA-E1EA-4901F82799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45235" y="6104923"/>
              <a:ext cx="540000" cy="540000"/>
            </a:xfrm>
            <a:prstGeom prst="rect">
              <a:avLst/>
            </a:prstGeom>
          </p:spPr>
        </p:pic>
        <p:pic>
          <p:nvPicPr>
            <p:cNvPr id="27" name="Imagen 26">
              <a:extLst>
                <a:ext uri="{FF2B5EF4-FFF2-40B4-BE49-F238E27FC236}">
                  <a16:creationId xmlns:a16="http://schemas.microsoft.com/office/drawing/2014/main" id="{B540EE3D-F0BB-E500-AE8D-FEDE1AD37E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98813" y="6142712"/>
              <a:ext cx="641450" cy="454114"/>
            </a:xfrm>
            <a:prstGeom prst="rect">
              <a:avLst/>
            </a:prstGeom>
          </p:spPr>
        </p:pic>
      </p:grpSp>
      <p:pic>
        <p:nvPicPr>
          <p:cNvPr id="29" name="Picture 4" descr="International Zeolite TSXV - IZ OTC - IZCFF | Vancouver BC">
            <a:extLst>
              <a:ext uri="{FF2B5EF4-FFF2-40B4-BE49-F238E27FC236}">
                <a16:creationId xmlns:a16="http://schemas.microsoft.com/office/drawing/2014/main" id="{927997D9-822F-67D1-545C-CDE6E711689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26209" y="6950737"/>
            <a:ext cx="1960423" cy="2214143"/>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a:extLst>
              <a:ext uri="{FF2B5EF4-FFF2-40B4-BE49-F238E27FC236}">
                <a16:creationId xmlns:a16="http://schemas.microsoft.com/office/drawing/2014/main" id="{542BB869-250D-670A-2389-52498D88E316}"/>
              </a:ext>
            </a:extLst>
          </p:cNvPr>
          <p:cNvSpPr txBox="1"/>
          <p:nvPr/>
        </p:nvSpPr>
        <p:spPr>
          <a:xfrm>
            <a:off x="12868584" y="8049055"/>
            <a:ext cx="3920985" cy="830997"/>
          </a:xfrm>
          <a:prstGeom prst="rect">
            <a:avLst/>
          </a:prstGeom>
          <a:noFill/>
        </p:spPr>
        <p:txBody>
          <a:bodyPr wrap="square" rtlCol="0">
            <a:spAutoFit/>
          </a:bodyPr>
          <a:lstStyle/>
          <a:p>
            <a:r>
              <a:rPr lang="es-US" sz="2400" i="1" dirty="0"/>
              <a:t>International </a:t>
            </a:r>
            <a:r>
              <a:rPr lang="es-US" sz="2400" i="1" dirty="0" err="1"/>
              <a:t>Economic</a:t>
            </a:r>
            <a:r>
              <a:rPr lang="es-US" sz="2400" i="1" dirty="0"/>
              <a:t> </a:t>
            </a:r>
            <a:r>
              <a:rPr lang="es-US" sz="2400" i="1" dirty="0" err="1"/>
              <a:t>Association</a:t>
            </a:r>
            <a:endParaRPr lang="es-US" sz="2400" i="1" dirty="0"/>
          </a:p>
        </p:txBody>
      </p:sp>
      <p:sp>
        <p:nvSpPr>
          <p:cNvPr id="31" name="CuadroTexto 30">
            <a:extLst>
              <a:ext uri="{FF2B5EF4-FFF2-40B4-BE49-F238E27FC236}">
                <a16:creationId xmlns:a16="http://schemas.microsoft.com/office/drawing/2014/main" id="{CE458FFE-233A-D342-1517-DE4D8B573594}"/>
              </a:ext>
            </a:extLst>
          </p:cNvPr>
          <p:cNvSpPr txBox="1"/>
          <p:nvPr/>
        </p:nvSpPr>
        <p:spPr>
          <a:xfrm>
            <a:off x="12892356" y="7188947"/>
            <a:ext cx="3645260" cy="860108"/>
          </a:xfrm>
          <a:prstGeom prst="rect">
            <a:avLst/>
          </a:prstGeom>
          <a:noFill/>
        </p:spPr>
        <p:txBody>
          <a:bodyPr wrap="square">
            <a:spAutoFit/>
          </a:bodyPr>
          <a:lstStyle/>
          <a:p>
            <a:r>
              <a:rPr lang="es-US" sz="2400" b="1" dirty="0">
                <a:latin typeface="Segoe UI" panose="020B0502040204020203" pitchFamily="34" charset="0"/>
                <a:cs typeface="Segoe UI" panose="020B0502040204020203" pitchFamily="34" charset="0"/>
              </a:rPr>
              <a:t>NEREA BIOFERTILIZER PATENT LICENSE</a:t>
            </a:r>
          </a:p>
        </p:txBody>
      </p:sp>
      <p:sp>
        <p:nvSpPr>
          <p:cNvPr id="32" name="CuadroTexto 31">
            <a:extLst>
              <a:ext uri="{FF2B5EF4-FFF2-40B4-BE49-F238E27FC236}">
                <a16:creationId xmlns:a16="http://schemas.microsoft.com/office/drawing/2014/main" id="{F4B33CC3-2613-1EB7-9237-0E11C46C7F51}"/>
              </a:ext>
            </a:extLst>
          </p:cNvPr>
          <p:cNvSpPr txBox="1"/>
          <p:nvPr/>
        </p:nvSpPr>
        <p:spPr>
          <a:xfrm>
            <a:off x="10204451" y="5540573"/>
            <a:ext cx="9304246" cy="954107"/>
          </a:xfrm>
          <a:prstGeom prst="rect">
            <a:avLst/>
          </a:prstGeom>
          <a:noFill/>
        </p:spPr>
        <p:txBody>
          <a:bodyPr wrap="square" rtlCol="0">
            <a:spAutoFit/>
          </a:bodyPr>
          <a:lstStyle/>
          <a:p>
            <a:r>
              <a:rPr lang="en-US" sz="2800" spc="104" dirty="0">
                <a:latin typeface="Segoe UI Semibold" panose="020B0702040204020203" pitchFamily="34" charset="0"/>
                <a:ea typeface="MS PGothic" panose="020B0600070205080204" pitchFamily="34" charset="-128"/>
                <a:cs typeface="Segoe UI Semibold" panose="020B0702040204020203" pitchFamily="34" charset="0"/>
              </a:rPr>
              <a:t>PARTNERSHIPS AND CONTRACTUAL RELATIONS FOR THE INTERNATIONALIZATION OF RESULTS</a:t>
            </a:r>
            <a:endParaRPr lang="es-US" sz="2800" spc="104" dirty="0">
              <a:latin typeface="Segoe UI Semibold" panose="020B0702040204020203" pitchFamily="34" charset="0"/>
              <a:ea typeface="MS PGothic" panose="020B0600070205080204" pitchFamily="34" charset="-128"/>
              <a:cs typeface="Segoe UI Semibold" panose="020B0702040204020203" pitchFamily="34" charset="0"/>
            </a:endParaRPr>
          </a:p>
        </p:txBody>
      </p:sp>
      <p:cxnSp>
        <p:nvCxnSpPr>
          <p:cNvPr id="33" name="Conector recto 32">
            <a:extLst>
              <a:ext uri="{FF2B5EF4-FFF2-40B4-BE49-F238E27FC236}">
                <a16:creationId xmlns:a16="http://schemas.microsoft.com/office/drawing/2014/main" id="{807D0462-0CE0-1041-0AB5-AF475D18D534}"/>
              </a:ext>
            </a:extLst>
          </p:cNvPr>
          <p:cNvCxnSpPr>
            <a:cxnSpLocks/>
          </p:cNvCxnSpPr>
          <p:nvPr/>
        </p:nvCxnSpPr>
        <p:spPr>
          <a:xfrm flipH="1">
            <a:off x="12491756" y="980522"/>
            <a:ext cx="7432249" cy="0"/>
          </a:xfrm>
          <a:prstGeom prst="line">
            <a:avLst/>
          </a:prstGeom>
          <a:ln w="88900" cap="rnd" cmpd="sng" algn="ctr">
            <a:solidFill>
              <a:schemeClr val="tx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Conector recto 33">
            <a:extLst>
              <a:ext uri="{FF2B5EF4-FFF2-40B4-BE49-F238E27FC236}">
                <a16:creationId xmlns:a16="http://schemas.microsoft.com/office/drawing/2014/main" id="{967164A1-CB7F-D782-A9B5-8864D7DB5897}"/>
              </a:ext>
            </a:extLst>
          </p:cNvPr>
          <p:cNvCxnSpPr>
            <a:cxnSpLocks/>
          </p:cNvCxnSpPr>
          <p:nvPr/>
        </p:nvCxnSpPr>
        <p:spPr>
          <a:xfrm flipH="1">
            <a:off x="-34620" y="980522"/>
            <a:ext cx="7363402" cy="0"/>
          </a:xfrm>
          <a:prstGeom prst="line">
            <a:avLst/>
          </a:prstGeom>
          <a:ln w="88900" cap="rnd" cmpd="sng" algn="ctr">
            <a:solidFill>
              <a:schemeClr val="tx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9251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3FCFB1D-DB58-C5BE-2CAD-21628F852C57}"/>
              </a:ext>
            </a:extLst>
          </p:cNvPr>
          <p:cNvSpPr txBox="1"/>
          <p:nvPr/>
        </p:nvSpPr>
        <p:spPr>
          <a:xfrm>
            <a:off x="4400702" y="561797"/>
            <a:ext cx="11302696" cy="1094787"/>
          </a:xfrm>
          <a:prstGeom prst="rect">
            <a:avLst/>
          </a:prstGeom>
          <a:noFill/>
        </p:spPr>
        <p:txBody>
          <a:bodyPr wrap="square" rtlCol="0">
            <a:spAutoFit/>
          </a:bodyPr>
          <a:lstStyle/>
          <a:p>
            <a:pPr algn="ctr"/>
            <a:r>
              <a:rPr lang="en-US" sz="3257" b="1" dirty="0">
                <a:solidFill>
                  <a:srgbClr val="EA5115"/>
                </a:solidFill>
                <a:latin typeface="Arial Black" panose="020B0A04020102020204" pitchFamily="34" charset="0"/>
              </a:rPr>
              <a:t>REFERENCE TO THE ECOSYSTEM OF INNOVATION AND ENTREPRENEURSHIP</a:t>
            </a:r>
            <a:endParaRPr lang="es-US" sz="3257" b="1" dirty="0">
              <a:solidFill>
                <a:srgbClr val="EA5115"/>
              </a:solidFill>
              <a:latin typeface="Arial Black" panose="020B0A04020102020204" pitchFamily="34" charset="0"/>
            </a:endParaRPr>
          </a:p>
        </p:txBody>
      </p:sp>
      <p:grpSp>
        <p:nvGrpSpPr>
          <p:cNvPr id="10" name="Grupo 9">
            <a:extLst>
              <a:ext uri="{FF2B5EF4-FFF2-40B4-BE49-F238E27FC236}">
                <a16:creationId xmlns:a16="http://schemas.microsoft.com/office/drawing/2014/main" id="{B6E57B47-DCB2-6F15-1E22-D1D8605BE8AC}"/>
              </a:ext>
            </a:extLst>
          </p:cNvPr>
          <p:cNvGrpSpPr/>
          <p:nvPr/>
        </p:nvGrpSpPr>
        <p:grpSpPr>
          <a:xfrm rot="20561716">
            <a:off x="2238020" y="2786118"/>
            <a:ext cx="6744319" cy="6626624"/>
            <a:chOff x="848584" y="1679671"/>
            <a:chExt cx="3577112" cy="3577106"/>
          </a:xfrm>
        </p:grpSpPr>
        <p:sp>
          <p:nvSpPr>
            <p:cNvPr id="11" name="Elipse 10">
              <a:extLst>
                <a:ext uri="{FF2B5EF4-FFF2-40B4-BE49-F238E27FC236}">
                  <a16:creationId xmlns:a16="http://schemas.microsoft.com/office/drawing/2014/main" id="{5389FE84-546A-AC83-647E-4CD4AE4AACDB}"/>
                </a:ext>
              </a:extLst>
            </p:cNvPr>
            <p:cNvSpPr/>
            <p:nvPr/>
          </p:nvSpPr>
          <p:spPr>
            <a:xfrm>
              <a:off x="1308714" y="2139801"/>
              <a:ext cx="2656852" cy="265684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932" dirty="0"/>
            </a:p>
          </p:txBody>
        </p:sp>
        <p:sp>
          <p:nvSpPr>
            <p:cNvPr id="12" name="Elipse 11">
              <a:extLst>
                <a:ext uri="{FF2B5EF4-FFF2-40B4-BE49-F238E27FC236}">
                  <a16:creationId xmlns:a16="http://schemas.microsoft.com/office/drawing/2014/main" id="{E05FB382-8B2D-2726-E16C-32674A8F63FF}"/>
                </a:ext>
              </a:extLst>
            </p:cNvPr>
            <p:cNvSpPr/>
            <p:nvPr/>
          </p:nvSpPr>
          <p:spPr>
            <a:xfrm>
              <a:off x="2177009" y="4336518"/>
              <a:ext cx="920260" cy="920259"/>
            </a:xfrm>
            <a:prstGeom prst="ellipse">
              <a:avLst/>
            </a:prstGeom>
            <a:solidFill>
              <a:srgbClr val="E95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932"/>
            </a:p>
          </p:txBody>
        </p:sp>
        <p:sp>
          <p:nvSpPr>
            <p:cNvPr id="13" name="Elipse 12">
              <a:extLst>
                <a:ext uri="{FF2B5EF4-FFF2-40B4-BE49-F238E27FC236}">
                  <a16:creationId xmlns:a16="http://schemas.microsoft.com/office/drawing/2014/main" id="{A26B86C1-DE36-F89F-8D06-ECB9507F0850}"/>
                </a:ext>
              </a:extLst>
            </p:cNvPr>
            <p:cNvSpPr/>
            <p:nvPr/>
          </p:nvSpPr>
          <p:spPr>
            <a:xfrm>
              <a:off x="3505436" y="2968870"/>
              <a:ext cx="920260" cy="9202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932" dirty="0"/>
            </a:p>
          </p:txBody>
        </p:sp>
        <p:sp>
          <p:nvSpPr>
            <p:cNvPr id="14" name="Elipse 13">
              <a:extLst>
                <a:ext uri="{FF2B5EF4-FFF2-40B4-BE49-F238E27FC236}">
                  <a16:creationId xmlns:a16="http://schemas.microsoft.com/office/drawing/2014/main" id="{E355FFDD-1921-DE1B-641C-B294A52B31C5}"/>
                </a:ext>
              </a:extLst>
            </p:cNvPr>
            <p:cNvSpPr/>
            <p:nvPr/>
          </p:nvSpPr>
          <p:spPr>
            <a:xfrm>
              <a:off x="2177008" y="1679671"/>
              <a:ext cx="920260" cy="92026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932" dirty="0"/>
            </a:p>
          </p:txBody>
        </p:sp>
        <p:sp>
          <p:nvSpPr>
            <p:cNvPr id="15" name="Elipse 14">
              <a:extLst>
                <a:ext uri="{FF2B5EF4-FFF2-40B4-BE49-F238E27FC236}">
                  <a16:creationId xmlns:a16="http://schemas.microsoft.com/office/drawing/2014/main" id="{26C4186E-1C9E-D0AC-7E7D-979B39E042F7}"/>
                </a:ext>
              </a:extLst>
            </p:cNvPr>
            <p:cNvSpPr/>
            <p:nvPr/>
          </p:nvSpPr>
          <p:spPr>
            <a:xfrm>
              <a:off x="848584" y="2968868"/>
              <a:ext cx="920260" cy="92025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932"/>
            </a:p>
          </p:txBody>
        </p:sp>
      </p:grpSp>
      <p:sp>
        <p:nvSpPr>
          <p:cNvPr id="17" name="CuadroTexto 16">
            <a:extLst>
              <a:ext uri="{FF2B5EF4-FFF2-40B4-BE49-F238E27FC236}">
                <a16:creationId xmlns:a16="http://schemas.microsoft.com/office/drawing/2014/main" id="{EAE98DB5-B24A-3EB7-6899-FCB78BB9E397}"/>
              </a:ext>
            </a:extLst>
          </p:cNvPr>
          <p:cNvSpPr txBox="1"/>
          <p:nvPr/>
        </p:nvSpPr>
        <p:spPr>
          <a:xfrm>
            <a:off x="3692140" y="5002463"/>
            <a:ext cx="3578695" cy="1596014"/>
          </a:xfrm>
          <a:prstGeom prst="rect">
            <a:avLst/>
          </a:prstGeom>
          <a:noFill/>
        </p:spPr>
        <p:txBody>
          <a:bodyPr wrap="square">
            <a:spAutoFit/>
          </a:bodyPr>
          <a:lstStyle/>
          <a:p>
            <a:pPr algn="ctr"/>
            <a:r>
              <a:rPr lang="en-US" sz="3257" b="1" dirty="0"/>
              <a:t>ALLIANCES</a:t>
            </a:r>
          </a:p>
          <a:p>
            <a:pPr algn="ctr"/>
            <a:r>
              <a:rPr lang="en-US" sz="3257" b="1" dirty="0"/>
              <a:t>AND NETWORK OF CONTACTS</a:t>
            </a:r>
            <a:endParaRPr lang="es-ES" sz="3257" b="1" dirty="0"/>
          </a:p>
        </p:txBody>
      </p:sp>
      <p:sp>
        <p:nvSpPr>
          <p:cNvPr id="18" name="CuadroTexto 17">
            <a:extLst>
              <a:ext uri="{FF2B5EF4-FFF2-40B4-BE49-F238E27FC236}">
                <a16:creationId xmlns:a16="http://schemas.microsoft.com/office/drawing/2014/main" id="{C99F4C9D-565F-2407-4A29-EBE5E8574745}"/>
              </a:ext>
            </a:extLst>
          </p:cNvPr>
          <p:cNvSpPr txBox="1"/>
          <p:nvPr/>
        </p:nvSpPr>
        <p:spPr>
          <a:xfrm>
            <a:off x="7748730" y="7992368"/>
            <a:ext cx="3988973" cy="1445973"/>
          </a:xfrm>
          <a:prstGeom prst="rect">
            <a:avLst/>
          </a:prstGeom>
          <a:noFill/>
        </p:spPr>
        <p:txBody>
          <a:bodyPr wrap="square">
            <a:spAutoFit/>
          </a:bodyPr>
          <a:lstStyle/>
          <a:p>
            <a:r>
              <a:rPr lang="es-419" sz="2932" b="1" dirty="0"/>
              <a:t>MEDIA/</a:t>
            </a:r>
          </a:p>
          <a:p>
            <a:r>
              <a:rPr lang="es-419" sz="2932" b="1" dirty="0"/>
              <a:t>SOCIETY/</a:t>
            </a:r>
          </a:p>
          <a:p>
            <a:r>
              <a:rPr lang="es-419" sz="2932" b="1" dirty="0"/>
              <a:t>COOPERATION</a:t>
            </a:r>
            <a:endParaRPr lang="es-ES" sz="2932" b="1" dirty="0"/>
          </a:p>
        </p:txBody>
      </p:sp>
      <p:sp>
        <p:nvSpPr>
          <p:cNvPr id="19" name="CuadroTexto 18">
            <a:extLst>
              <a:ext uri="{FF2B5EF4-FFF2-40B4-BE49-F238E27FC236}">
                <a16:creationId xmlns:a16="http://schemas.microsoft.com/office/drawing/2014/main" id="{55B8F740-5F1F-0291-FB5F-ED28DEEC8EED}"/>
              </a:ext>
            </a:extLst>
          </p:cNvPr>
          <p:cNvSpPr txBox="1"/>
          <p:nvPr/>
        </p:nvSpPr>
        <p:spPr>
          <a:xfrm>
            <a:off x="1060450" y="2384425"/>
            <a:ext cx="3350600" cy="994759"/>
          </a:xfrm>
          <a:prstGeom prst="rect">
            <a:avLst/>
          </a:prstGeom>
          <a:noFill/>
        </p:spPr>
        <p:txBody>
          <a:bodyPr wrap="square">
            <a:spAutoFit/>
          </a:bodyPr>
          <a:lstStyle/>
          <a:p>
            <a:pPr algn="ctr"/>
            <a:r>
              <a:rPr lang="es-419" sz="2932" b="1" dirty="0"/>
              <a:t>PRODUCERS/</a:t>
            </a:r>
          </a:p>
          <a:p>
            <a:pPr algn="ctr"/>
            <a:r>
              <a:rPr lang="es-419" sz="2932" b="1" dirty="0"/>
              <a:t>INDUSTRY</a:t>
            </a:r>
            <a:endParaRPr lang="es-ES" sz="2932" b="1" dirty="0"/>
          </a:p>
        </p:txBody>
      </p:sp>
      <p:sp>
        <p:nvSpPr>
          <p:cNvPr id="20" name="CuadroTexto 19">
            <a:extLst>
              <a:ext uri="{FF2B5EF4-FFF2-40B4-BE49-F238E27FC236}">
                <a16:creationId xmlns:a16="http://schemas.microsoft.com/office/drawing/2014/main" id="{A92A1177-9081-E3D7-1A55-816E7CDEE99C}"/>
              </a:ext>
            </a:extLst>
          </p:cNvPr>
          <p:cNvSpPr txBox="1"/>
          <p:nvPr/>
        </p:nvSpPr>
        <p:spPr>
          <a:xfrm>
            <a:off x="7321631" y="3515158"/>
            <a:ext cx="2460384" cy="543546"/>
          </a:xfrm>
          <a:prstGeom prst="rect">
            <a:avLst/>
          </a:prstGeom>
          <a:noFill/>
        </p:spPr>
        <p:txBody>
          <a:bodyPr wrap="square">
            <a:spAutoFit/>
          </a:bodyPr>
          <a:lstStyle/>
          <a:p>
            <a:r>
              <a:rPr lang="es-419" sz="2932" b="1" dirty="0"/>
              <a:t>GOVERNMENT</a:t>
            </a:r>
            <a:endParaRPr lang="es-ES" sz="2932" b="1" dirty="0"/>
          </a:p>
        </p:txBody>
      </p:sp>
      <p:sp>
        <p:nvSpPr>
          <p:cNvPr id="21" name="CuadroTexto 20">
            <a:extLst>
              <a:ext uri="{FF2B5EF4-FFF2-40B4-BE49-F238E27FC236}">
                <a16:creationId xmlns:a16="http://schemas.microsoft.com/office/drawing/2014/main" id="{1B05600B-5477-D6F5-1CB9-7F058584C1D8}"/>
              </a:ext>
            </a:extLst>
          </p:cNvPr>
          <p:cNvSpPr txBox="1"/>
          <p:nvPr/>
        </p:nvSpPr>
        <p:spPr>
          <a:xfrm>
            <a:off x="1383785" y="7973261"/>
            <a:ext cx="2460384" cy="543546"/>
          </a:xfrm>
          <a:prstGeom prst="rect">
            <a:avLst/>
          </a:prstGeom>
          <a:noFill/>
        </p:spPr>
        <p:txBody>
          <a:bodyPr wrap="square">
            <a:spAutoFit/>
          </a:bodyPr>
          <a:lstStyle/>
          <a:p>
            <a:pPr algn="r"/>
            <a:r>
              <a:rPr lang="es-419" sz="2932" b="1" dirty="0"/>
              <a:t>A</a:t>
            </a:r>
            <a:r>
              <a:rPr lang="es-ES" sz="2932" b="1" dirty="0"/>
              <a:t>CADEMY</a:t>
            </a:r>
          </a:p>
        </p:txBody>
      </p:sp>
      <p:pic>
        <p:nvPicPr>
          <p:cNvPr id="22" name="Imagen 21">
            <a:extLst>
              <a:ext uri="{FF2B5EF4-FFF2-40B4-BE49-F238E27FC236}">
                <a16:creationId xmlns:a16="http://schemas.microsoft.com/office/drawing/2014/main" id="{5AC2BE28-889E-40C4-3547-1E785B1E5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3979" y="4616174"/>
            <a:ext cx="1175026" cy="1325849"/>
          </a:xfrm>
          <a:prstGeom prst="rect">
            <a:avLst/>
          </a:prstGeom>
        </p:spPr>
      </p:pic>
      <p:pic>
        <p:nvPicPr>
          <p:cNvPr id="23" name="Imagen 22">
            <a:extLst>
              <a:ext uri="{FF2B5EF4-FFF2-40B4-BE49-F238E27FC236}">
                <a16:creationId xmlns:a16="http://schemas.microsoft.com/office/drawing/2014/main" id="{7B6F458F-1C6B-AA77-947D-01126E16A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244" y="6204339"/>
            <a:ext cx="1167071" cy="1316873"/>
          </a:xfrm>
          <a:prstGeom prst="rect">
            <a:avLst/>
          </a:prstGeom>
        </p:spPr>
      </p:pic>
      <p:pic>
        <p:nvPicPr>
          <p:cNvPr id="24" name="Imagen 23">
            <a:extLst>
              <a:ext uri="{FF2B5EF4-FFF2-40B4-BE49-F238E27FC236}">
                <a16:creationId xmlns:a16="http://schemas.microsoft.com/office/drawing/2014/main" id="{DC49D142-D710-008F-049E-86B8A7DAC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8984" y="2979128"/>
            <a:ext cx="1246974" cy="1407032"/>
          </a:xfrm>
          <a:prstGeom prst="rect">
            <a:avLst/>
          </a:prstGeom>
        </p:spPr>
      </p:pic>
      <p:pic>
        <p:nvPicPr>
          <p:cNvPr id="25" name="Imagen 24">
            <a:extLst>
              <a:ext uri="{FF2B5EF4-FFF2-40B4-BE49-F238E27FC236}">
                <a16:creationId xmlns:a16="http://schemas.microsoft.com/office/drawing/2014/main" id="{DD742896-81F6-A4D7-73B0-7AB3D75AD6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2617" y="7765293"/>
            <a:ext cx="1293104" cy="1459088"/>
          </a:xfrm>
          <a:prstGeom prst="rect">
            <a:avLst/>
          </a:prstGeom>
        </p:spPr>
      </p:pic>
      <p:sp>
        <p:nvSpPr>
          <p:cNvPr id="26" name="Forma libre: forma 25">
            <a:extLst>
              <a:ext uri="{FF2B5EF4-FFF2-40B4-BE49-F238E27FC236}">
                <a16:creationId xmlns:a16="http://schemas.microsoft.com/office/drawing/2014/main" id="{2A69BC57-E7F3-8E29-F30E-6655CB83A988}"/>
              </a:ext>
            </a:extLst>
          </p:cNvPr>
          <p:cNvSpPr/>
          <p:nvPr/>
        </p:nvSpPr>
        <p:spPr>
          <a:xfrm>
            <a:off x="10939362" y="4616174"/>
            <a:ext cx="7875688" cy="1893177"/>
          </a:xfrm>
          <a:custGeom>
            <a:avLst/>
            <a:gdLst>
              <a:gd name="connsiteX0" fmla="*/ 0 w 2914957"/>
              <a:gd name="connsiteY0" fmla="*/ 0 h 1022882"/>
              <a:gd name="connsiteX1" fmla="*/ 2914957 w 2914957"/>
              <a:gd name="connsiteY1" fmla="*/ 0 h 1022882"/>
              <a:gd name="connsiteX2" fmla="*/ 2914957 w 2914957"/>
              <a:gd name="connsiteY2" fmla="*/ 1022882 h 1022882"/>
              <a:gd name="connsiteX3" fmla="*/ 0 w 2914957"/>
              <a:gd name="connsiteY3" fmla="*/ 1022882 h 1022882"/>
              <a:gd name="connsiteX4" fmla="*/ 0 w 2914957"/>
              <a:gd name="connsiteY4" fmla="*/ 0 h 102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957" h="1022882">
                <a:moveTo>
                  <a:pt x="0" y="0"/>
                </a:moveTo>
                <a:lnTo>
                  <a:pt x="2914957" y="0"/>
                </a:lnTo>
                <a:lnTo>
                  <a:pt x="2914957" y="1022882"/>
                </a:lnTo>
                <a:lnTo>
                  <a:pt x="0" y="1022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643" tIns="49643" rIns="49643" bIns="49643" numCol="1" spcCol="1270" anchor="ctr" anchorCtr="0">
            <a:noAutofit/>
          </a:bodyPr>
          <a:lstStyle/>
          <a:p>
            <a:pPr algn="ctr" defTabSz="1737497">
              <a:spcBef>
                <a:spcPct val="0"/>
              </a:spcBef>
              <a:spcAft>
                <a:spcPct val="35000"/>
              </a:spcAft>
            </a:pPr>
            <a:r>
              <a:rPr lang="es-US" sz="2932" b="1" dirty="0">
                <a:solidFill>
                  <a:schemeClr val="tx1"/>
                </a:solidFill>
              </a:rPr>
              <a:t>COLLABORATION AND INTERACTION PLATFORM</a:t>
            </a:r>
          </a:p>
          <a:p>
            <a:pPr algn="ctr" defTabSz="1737497">
              <a:spcBef>
                <a:spcPct val="0"/>
              </a:spcBef>
              <a:spcAft>
                <a:spcPct val="35000"/>
              </a:spcAft>
            </a:pPr>
            <a:r>
              <a:rPr lang="en-US" sz="2932" b="1" dirty="0">
                <a:solidFill>
                  <a:schemeClr val="tx1"/>
                </a:solidFill>
              </a:rPr>
              <a:t>COMMUNITY OF ACTORS / MULTILEVEL AND MULTI ACTORIAL / MULTIDISCIPLINE</a:t>
            </a:r>
            <a:endParaRPr lang="es-US" sz="2932" b="1" dirty="0">
              <a:solidFill>
                <a:schemeClr val="tx1"/>
              </a:solidFill>
            </a:endParaRPr>
          </a:p>
        </p:txBody>
      </p:sp>
      <p:sp>
        <p:nvSpPr>
          <p:cNvPr id="27" name="Flecha: cheurón 26">
            <a:extLst>
              <a:ext uri="{FF2B5EF4-FFF2-40B4-BE49-F238E27FC236}">
                <a16:creationId xmlns:a16="http://schemas.microsoft.com/office/drawing/2014/main" id="{DFD94F97-C9A0-82E7-E13D-9D2F6D171732}"/>
              </a:ext>
            </a:extLst>
          </p:cNvPr>
          <p:cNvSpPr/>
          <p:nvPr/>
        </p:nvSpPr>
        <p:spPr>
          <a:xfrm>
            <a:off x="9341565" y="4636599"/>
            <a:ext cx="1099407" cy="2965080"/>
          </a:xfrm>
          <a:prstGeom prst="chevron">
            <a:avLst>
              <a:gd name="adj" fmla="val 83913"/>
            </a:avLst>
          </a:prstGeom>
          <a:solidFill>
            <a:schemeClr val="tx1"/>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cxnSp>
        <p:nvCxnSpPr>
          <p:cNvPr id="29" name="Conector recto 28">
            <a:extLst>
              <a:ext uri="{FF2B5EF4-FFF2-40B4-BE49-F238E27FC236}">
                <a16:creationId xmlns:a16="http://schemas.microsoft.com/office/drawing/2014/main" id="{6969ED97-E2E5-5347-71D4-1C67D5458D50}"/>
              </a:ext>
            </a:extLst>
          </p:cNvPr>
          <p:cNvCxnSpPr>
            <a:cxnSpLocks/>
          </p:cNvCxnSpPr>
          <p:nvPr/>
        </p:nvCxnSpPr>
        <p:spPr>
          <a:xfrm flipH="1">
            <a:off x="14928850" y="1109190"/>
            <a:ext cx="5070049" cy="0"/>
          </a:xfrm>
          <a:prstGeom prst="line">
            <a:avLst/>
          </a:prstGeom>
          <a:ln w="88900" cap="rnd" cmpd="sng" algn="ctr">
            <a:solidFill>
              <a:srgbClr val="000066"/>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Conector recto 29">
            <a:extLst>
              <a:ext uri="{FF2B5EF4-FFF2-40B4-BE49-F238E27FC236}">
                <a16:creationId xmlns:a16="http://schemas.microsoft.com/office/drawing/2014/main" id="{D23C6E1F-7EA9-4411-E0D0-10B71F3C3434}"/>
              </a:ext>
            </a:extLst>
          </p:cNvPr>
          <p:cNvCxnSpPr>
            <a:cxnSpLocks/>
          </p:cNvCxnSpPr>
          <p:nvPr/>
        </p:nvCxnSpPr>
        <p:spPr>
          <a:xfrm flipH="1">
            <a:off x="21424" y="1123279"/>
            <a:ext cx="5077626" cy="0"/>
          </a:xfrm>
          <a:prstGeom prst="line">
            <a:avLst/>
          </a:prstGeom>
          <a:ln w="88900" cap="rnd" cmpd="sng" algn="ctr">
            <a:solidFill>
              <a:srgbClr val="000066"/>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550149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ipse 15">
            <a:extLst>
              <a:ext uri="{FF2B5EF4-FFF2-40B4-BE49-F238E27FC236}">
                <a16:creationId xmlns:a16="http://schemas.microsoft.com/office/drawing/2014/main" id="{A178AF7A-BB8A-444F-ABA7-A0E38773D7B8}"/>
              </a:ext>
            </a:extLst>
          </p:cNvPr>
          <p:cNvSpPr/>
          <p:nvPr/>
        </p:nvSpPr>
        <p:spPr>
          <a:xfrm>
            <a:off x="4641849" y="555625"/>
            <a:ext cx="11125220" cy="6248400"/>
          </a:xfrm>
          <a:prstGeom prst="ellipse">
            <a:avLst/>
          </a:prstGeom>
          <a:noFill/>
          <a:ln w="101600" cap="rnd">
            <a:solidFill>
              <a:srgbClr val="E8511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D6D251B1-137F-4A72-9EB9-3157CD54A11F}"/>
              </a:ext>
            </a:extLst>
          </p:cNvPr>
          <p:cNvSpPr/>
          <p:nvPr/>
        </p:nvSpPr>
        <p:spPr>
          <a:xfrm>
            <a:off x="6965949" y="4401297"/>
            <a:ext cx="10401300" cy="6248400"/>
          </a:xfrm>
          <a:prstGeom prst="ellipse">
            <a:avLst/>
          </a:prstGeom>
          <a:noFill/>
          <a:ln w="101600" cap="rnd">
            <a:solidFill>
              <a:srgbClr val="E8511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E9DFCB26-F882-4796-A72C-2EDAA4C45DDF}"/>
              </a:ext>
            </a:extLst>
          </p:cNvPr>
          <p:cNvSpPr/>
          <p:nvPr/>
        </p:nvSpPr>
        <p:spPr>
          <a:xfrm>
            <a:off x="2736852" y="4401297"/>
            <a:ext cx="10401299" cy="6248400"/>
          </a:xfrm>
          <a:prstGeom prst="ellipse">
            <a:avLst/>
          </a:prstGeom>
          <a:noFill/>
          <a:ln w="101600" cap="rnd">
            <a:solidFill>
              <a:srgbClr val="E8511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1344BCE-CD52-4A09-BFCF-C1BE183C9995}"/>
              </a:ext>
            </a:extLst>
          </p:cNvPr>
          <p:cNvSpPr txBox="1"/>
          <p:nvPr/>
        </p:nvSpPr>
        <p:spPr>
          <a:xfrm>
            <a:off x="8832860" y="258343"/>
            <a:ext cx="2438380" cy="523220"/>
          </a:xfrm>
          <a:prstGeom prst="rect">
            <a:avLst/>
          </a:prstGeom>
          <a:solidFill>
            <a:schemeClr val="bg1"/>
          </a:solidFill>
        </p:spPr>
        <p:txBody>
          <a:bodyPr wrap="square" rtlCol="0">
            <a:spAutoFit/>
          </a:bodyPr>
          <a:lstStyle>
            <a:defPPr>
              <a:defRPr lang="es-ES"/>
            </a:defPPr>
            <a:lvl1pPr algn="ctr">
              <a:defRPr sz="3600" b="1" spc="300">
                <a:solidFill>
                  <a:schemeClr val="bg1"/>
                </a:solidFill>
                <a:latin typeface="MetaPro-Bold" panose="02000503040000020004" pitchFamily="50" charset="0"/>
              </a:defRPr>
            </a:lvl1pPr>
          </a:lstStyle>
          <a:p>
            <a:r>
              <a:rPr lang="es-US" sz="2800" dirty="0">
                <a:solidFill>
                  <a:srgbClr val="000066"/>
                </a:solidFill>
              </a:rPr>
              <a:t>ACADEMY</a:t>
            </a:r>
          </a:p>
        </p:txBody>
      </p:sp>
      <p:sp>
        <p:nvSpPr>
          <p:cNvPr id="24" name="CuadroTexto 23">
            <a:extLst>
              <a:ext uri="{FF2B5EF4-FFF2-40B4-BE49-F238E27FC236}">
                <a16:creationId xmlns:a16="http://schemas.microsoft.com/office/drawing/2014/main" id="{7701E0F8-37E1-487C-AA53-19E30A5FB1D6}"/>
              </a:ext>
            </a:extLst>
          </p:cNvPr>
          <p:cNvSpPr txBox="1"/>
          <p:nvPr/>
        </p:nvSpPr>
        <p:spPr>
          <a:xfrm>
            <a:off x="831850" y="7573714"/>
            <a:ext cx="3810000" cy="646331"/>
          </a:xfrm>
          <a:prstGeom prst="rect">
            <a:avLst/>
          </a:prstGeom>
          <a:solidFill>
            <a:schemeClr val="bg1"/>
          </a:solidFill>
        </p:spPr>
        <p:txBody>
          <a:bodyPr wrap="square" rtlCol="0">
            <a:spAutoFit/>
          </a:bodyPr>
          <a:lstStyle>
            <a:defPPr>
              <a:defRPr lang="es-ES"/>
            </a:defPPr>
            <a:lvl1pPr algn="ctr">
              <a:defRPr sz="3600" b="1" spc="300">
                <a:solidFill>
                  <a:schemeClr val="bg1"/>
                </a:solidFill>
                <a:latin typeface="MetaPro-Bold" panose="02000503040000020004" pitchFamily="50" charset="0"/>
              </a:defRPr>
            </a:lvl1pPr>
          </a:lstStyle>
          <a:p>
            <a:r>
              <a:rPr lang="es-US" dirty="0">
                <a:solidFill>
                  <a:srgbClr val="000066"/>
                </a:solidFill>
              </a:rPr>
              <a:t>GOVERNMENT</a:t>
            </a:r>
          </a:p>
        </p:txBody>
      </p:sp>
      <p:sp>
        <p:nvSpPr>
          <p:cNvPr id="26" name="CuadroTexto 25">
            <a:extLst>
              <a:ext uri="{FF2B5EF4-FFF2-40B4-BE49-F238E27FC236}">
                <a16:creationId xmlns:a16="http://schemas.microsoft.com/office/drawing/2014/main" id="{A92A57B6-07E0-4E23-B89D-82054499ECD6}"/>
              </a:ext>
            </a:extLst>
          </p:cNvPr>
          <p:cNvSpPr txBox="1"/>
          <p:nvPr/>
        </p:nvSpPr>
        <p:spPr>
          <a:xfrm>
            <a:off x="15180232" y="7941286"/>
            <a:ext cx="3863418" cy="646331"/>
          </a:xfrm>
          <a:prstGeom prst="rect">
            <a:avLst/>
          </a:prstGeom>
          <a:solidFill>
            <a:schemeClr val="bg1"/>
          </a:solidFill>
        </p:spPr>
        <p:txBody>
          <a:bodyPr wrap="square" rtlCol="0">
            <a:spAutoFit/>
          </a:bodyPr>
          <a:lstStyle>
            <a:defPPr>
              <a:defRPr lang="es-ES"/>
            </a:defPPr>
            <a:lvl1pPr algn="ctr">
              <a:defRPr sz="3600" spc="300">
                <a:solidFill>
                  <a:srgbClr val="262755"/>
                </a:solidFill>
                <a:latin typeface="MetaPro-Bold" panose="02000503040000020004" pitchFamily="50" charset="0"/>
              </a:defRPr>
            </a:lvl1pPr>
          </a:lstStyle>
          <a:p>
            <a:r>
              <a:rPr lang="es-US" b="1" dirty="0">
                <a:solidFill>
                  <a:srgbClr val="000066"/>
                </a:solidFill>
              </a:rPr>
              <a:t>BUSSINES</a:t>
            </a:r>
          </a:p>
        </p:txBody>
      </p:sp>
      <p:sp>
        <p:nvSpPr>
          <p:cNvPr id="28" name="CuadroTexto 27">
            <a:extLst>
              <a:ext uri="{FF2B5EF4-FFF2-40B4-BE49-F238E27FC236}">
                <a16:creationId xmlns:a16="http://schemas.microsoft.com/office/drawing/2014/main" id="{72E669B9-99BE-4701-B306-64A1546F5500}"/>
              </a:ext>
            </a:extLst>
          </p:cNvPr>
          <p:cNvSpPr txBox="1"/>
          <p:nvPr/>
        </p:nvSpPr>
        <p:spPr>
          <a:xfrm>
            <a:off x="1517668" y="10319405"/>
            <a:ext cx="17525982" cy="523220"/>
          </a:xfrm>
          <a:prstGeom prst="rect">
            <a:avLst/>
          </a:prstGeom>
          <a:solidFill>
            <a:schemeClr val="bg1"/>
          </a:solidFill>
        </p:spPr>
        <p:txBody>
          <a:bodyPr wrap="square" rtlCol="0">
            <a:spAutoFit/>
          </a:bodyPr>
          <a:lstStyle>
            <a:defPPr>
              <a:defRPr lang="es-ES"/>
            </a:defPPr>
            <a:lvl1pPr algn="ctr">
              <a:defRPr sz="3600" b="1" spc="300">
                <a:solidFill>
                  <a:schemeClr val="bg1"/>
                </a:solidFill>
                <a:latin typeface="MetaPro-Bold" panose="02000503040000020004" pitchFamily="50" charset="0"/>
              </a:defRPr>
            </a:lvl1pPr>
          </a:lstStyle>
          <a:p>
            <a:r>
              <a:rPr lang="es-US" sz="2800" dirty="0" err="1">
                <a:solidFill>
                  <a:srgbClr val="000066"/>
                </a:solidFill>
              </a:rPr>
              <a:t>Organizations</a:t>
            </a:r>
            <a:r>
              <a:rPr lang="es-US" sz="2800" dirty="0">
                <a:solidFill>
                  <a:srgbClr val="000066"/>
                </a:solidFill>
              </a:rPr>
              <a:t>, </a:t>
            </a:r>
            <a:r>
              <a:rPr lang="es-US" sz="2800" dirty="0" err="1">
                <a:solidFill>
                  <a:srgbClr val="000066"/>
                </a:solidFill>
              </a:rPr>
              <a:t>professional</a:t>
            </a:r>
            <a:r>
              <a:rPr lang="es-US" sz="2800" dirty="0">
                <a:solidFill>
                  <a:srgbClr val="000066"/>
                </a:solidFill>
              </a:rPr>
              <a:t> </a:t>
            </a:r>
            <a:r>
              <a:rPr lang="es-US" sz="2800" dirty="0" err="1">
                <a:solidFill>
                  <a:srgbClr val="000066"/>
                </a:solidFill>
              </a:rPr>
              <a:t>associations</a:t>
            </a:r>
            <a:r>
              <a:rPr lang="es-US" sz="2800" dirty="0">
                <a:solidFill>
                  <a:srgbClr val="000066"/>
                </a:solidFill>
              </a:rPr>
              <a:t>, </a:t>
            </a:r>
            <a:r>
              <a:rPr lang="es-US" sz="2800" dirty="0" err="1">
                <a:solidFill>
                  <a:srgbClr val="000066"/>
                </a:solidFill>
              </a:rPr>
              <a:t>international</a:t>
            </a:r>
            <a:r>
              <a:rPr lang="es-US" sz="2800" dirty="0">
                <a:solidFill>
                  <a:srgbClr val="000066"/>
                </a:solidFill>
              </a:rPr>
              <a:t> </a:t>
            </a:r>
            <a:r>
              <a:rPr lang="es-US" sz="2800" dirty="0" err="1">
                <a:solidFill>
                  <a:srgbClr val="000066"/>
                </a:solidFill>
              </a:rPr>
              <a:t>collaboration</a:t>
            </a:r>
            <a:r>
              <a:rPr lang="es-US" sz="2800" dirty="0">
                <a:solidFill>
                  <a:srgbClr val="000066"/>
                </a:solidFill>
              </a:rPr>
              <a:t> agencies</a:t>
            </a:r>
          </a:p>
        </p:txBody>
      </p:sp>
      <p:sp>
        <p:nvSpPr>
          <p:cNvPr id="2" name="CuadroTexto 1">
            <a:extLst>
              <a:ext uri="{FF2B5EF4-FFF2-40B4-BE49-F238E27FC236}">
                <a16:creationId xmlns:a16="http://schemas.microsoft.com/office/drawing/2014/main" id="{17DB6988-7A7A-3CB7-B863-4FA10EFE7C8E}"/>
              </a:ext>
            </a:extLst>
          </p:cNvPr>
          <p:cNvSpPr txBox="1"/>
          <p:nvPr/>
        </p:nvSpPr>
        <p:spPr>
          <a:xfrm>
            <a:off x="984221" y="1032870"/>
            <a:ext cx="2933708" cy="1077218"/>
          </a:xfrm>
          <a:prstGeom prst="rect">
            <a:avLst/>
          </a:prstGeom>
          <a:noFill/>
        </p:spPr>
        <p:txBody>
          <a:bodyPr wrap="square" rtlCol="0">
            <a:spAutoFit/>
          </a:bodyPr>
          <a:lstStyle/>
          <a:p>
            <a:pPr algn="ctr"/>
            <a:r>
              <a:rPr lang="es-US" sz="3200" b="1" spc="50" dirty="0">
                <a:solidFill>
                  <a:srgbClr val="E85112"/>
                </a:solidFill>
                <a:latin typeface="Meta Pro Cond Bold" panose="02000806050000020004" pitchFamily="2" charset="0"/>
              </a:rPr>
              <a:t>INNOVATION ECOSYSTEM</a:t>
            </a:r>
          </a:p>
        </p:txBody>
      </p:sp>
      <p:pic>
        <p:nvPicPr>
          <p:cNvPr id="3" name="Imagen 2">
            <a:extLst>
              <a:ext uri="{FF2B5EF4-FFF2-40B4-BE49-F238E27FC236}">
                <a16:creationId xmlns:a16="http://schemas.microsoft.com/office/drawing/2014/main" id="{AE19F2A6-5549-E326-2E42-7CD57BEC07A1}"/>
              </a:ext>
            </a:extLst>
          </p:cNvPr>
          <p:cNvPicPr>
            <a:picLocks noChangeAspect="1"/>
          </p:cNvPicPr>
          <p:nvPr/>
        </p:nvPicPr>
        <p:blipFill rotWithShape="1">
          <a:blip r:embed="rId3">
            <a:extLst>
              <a:ext uri="{28A0092B-C50C-407E-A947-70E740481C1C}">
                <a14:useLocalDpi xmlns:a14="http://schemas.microsoft.com/office/drawing/2010/main" val="0"/>
              </a:ext>
            </a:extLst>
          </a:blip>
          <a:srcRect l="25171" r="25171"/>
          <a:stretch/>
        </p:blipFill>
        <p:spPr>
          <a:xfrm>
            <a:off x="5060951" y="-22225"/>
            <a:ext cx="9982198" cy="11169650"/>
          </a:xfrm>
          <a:prstGeom prst="rect">
            <a:avLst/>
          </a:prstGeom>
        </p:spPr>
      </p:pic>
    </p:spTree>
    <p:extLst>
      <p:ext uri="{BB962C8B-B14F-4D97-AF65-F5344CB8AC3E}">
        <p14:creationId xmlns:p14="http://schemas.microsoft.com/office/powerpoint/2010/main" val="42628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5">
            <a:extLst>
              <a:ext uri="{FF2B5EF4-FFF2-40B4-BE49-F238E27FC236}">
                <a16:creationId xmlns:a16="http://schemas.microsoft.com/office/drawing/2014/main" id="{B21B18F4-4886-DA39-3C58-2DA824477B96}"/>
              </a:ext>
            </a:extLst>
          </p:cNvPr>
          <p:cNvGraphicFramePr>
            <a:graphicFrameLocks/>
          </p:cNvGraphicFramePr>
          <p:nvPr>
            <p:extLst>
              <p:ext uri="{D42A27DB-BD31-4B8C-83A1-F6EECF244321}">
                <p14:modId xmlns:p14="http://schemas.microsoft.com/office/powerpoint/2010/main" val="223996097"/>
              </p:ext>
            </p:extLst>
          </p:nvPr>
        </p:nvGraphicFramePr>
        <p:xfrm>
          <a:off x="7613650" y="2917825"/>
          <a:ext cx="11971718" cy="761194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11">
            <a:extLst>
              <a:ext uri="{FF2B5EF4-FFF2-40B4-BE49-F238E27FC236}">
                <a16:creationId xmlns:a16="http://schemas.microsoft.com/office/drawing/2014/main" id="{2C780016-B961-268C-0DFC-867BD2AA0683}"/>
              </a:ext>
            </a:extLst>
          </p:cNvPr>
          <p:cNvSpPr/>
          <p:nvPr/>
        </p:nvSpPr>
        <p:spPr>
          <a:xfrm>
            <a:off x="2297049" y="2277316"/>
            <a:ext cx="6343579" cy="1159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US" sz="3160" b="1" dirty="0">
                <a:solidFill>
                  <a:srgbClr val="000066"/>
                </a:solidFill>
                <a:latin typeface="Signika" panose="02010003020600000004" pitchFamily="2" charset="0"/>
              </a:rPr>
              <a:t>83</a:t>
            </a:r>
            <a:r>
              <a:rPr lang="es-US" sz="3160" dirty="0">
                <a:solidFill>
                  <a:srgbClr val="000066"/>
                </a:solidFill>
                <a:latin typeface="Meta Pro Bold" panose="02000803060000020004" pitchFamily="2" charset="0"/>
              </a:rPr>
              <a:t> </a:t>
            </a:r>
            <a:r>
              <a:rPr lang="es-US" sz="3160" b="1" dirty="0">
                <a:solidFill>
                  <a:srgbClr val="000066"/>
                </a:solidFill>
                <a:latin typeface="Meta Pro Bold" panose="02000803060000020004" pitchFamily="2" charset="0"/>
              </a:rPr>
              <a:t>CONTRATOS CON LA INDUSTRIA </a:t>
            </a:r>
          </a:p>
          <a:p>
            <a:r>
              <a:rPr lang="es-US" sz="3160" i="1" dirty="0">
                <a:solidFill>
                  <a:srgbClr val="000066"/>
                </a:solidFill>
                <a:latin typeface="Meta Pro" panose="02000503040000020004" pitchFamily="2" charset="0"/>
              </a:rPr>
              <a:t>(sectores estratégicos)</a:t>
            </a:r>
          </a:p>
          <a:p>
            <a:r>
              <a:rPr lang="es-US" sz="3160" b="1" dirty="0">
                <a:solidFill>
                  <a:srgbClr val="000066"/>
                </a:solidFill>
                <a:latin typeface="Signika" panose="02010003020600000004" pitchFamily="2" charset="0"/>
              </a:rPr>
              <a:t>+21 </a:t>
            </a:r>
            <a:r>
              <a:rPr lang="es-US" sz="3160" dirty="0">
                <a:solidFill>
                  <a:srgbClr val="000066"/>
                </a:solidFill>
                <a:latin typeface="Meta Pro" panose="02000503040000020004" pitchFamily="2" charset="0"/>
              </a:rPr>
              <a:t>en Negociación</a:t>
            </a:r>
          </a:p>
        </p:txBody>
      </p:sp>
      <p:pic>
        <p:nvPicPr>
          <p:cNvPr id="10" name="Imagen 9">
            <a:extLst>
              <a:ext uri="{FF2B5EF4-FFF2-40B4-BE49-F238E27FC236}">
                <a16:creationId xmlns:a16="http://schemas.microsoft.com/office/drawing/2014/main" id="{860682D1-3A9D-74DA-96A2-FEA105E8B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50" y="2339014"/>
            <a:ext cx="1199408" cy="1199408"/>
          </a:xfrm>
          <a:prstGeom prst="rect">
            <a:avLst/>
          </a:prstGeom>
          <a:ln>
            <a:noFill/>
          </a:ln>
        </p:spPr>
      </p:pic>
      <p:grpSp>
        <p:nvGrpSpPr>
          <p:cNvPr id="11" name="Grupo 10">
            <a:extLst>
              <a:ext uri="{FF2B5EF4-FFF2-40B4-BE49-F238E27FC236}">
                <a16:creationId xmlns:a16="http://schemas.microsoft.com/office/drawing/2014/main" id="{C7DACCC1-03C7-6C41-500C-EDC8223916AA}"/>
              </a:ext>
            </a:extLst>
          </p:cNvPr>
          <p:cNvGrpSpPr/>
          <p:nvPr/>
        </p:nvGrpSpPr>
        <p:grpSpPr>
          <a:xfrm>
            <a:off x="6623050" y="2993994"/>
            <a:ext cx="2946244" cy="375869"/>
            <a:chOff x="7635559" y="213987"/>
            <a:chExt cx="1347714" cy="240205"/>
          </a:xfrm>
          <a:solidFill>
            <a:srgbClr val="000066"/>
          </a:solidFill>
        </p:grpSpPr>
        <p:sp>
          <p:nvSpPr>
            <p:cNvPr id="14" name="Flecha: a la derecha 13">
              <a:extLst>
                <a:ext uri="{FF2B5EF4-FFF2-40B4-BE49-F238E27FC236}">
                  <a16:creationId xmlns:a16="http://schemas.microsoft.com/office/drawing/2014/main" id="{BC06BF9D-CEC9-962E-CC18-80E757B8D761}"/>
                </a:ext>
              </a:extLst>
            </p:cNvPr>
            <p:cNvSpPr/>
            <p:nvPr/>
          </p:nvSpPr>
          <p:spPr>
            <a:xfrm>
              <a:off x="7635559" y="213987"/>
              <a:ext cx="377190" cy="231862"/>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sz="2766"/>
            </a:p>
          </p:txBody>
        </p:sp>
        <p:sp>
          <p:nvSpPr>
            <p:cNvPr id="15" name="Flecha: a la derecha 14">
              <a:extLst>
                <a:ext uri="{FF2B5EF4-FFF2-40B4-BE49-F238E27FC236}">
                  <a16:creationId xmlns:a16="http://schemas.microsoft.com/office/drawing/2014/main" id="{FB86EEC8-D729-D6D9-E955-40D6F2042365}"/>
                </a:ext>
              </a:extLst>
            </p:cNvPr>
            <p:cNvSpPr/>
            <p:nvPr/>
          </p:nvSpPr>
          <p:spPr>
            <a:xfrm>
              <a:off x="8116963" y="222330"/>
              <a:ext cx="377190" cy="231862"/>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sz="2766"/>
            </a:p>
          </p:txBody>
        </p:sp>
        <p:sp>
          <p:nvSpPr>
            <p:cNvPr id="16" name="Flecha: a la derecha 15">
              <a:extLst>
                <a:ext uri="{FF2B5EF4-FFF2-40B4-BE49-F238E27FC236}">
                  <a16:creationId xmlns:a16="http://schemas.microsoft.com/office/drawing/2014/main" id="{F2273D44-C59D-2DF8-9C64-E66A2984D293}"/>
                </a:ext>
              </a:extLst>
            </p:cNvPr>
            <p:cNvSpPr/>
            <p:nvPr/>
          </p:nvSpPr>
          <p:spPr>
            <a:xfrm>
              <a:off x="8606083" y="213987"/>
              <a:ext cx="377190" cy="231862"/>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sz="2766"/>
            </a:p>
          </p:txBody>
        </p:sp>
      </p:grpSp>
      <p:pic>
        <p:nvPicPr>
          <p:cNvPr id="17" name="object 2">
            <a:extLst>
              <a:ext uri="{FF2B5EF4-FFF2-40B4-BE49-F238E27FC236}">
                <a16:creationId xmlns:a16="http://schemas.microsoft.com/office/drawing/2014/main" id="{9FEDA2BE-2A7A-EE93-B6B9-B87E42DFA4F1}"/>
              </a:ext>
            </a:extLst>
          </p:cNvPr>
          <p:cNvPicPr/>
          <p:nvPr/>
        </p:nvPicPr>
        <p:blipFill>
          <a:blip r:embed="rId4" cstate="email">
            <a:extLst>
              <a:ext uri="{28A0092B-C50C-407E-A947-70E740481C1C}">
                <a14:useLocalDpi xmlns:a14="http://schemas.microsoft.com/office/drawing/2010/main"/>
              </a:ext>
            </a:extLst>
          </a:blip>
          <a:stretch>
            <a:fillRect/>
          </a:stretch>
        </p:blipFill>
        <p:spPr>
          <a:xfrm>
            <a:off x="3368456" y="3775506"/>
            <a:ext cx="2409907" cy="1004101"/>
          </a:xfrm>
          <a:prstGeom prst="rect">
            <a:avLst/>
          </a:prstGeom>
        </p:spPr>
      </p:pic>
      <p:sp>
        <p:nvSpPr>
          <p:cNvPr id="31" name="CuadroTexto 30">
            <a:extLst>
              <a:ext uri="{FF2B5EF4-FFF2-40B4-BE49-F238E27FC236}">
                <a16:creationId xmlns:a16="http://schemas.microsoft.com/office/drawing/2014/main" id="{B2A70438-45F9-B8E7-6F57-065C28BCBB6D}"/>
              </a:ext>
            </a:extLst>
          </p:cNvPr>
          <p:cNvSpPr txBox="1"/>
          <p:nvPr/>
        </p:nvSpPr>
        <p:spPr>
          <a:xfrm>
            <a:off x="3067199" y="639443"/>
            <a:ext cx="13921577" cy="593560"/>
          </a:xfrm>
          <a:prstGeom prst="rect">
            <a:avLst/>
          </a:prstGeom>
          <a:noFill/>
        </p:spPr>
        <p:txBody>
          <a:bodyPr wrap="square" rtlCol="0">
            <a:spAutoFit/>
          </a:bodyPr>
          <a:lstStyle/>
          <a:p>
            <a:pPr algn="ctr"/>
            <a:r>
              <a:rPr lang="es-US" sz="3200" b="1" dirty="0">
                <a:solidFill>
                  <a:srgbClr val="EA5115"/>
                </a:solidFill>
                <a:latin typeface="Arial Black" panose="020B0A04020102020204" pitchFamily="34" charset="0"/>
              </a:rPr>
              <a:t>UNIVERSITY - BUSSINES LINK</a:t>
            </a:r>
          </a:p>
        </p:txBody>
      </p:sp>
      <p:cxnSp>
        <p:nvCxnSpPr>
          <p:cNvPr id="5" name="Conector recto 4">
            <a:extLst>
              <a:ext uri="{FF2B5EF4-FFF2-40B4-BE49-F238E27FC236}">
                <a16:creationId xmlns:a16="http://schemas.microsoft.com/office/drawing/2014/main" id="{7F16573F-73B2-F4DB-24B5-D3254D93E6C6}"/>
              </a:ext>
            </a:extLst>
          </p:cNvPr>
          <p:cNvCxnSpPr>
            <a:cxnSpLocks/>
          </p:cNvCxnSpPr>
          <p:nvPr/>
        </p:nvCxnSpPr>
        <p:spPr>
          <a:xfrm flipH="1">
            <a:off x="13938250" y="936961"/>
            <a:ext cx="6060649" cy="0"/>
          </a:xfrm>
          <a:prstGeom prst="line">
            <a:avLst/>
          </a:prstGeom>
          <a:ln w="88900" cap="rnd" cmpd="sng" algn="ctr">
            <a:solidFill>
              <a:srgbClr val="000066"/>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Conector recto 5">
            <a:extLst>
              <a:ext uri="{FF2B5EF4-FFF2-40B4-BE49-F238E27FC236}">
                <a16:creationId xmlns:a16="http://schemas.microsoft.com/office/drawing/2014/main" id="{E08D8195-94FC-FAE3-F92F-6C2DB997E96E}"/>
              </a:ext>
            </a:extLst>
          </p:cNvPr>
          <p:cNvCxnSpPr>
            <a:cxnSpLocks/>
          </p:cNvCxnSpPr>
          <p:nvPr/>
        </p:nvCxnSpPr>
        <p:spPr>
          <a:xfrm flipH="1">
            <a:off x="21424" y="955884"/>
            <a:ext cx="5992026" cy="14089"/>
          </a:xfrm>
          <a:prstGeom prst="line">
            <a:avLst/>
          </a:prstGeom>
          <a:ln w="88900" cap="rnd" cmpd="sng" algn="ctr">
            <a:solidFill>
              <a:srgbClr val="000066"/>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2" name="Grupo 41">
            <a:extLst>
              <a:ext uri="{FF2B5EF4-FFF2-40B4-BE49-F238E27FC236}">
                <a16:creationId xmlns:a16="http://schemas.microsoft.com/office/drawing/2014/main" id="{F2F7A6E9-3249-6117-9C77-C4473BE494BA}"/>
              </a:ext>
            </a:extLst>
          </p:cNvPr>
          <p:cNvGrpSpPr/>
          <p:nvPr/>
        </p:nvGrpSpPr>
        <p:grpSpPr>
          <a:xfrm>
            <a:off x="2297049" y="5092881"/>
            <a:ext cx="4554601" cy="4849547"/>
            <a:chOff x="12719050" y="4086471"/>
            <a:chExt cx="5145184" cy="5478375"/>
          </a:xfrm>
        </p:grpSpPr>
        <p:grpSp>
          <p:nvGrpSpPr>
            <p:cNvPr id="43" name="Grupo 42">
              <a:extLst>
                <a:ext uri="{FF2B5EF4-FFF2-40B4-BE49-F238E27FC236}">
                  <a16:creationId xmlns:a16="http://schemas.microsoft.com/office/drawing/2014/main" id="{2E0A633A-0E3F-DE39-A07F-9E69C8AA9A65}"/>
                </a:ext>
              </a:extLst>
            </p:cNvPr>
            <p:cNvGrpSpPr/>
            <p:nvPr/>
          </p:nvGrpSpPr>
          <p:grpSpPr>
            <a:xfrm>
              <a:off x="12719050" y="7926077"/>
              <a:ext cx="5143059" cy="1638769"/>
              <a:chOff x="10602579" y="8647646"/>
              <a:chExt cx="5143059" cy="1638769"/>
            </a:xfrm>
          </p:grpSpPr>
          <p:pic>
            <p:nvPicPr>
              <p:cNvPr id="52" name="Imagen 51">
                <a:extLst>
                  <a:ext uri="{FF2B5EF4-FFF2-40B4-BE49-F238E27FC236}">
                    <a16:creationId xmlns:a16="http://schemas.microsoft.com/office/drawing/2014/main" id="{B7827A8A-E50C-AE62-EDB8-EA51AB66B5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02579" y="8647646"/>
                <a:ext cx="1638768" cy="1638769"/>
              </a:xfrm>
              <a:prstGeom prst="rect">
                <a:avLst/>
              </a:prstGeom>
            </p:spPr>
          </p:pic>
          <p:pic>
            <p:nvPicPr>
              <p:cNvPr id="53" name="Imagen 52">
                <a:extLst>
                  <a:ext uri="{FF2B5EF4-FFF2-40B4-BE49-F238E27FC236}">
                    <a16:creationId xmlns:a16="http://schemas.microsoft.com/office/drawing/2014/main" id="{A175F0F3-B405-F260-6FDC-D8BA71F7D0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54726" y="8647646"/>
                <a:ext cx="1638768" cy="1638769"/>
              </a:xfrm>
              <a:prstGeom prst="rect">
                <a:avLst/>
              </a:prstGeom>
            </p:spPr>
          </p:pic>
          <p:pic>
            <p:nvPicPr>
              <p:cNvPr id="54" name="Imagen 53">
                <a:extLst>
                  <a:ext uri="{FF2B5EF4-FFF2-40B4-BE49-F238E27FC236}">
                    <a16:creationId xmlns:a16="http://schemas.microsoft.com/office/drawing/2014/main" id="{1E24611A-F58D-3037-EE9E-580BA85518D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06870" y="8647646"/>
                <a:ext cx="1638768" cy="1638769"/>
              </a:xfrm>
              <a:prstGeom prst="rect">
                <a:avLst/>
              </a:prstGeom>
            </p:spPr>
          </p:pic>
        </p:grpSp>
        <p:grpSp>
          <p:nvGrpSpPr>
            <p:cNvPr id="44" name="Grupo 43">
              <a:extLst>
                <a:ext uri="{FF2B5EF4-FFF2-40B4-BE49-F238E27FC236}">
                  <a16:creationId xmlns:a16="http://schemas.microsoft.com/office/drawing/2014/main" id="{7E4CEE2E-1933-7E9E-6F7A-A524A955D56D}"/>
                </a:ext>
              </a:extLst>
            </p:cNvPr>
            <p:cNvGrpSpPr/>
            <p:nvPr/>
          </p:nvGrpSpPr>
          <p:grpSpPr>
            <a:xfrm>
              <a:off x="12719050" y="4086471"/>
              <a:ext cx="5145184" cy="1640891"/>
              <a:chOff x="10602579" y="4086471"/>
              <a:chExt cx="5145184" cy="1640891"/>
            </a:xfrm>
          </p:grpSpPr>
          <p:pic>
            <p:nvPicPr>
              <p:cNvPr id="49" name="Imagen 48">
                <a:extLst>
                  <a:ext uri="{FF2B5EF4-FFF2-40B4-BE49-F238E27FC236}">
                    <a16:creationId xmlns:a16="http://schemas.microsoft.com/office/drawing/2014/main" id="{C8F4B16C-E708-C5BD-DC5F-743818B4D05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602579" y="4086471"/>
                <a:ext cx="1640890" cy="1640891"/>
              </a:xfrm>
              <a:prstGeom prst="rect">
                <a:avLst/>
              </a:prstGeom>
            </p:spPr>
          </p:pic>
          <p:pic>
            <p:nvPicPr>
              <p:cNvPr id="50" name="Imagen 49">
                <a:extLst>
                  <a:ext uri="{FF2B5EF4-FFF2-40B4-BE49-F238E27FC236}">
                    <a16:creationId xmlns:a16="http://schemas.microsoft.com/office/drawing/2014/main" id="{EE543C26-60B8-B1D5-93FC-40E8B64BC90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356848" y="4088593"/>
                <a:ext cx="1638768" cy="1638769"/>
              </a:xfrm>
              <a:prstGeom prst="rect">
                <a:avLst/>
              </a:prstGeom>
            </p:spPr>
          </p:pic>
          <p:pic>
            <p:nvPicPr>
              <p:cNvPr id="51" name="Imagen 50">
                <a:extLst>
                  <a:ext uri="{FF2B5EF4-FFF2-40B4-BE49-F238E27FC236}">
                    <a16:creationId xmlns:a16="http://schemas.microsoft.com/office/drawing/2014/main" id="{B8725CCF-E4C9-6449-283C-57A7EDE673C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108995" y="4088593"/>
                <a:ext cx="1638768" cy="1638769"/>
              </a:xfrm>
              <a:prstGeom prst="rect">
                <a:avLst/>
              </a:prstGeom>
            </p:spPr>
          </p:pic>
        </p:grpSp>
        <p:grpSp>
          <p:nvGrpSpPr>
            <p:cNvPr id="45" name="Grupo 44">
              <a:extLst>
                <a:ext uri="{FF2B5EF4-FFF2-40B4-BE49-F238E27FC236}">
                  <a16:creationId xmlns:a16="http://schemas.microsoft.com/office/drawing/2014/main" id="{04EB82D0-AF7F-D400-6B81-60DD05854E39}"/>
                </a:ext>
              </a:extLst>
            </p:cNvPr>
            <p:cNvGrpSpPr/>
            <p:nvPr/>
          </p:nvGrpSpPr>
          <p:grpSpPr>
            <a:xfrm>
              <a:off x="12719050" y="5998228"/>
              <a:ext cx="5143062" cy="1656983"/>
              <a:chOff x="10602579" y="6003345"/>
              <a:chExt cx="5143062" cy="1656983"/>
            </a:xfrm>
          </p:grpSpPr>
          <p:pic>
            <p:nvPicPr>
              <p:cNvPr id="46" name="Imagen 45">
                <a:extLst>
                  <a:ext uri="{FF2B5EF4-FFF2-40B4-BE49-F238E27FC236}">
                    <a16:creationId xmlns:a16="http://schemas.microsoft.com/office/drawing/2014/main" id="{DDECDB32-5E14-20B4-B0CC-E9B0F2E3A1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106873" y="6021559"/>
                <a:ext cx="1638768" cy="1638769"/>
              </a:xfrm>
              <a:prstGeom prst="rect">
                <a:avLst/>
              </a:prstGeom>
            </p:spPr>
          </p:pic>
          <p:pic>
            <p:nvPicPr>
              <p:cNvPr id="47" name="Imagen 46">
                <a:extLst>
                  <a:ext uri="{FF2B5EF4-FFF2-40B4-BE49-F238E27FC236}">
                    <a16:creationId xmlns:a16="http://schemas.microsoft.com/office/drawing/2014/main" id="{6A3EFDD5-D96F-B9CB-C69F-886D5C5DB65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602579" y="6003345"/>
                <a:ext cx="1638768" cy="1638769"/>
              </a:xfrm>
              <a:prstGeom prst="rect">
                <a:avLst/>
              </a:prstGeom>
            </p:spPr>
          </p:pic>
          <p:pic>
            <p:nvPicPr>
              <p:cNvPr id="48" name="Imagen 47">
                <a:extLst>
                  <a:ext uri="{FF2B5EF4-FFF2-40B4-BE49-F238E27FC236}">
                    <a16:creationId xmlns:a16="http://schemas.microsoft.com/office/drawing/2014/main" id="{A50CDCC0-5BAC-8079-CB18-2549E0302AD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354726" y="6003345"/>
                <a:ext cx="1638768" cy="1638769"/>
              </a:xfrm>
              <a:prstGeom prst="rect">
                <a:avLst/>
              </a:prstGeom>
            </p:spPr>
          </p:pic>
        </p:grpSp>
      </p:grpSp>
    </p:spTree>
    <p:extLst>
      <p:ext uri="{BB962C8B-B14F-4D97-AF65-F5344CB8AC3E}">
        <p14:creationId xmlns:p14="http://schemas.microsoft.com/office/powerpoint/2010/main" val="498167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CF167EB-FFF5-92E2-A77B-B286C9440194}"/>
              </a:ext>
            </a:extLst>
          </p:cNvPr>
          <p:cNvSpPr txBox="1"/>
          <p:nvPr/>
        </p:nvSpPr>
        <p:spPr>
          <a:xfrm>
            <a:off x="1162548" y="1764544"/>
            <a:ext cx="6754027" cy="2849178"/>
          </a:xfrm>
          <a:prstGeom prst="rect">
            <a:avLst/>
          </a:prstGeom>
          <a:noFill/>
        </p:spPr>
        <p:txBody>
          <a:bodyPr wrap="square" rtlCol="0">
            <a:spAutoFit/>
          </a:bodyPr>
          <a:lstStyle/>
          <a:p>
            <a:pPr marL="571500" indent="-571500">
              <a:buFont typeface="Arial" panose="020B0604020202020204" pitchFamily="34" charset="0"/>
              <a:buChar char="•"/>
            </a:pPr>
            <a:r>
              <a:rPr lang="en-US" sz="3583" dirty="0">
                <a:latin typeface="Arial" panose="020B0604020202020204" pitchFamily="34" charset="0"/>
                <a:cs typeface="Arial" panose="020B0604020202020204" pitchFamily="34" charset="0"/>
              </a:rPr>
              <a:t>innovation policies</a:t>
            </a:r>
          </a:p>
          <a:p>
            <a:pPr marL="571500" indent="-571500">
              <a:buFont typeface="Arial" panose="020B0604020202020204" pitchFamily="34" charset="0"/>
              <a:buChar char="•"/>
            </a:pPr>
            <a:r>
              <a:rPr lang="en-US" sz="3583" dirty="0">
                <a:latin typeface="Arial" panose="020B0604020202020204" pitchFamily="34" charset="0"/>
                <a:cs typeface="Arial" panose="020B0604020202020204" pitchFamily="34" charset="0"/>
              </a:rPr>
              <a:t>Innovation and entrepreneurship ecosystems</a:t>
            </a:r>
          </a:p>
          <a:p>
            <a:pPr marL="571500" indent="-571500">
              <a:buFont typeface="Arial" panose="020B0604020202020204" pitchFamily="34" charset="0"/>
              <a:buChar char="•"/>
            </a:pPr>
            <a:r>
              <a:rPr lang="en-US" sz="3583" dirty="0">
                <a:latin typeface="Arial" panose="020B0604020202020204" pitchFamily="34" charset="0"/>
                <a:cs typeface="Arial" panose="020B0604020202020204" pitchFamily="34" charset="0"/>
              </a:rPr>
              <a:t>Innovation management tools and instruments</a:t>
            </a:r>
            <a:endParaRPr lang="es-US" sz="3583"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17246BA6-D54D-AE0F-6E8A-306E907EF404}"/>
              </a:ext>
            </a:extLst>
          </p:cNvPr>
          <p:cNvSpPr txBox="1"/>
          <p:nvPr/>
        </p:nvSpPr>
        <p:spPr>
          <a:xfrm>
            <a:off x="1265574" y="6486419"/>
            <a:ext cx="6982212" cy="3099695"/>
          </a:xfrm>
          <a:prstGeom prst="rect">
            <a:avLst/>
          </a:prstGeom>
          <a:noFill/>
        </p:spPr>
        <p:txBody>
          <a:bodyPr wrap="square" rtlCol="0">
            <a:spAutoFit/>
          </a:bodyPr>
          <a:lstStyle/>
          <a:p>
            <a:pPr marL="457200" indent="-457200">
              <a:buFont typeface="Arial" panose="020B0604020202020204" pitchFamily="34" charset="0"/>
              <a:buChar char="•"/>
            </a:pPr>
            <a:r>
              <a:rPr lang="es-US" sz="3257" dirty="0" err="1">
                <a:latin typeface="Arial" panose="020B0604020202020204" pitchFamily="34" charset="0"/>
                <a:cs typeface="Arial" panose="020B0604020202020204" pitchFamily="34" charset="0"/>
              </a:rPr>
              <a:t>Publications</a:t>
            </a:r>
            <a:r>
              <a:rPr lang="es-US" sz="3257" dirty="0">
                <a:latin typeface="Arial" panose="020B0604020202020204" pitchFamily="34" charset="0"/>
                <a:cs typeface="Arial" panose="020B0604020202020204" pitchFamily="34" charset="0"/>
              </a:rPr>
              <a:t>/</a:t>
            </a:r>
            <a:r>
              <a:rPr lang="es-US" sz="3257" dirty="0" err="1">
                <a:latin typeface="Arial" panose="020B0604020202020204" pitchFamily="34" charset="0"/>
                <a:cs typeface="Arial" panose="020B0604020202020204" pitchFamily="34" charset="0"/>
              </a:rPr>
              <a:t>Materials</a:t>
            </a:r>
            <a:r>
              <a:rPr lang="es-US" sz="3257" dirty="0">
                <a:latin typeface="Arial" panose="020B0604020202020204" pitchFamily="34" charset="0"/>
                <a:cs typeface="Arial" panose="020B0604020202020204" pitchFamily="34" charset="0"/>
              </a:rPr>
              <a:t>/</a:t>
            </a:r>
            <a:r>
              <a:rPr lang="es-US" sz="3257" dirty="0" err="1">
                <a:latin typeface="Arial" panose="020B0604020202020204" pitchFamily="34" charset="0"/>
                <a:cs typeface="Arial" panose="020B0604020202020204" pitchFamily="34" charset="0"/>
              </a:rPr>
              <a:t>Database</a:t>
            </a:r>
            <a:endParaRPr lang="es-US" sz="3257"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US" sz="3257" dirty="0">
                <a:latin typeface="Arial" panose="020B0604020202020204" pitchFamily="34" charset="0"/>
                <a:cs typeface="Arial" panose="020B0604020202020204" pitchFamily="34" charset="0"/>
              </a:rPr>
              <a:t>Diplomas-</a:t>
            </a:r>
            <a:r>
              <a:rPr lang="es-US" sz="3257" dirty="0" err="1">
                <a:latin typeface="Arial" panose="020B0604020202020204" pitchFamily="34" charset="0"/>
                <a:cs typeface="Arial" panose="020B0604020202020204" pitchFamily="34" charset="0"/>
              </a:rPr>
              <a:t>Courses</a:t>
            </a:r>
            <a:endParaRPr lang="es-US" sz="3257"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US" sz="3257" dirty="0">
                <a:latin typeface="Arial" panose="020B0604020202020204" pitchFamily="34" charset="0"/>
                <a:cs typeface="Arial" panose="020B0604020202020204" pitchFamily="34" charset="0"/>
              </a:rPr>
              <a:t>Training</a:t>
            </a:r>
          </a:p>
          <a:p>
            <a:pPr marL="457200" indent="-457200">
              <a:buFont typeface="Arial" panose="020B0604020202020204" pitchFamily="34" charset="0"/>
              <a:buChar char="•"/>
            </a:pPr>
            <a:r>
              <a:rPr lang="es-US" sz="3257" dirty="0" err="1">
                <a:latin typeface="Arial" panose="020B0604020202020204" pitchFamily="34" charset="0"/>
                <a:cs typeface="Arial" panose="020B0604020202020204" pitchFamily="34" charset="0"/>
              </a:rPr>
              <a:t>Consultancies</a:t>
            </a:r>
            <a:endParaRPr lang="es-US" sz="3257"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US" sz="3257" dirty="0" err="1">
                <a:latin typeface="Arial" panose="020B0604020202020204" pitchFamily="34" charset="0"/>
                <a:cs typeface="Arial" panose="020B0604020202020204" pitchFamily="34" charset="0"/>
              </a:rPr>
              <a:t>Seminars</a:t>
            </a:r>
            <a:r>
              <a:rPr lang="es-US" sz="3257" dirty="0">
                <a:latin typeface="Arial" panose="020B0604020202020204" pitchFamily="34" charset="0"/>
                <a:cs typeface="Arial" panose="020B0604020202020204" pitchFamily="34" charset="0"/>
              </a:rPr>
              <a:t> and Workshops</a:t>
            </a:r>
          </a:p>
          <a:p>
            <a:pPr marL="457200" indent="-457200">
              <a:buFont typeface="Arial" panose="020B0604020202020204" pitchFamily="34" charset="0"/>
              <a:buChar char="•"/>
            </a:pPr>
            <a:r>
              <a:rPr lang="es-US" sz="3257" dirty="0" err="1">
                <a:latin typeface="Arial" panose="020B0604020202020204" pitchFamily="34" charset="0"/>
                <a:cs typeface="Arial" panose="020B0604020202020204" pitchFamily="34" charset="0"/>
              </a:rPr>
              <a:t>Information</a:t>
            </a:r>
            <a:r>
              <a:rPr lang="es-US" sz="3257" dirty="0">
                <a:latin typeface="Arial" panose="020B0604020202020204" pitchFamily="34" charset="0"/>
                <a:cs typeface="Arial" panose="020B0604020202020204" pitchFamily="34" charset="0"/>
              </a:rPr>
              <a:t> </a:t>
            </a:r>
            <a:r>
              <a:rPr lang="es-US" sz="3257" dirty="0" err="1">
                <a:latin typeface="Arial" panose="020B0604020202020204" pitchFamily="34" charset="0"/>
                <a:cs typeface="Arial" panose="020B0604020202020204" pitchFamily="34" charset="0"/>
              </a:rPr>
              <a:t>Dissemination</a:t>
            </a:r>
            <a:endParaRPr lang="es-US" sz="3257"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1FE31BCD-2064-FE6F-BF10-871980A7F7A8}"/>
              </a:ext>
            </a:extLst>
          </p:cNvPr>
          <p:cNvSpPr txBox="1"/>
          <p:nvPr/>
        </p:nvSpPr>
        <p:spPr>
          <a:xfrm>
            <a:off x="4390076" y="611940"/>
            <a:ext cx="10571246" cy="584775"/>
          </a:xfrm>
          <a:prstGeom prst="rect">
            <a:avLst/>
          </a:prstGeom>
          <a:noFill/>
        </p:spPr>
        <p:txBody>
          <a:bodyPr wrap="square" rtlCol="0">
            <a:spAutoFit/>
          </a:bodyPr>
          <a:lstStyle/>
          <a:p>
            <a:pPr algn="ctr"/>
            <a:r>
              <a:rPr lang="es-US" sz="3200" b="1" dirty="0">
                <a:solidFill>
                  <a:srgbClr val="EA5115"/>
                </a:solidFill>
                <a:latin typeface="Arial Black" panose="020B0A04020102020204" pitchFamily="34" charset="0"/>
              </a:rPr>
              <a:t>INNOVATION CULTURE</a:t>
            </a:r>
          </a:p>
        </p:txBody>
      </p:sp>
      <p:pic>
        <p:nvPicPr>
          <p:cNvPr id="19" name="Imagen 18">
            <a:extLst>
              <a:ext uri="{FF2B5EF4-FFF2-40B4-BE49-F238E27FC236}">
                <a16:creationId xmlns:a16="http://schemas.microsoft.com/office/drawing/2014/main" id="{B1D1FC20-8E2D-4724-1ECF-408CE35A7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8543" y="5045608"/>
            <a:ext cx="1119558" cy="1078434"/>
          </a:xfrm>
          <a:prstGeom prst="rect">
            <a:avLst/>
          </a:prstGeom>
        </p:spPr>
      </p:pic>
      <p:pic>
        <p:nvPicPr>
          <p:cNvPr id="20" name="Imagen 19">
            <a:extLst>
              <a:ext uri="{FF2B5EF4-FFF2-40B4-BE49-F238E27FC236}">
                <a16:creationId xmlns:a16="http://schemas.microsoft.com/office/drawing/2014/main" id="{C17FE71E-34D1-5F81-B9CA-3CAB029DF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477" y="5059755"/>
            <a:ext cx="1119558" cy="1078434"/>
          </a:xfrm>
          <a:prstGeom prst="rect">
            <a:avLst/>
          </a:prstGeom>
        </p:spPr>
      </p:pic>
      <p:pic>
        <p:nvPicPr>
          <p:cNvPr id="21" name="Imagen 20">
            <a:extLst>
              <a:ext uri="{FF2B5EF4-FFF2-40B4-BE49-F238E27FC236}">
                <a16:creationId xmlns:a16="http://schemas.microsoft.com/office/drawing/2014/main" id="{45539D5E-F4AB-94ED-52E2-8B4D360C3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510" y="5045608"/>
            <a:ext cx="1119558" cy="1078434"/>
          </a:xfrm>
          <a:prstGeom prst="rect">
            <a:avLst/>
          </a:prstGeom>
        </p:spPr>
      </p:pic>
      <p:pic>
        <p:nvPicPr>
          <p:cNvPr id="22" name="Imagen 21">
            <a:extLst>
              <a:ext uri="{FF2B5EF4-FFF2-40B4-BE49-F238E27FC236}">
                <a16:creationId xmlns:a16="http://schemas.microsoft.com/office/drawing/2014/main" id="{48C6855E-654E-E2CC-7CB1-AC064FCBBB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5575" y="5059755"/>
            <a:ext cx="1119558" cy="1078434"/>
          </a:xfrm>
          <a:prstGeom prst="rect">
            <a:avLst/>
          </a:prstGeom>
        </p:spPr>
      </p:pic>
      <p:pic>
        <p:nvPicPr>
          <p:cNvPr id="2" name="Imagen 1">
            <a:extLst>
              <a:ext uri="{FF2B5EF4-FFF2-40B4-BE49-F238E27FC236}">
                <a16:creationId xmlns:a16="http://schemas.microsoft.com/office/drawing/2014/main" id="{31EF46C4-5B50-1A6B-1A6A-DEA31C18BB58}"/>
              </a:ext>
            </a:extLst>
          </p:cNvPr>
          <p:cNvPicPr>
            <a:picLocks noChangeAspect="1"/>
          </p:cNvPicPr>
          <p:nvPr/>
        </p:nvPicPr>
        <p:blipFill rotWithShape="1">
          <a:blip r:embed="rId6"/>
          <a:srcRect t="19943" b="19943"/>
          <a:stretch/>
        </p:blipFill>
        <p:spPr>
          <a:xfrm>
            <a:off x="9136169" y="1764545"/>
            <a:ext cx="2631607" cy="1581942"/>
          </a:xfrm>
          <a:prstGeom prst="rect">
            <a:avLst/>
          </a:prstGeom>
        </p:spPr>
      </p:pic>
      <p:grpSp>
        <p:nvGrpSpPr>
          <p:cNvPr id="3" name="Grupo 2">
            <a:extLst>
              <a:ext uri="{FF2B5EF4-FFF2-40B4-BE49-F238E27FC236}">
                <a16:creationId xmlns:a16="http://schemas.microsoft.com/office/drawing/2014/main" id="{7BBF5683-89EB-C6C5-DDF1-EAF3A23735F0}"/>
              </a:ext>
            </a:extLst>
          </p:cNvPr>
          <p:cNvGrpSpPr/>
          <p:nvPr/>
        </p:nvGrpSpPr>
        <p:grpSpPr>
          <a:xfrm>
            <a:off x="12220645" y="1561191"/>
            <a:ext cx="2946678" cy="1777239"/>
            <a:chOff x="5437188" y="2393949"/>
            <a:chExt cx="9196387" cy="3867152"/>
          </a:xfrm>
        </p:grpSpPr>
        <p:pic>
          <p:nvPicPr>
            <p:cNvPr id="5" name="Imagen 4">
              <a:extLst>
                <a:ext uri="{FF2B5EF4-FFF2-40B4-BE49-F238E27FC236}">
                  <a16:creationId xmlns:a16="http://schemas.microsoft.com/office/drawing/2014/main" id="{B2DD2F75-CB7E-2A0D-D997-3BEAAD342FB4}"/>
                </a:ext>
              </a:extLst>
            </p:cNvPr>
            <p:cNvPicPr>
              <a:picLocks noChangeAspect="1"/>
            </p:cNvPicPr>
            <p:nvPr/>
          </p:nvPicPr>
          <p:blipFill>
            <a:blip r:embed="rId7"/>
            <a:stretch>
              <a:fillRect/>
            </a:stretch>
          </p:blipFill>
          <p:spPr>
            <a:xfrm>
              <a:off x="5437188" y="2393949"/>
              <a:ext cx="9163049" cy="2514599"/>
            </a:xfrm>
            <a:prstGeom prst="rect">
              <a:avLst/>
            </a:prstGeom>
          </p:spPr>
        </p:pic>
        <p:pic>
          <p:nvPicPr>
            <p:cNvPr id="24" name="Imagen 23">
              <a:extLst>
                <a:ext uri="{FF2B5EF4-FFF2-40B4-BE49-F238E27FC236}">
                  <a16:creationId xmlns:a16="http://schemas.microsoft.com/office/drawing/2014/main" id="{2694057C-B747-91B2-31A3-1205DFFA6A2A}"/>
                </a:ext>
              </a:extLst>
            </p:cNvPr>
            <p:cNvPicPr>
              <a:picLocks noChangeAspect="1"/>
            </p:cNvPicPr>
            <p:nvPr/>
          </p:nvPicPr>
          <p:blipFill>
            <a:blip r:embed="rId8"/>
            <a:stretch>
              <a:fillRect/>
            </a:stretch>
          </p:blipFill>
          <p:spPr>
            <a:xfrm>
              <a:off x="5470526" y="4908550"/>
              <a:ext cx="9163049" cy="1352551"/>
            </a:xfrm>
            <a:prstGeom prst="rect">
              <a:avLst/>
            </a:prstGeom>
          </p:spPr>
        </p:pic>
      </p:grpSp>
      <p:pic>
        <p:nvPicPr>
          <p:cNvPr id="25" name="Imagen 24">
            <a:extLst>
              <a:ext uri="{FF2B5EF4-FFF2-40B4-BE49-F238E27FC236}">
                <a16:creationId xmlns:a16="http://schemas.microsoft.com/office/drawing/2014/main" id="{79CE05FF-32FA-A97D-0D1D-FE1C31B11C9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0371" t="34199" r="1852" b="1604"/>
          <a:stretch/>
        </p:blipFill>
        <p:spPr>
          <a:xfrm>
            <a:off x="15620192" y="1344123"/>
            <a:ext cx="3799802" cy="2177306"/>
          </a:xfrm>
          <a:prstGeom prst="rect">
            <a:avLst/>
          </a:prstGeom>
        </p:spPr>
      </p:pic>
      <p:pic>
        <p:nvPicPr>
          <p:cNvPr id="26" name="Imagen 25">
            <a:extLst>
              <a:ext uri="{FF2B5EF4-FFF2-40B4-BE49-F238E27FC236}">
                <a16:creationId xmlns:a16="http://schemas.microsoft.com/office/drawing/2014/main" id="{8A998603-47A2-CE29-1FBA-08E7C98A82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02763" y="3969372"/>
            <a:ext cx="5380402" cy="2179764"/>
          </a:xfrm>
          <a:prstGeom prst="rect">
            <a:avLst/>
          </a:prstGeom>
        </p:spPr>
      </p:pic>
      <p:sp>
        <p:nvSpPr>
          <p:cNvPr id="27" name="CuadroTexto 26">
            <a:extLst>
              <a:ext uri="{FF2B5EF4-FFF2-40B4-BE49-F238E27FC236}">
                <a16:creationId xmlns:a16="http://schemas.microsoft.com/office/drawing/2014/main" id="{63A2E050-7ADC-0C96-AE77-ED7AAFBF6F4D}"/>
              </a:ext>
            </a:extLst>
          </p:cNvPr>
          <p:cNvSpPr txBox="1"/>
          <p:nvPr/>
        </p:nvSpPr>
        <p:spPr>
          <a:xfrm>
            <a:off x="11189142" y="4358877"/>
            <a:ext cx="2401765" cy="1295355"/>
          </a:xfrm>
          <a:prstGeom prst="rect">
            <a:avLst/>
          </a:prstGeom>
          <a:noFill/>
        </p:spPr>
        <p:txBody>
          <a:bodyPr wrap="square" rtlCol="0">
            <a:spAutoFit/>
          </a:bodyPr>
          <a:lstStyle/>
          <a:p>
            <a:pPr algn="just"/>
            <a:r>
              <a:rPr lang="es-ES" sz="2606" b="1" dirty="0">
                <a:solidFill>
                  <a:srgbClr val="000066"/>
                </a:solidFill>
              </a:rPr>
              <a:t>ADVANCED CERTIFICATE</a:t>
            </a:r>
          </a:p>
          <a:p>
            <a:pPr algn="just"/>
            <a:r>
              <a:rPr lang="es-ES" sz="2606" b="1" dirty="0">
                <a:solidFill>
                  <a:srgbClr val="000066"/>
                </a:solidFill>
              </a:rPr>
              <a:t>IN INNOVATION</a:t>
            </a:r>
          </a:p>
        </p:txBody>
      </p:sp>
      <p:pic>
        <p:nvPicPr>
          <p:cNvPr id="28" name="Imagen 27">
            <a:extLst>
              <a:ext uri="{FF2B5EF4-FFF2-40B4-BE49-F238E27FC236}">
                <a16:creationId xmlns:a16="http://schemas.microsoft.com/office/drawing/2014/main" id="{C53F12C0-5662-14E7-DE09-FC192FC3DBDC}"/>
              </a:ext>
            </a:extLst>
          </p:cNvPr>
          <p:cNvPicPr>
            <a:picLocks noChangeAspect="1"/>
          </p:cNvPicPr>
          <p:nvPr/>
        </p:nvPicPr>
        <p:blipFill>
          <a:blip r:embed="rId11"/>
          <a:stretch>
            <a:fillRect/>
          </a:stretch>
        </p:blipFill>
        <p:spPr>
          <a:xfrm>
            <a:off x="8940600" y="4030026"/>
            <a:ext cx="1923450" cy="1952816"/>
          </a:xfrm>
          <a:prstGeom prst="rect">
            <a:avLst/>
          </a:prstGeom>
        </p:spPr>
      </p:pic>
      <p:sp>
        <p:nvSpPr>
          <p:cNvPr id="29" name="CuadroTexto 28">
            <a:extLst>
              <a:ext uri="{FF2B5EF4-FFF2-40B4-BE49-F238E27FC236}">
                <a16:creationId xmlns:a16="http://schemas.microsoft.com/office/drawing/2014/main" id="{E3AFFE89-16CF-115E-FC61-5C3EAC3AD298}"/>
              </a:ext>
            </a:extLst>
          </p:cNvPr>
          <p:cNvSpPr txBox="1"/>
          <p:nvPr/>
        </p:nvSpPr>
        <p:spPr>
          <a:xfrm>
            <a:off x="11828763" y="7098643"/>
            <a:ext cx="1859880" cy="894347"/>
          </a:xfrm>
          <a:prstGeom prst="rect">
            <a:avLst/>
          </a:prstGeom>
          <a:noFill/>
        </p:spPr>
        <p:txBody>
          <a:bodyPr wrap="square">
            <a:spAutoFit/>
          </a:bodyPr>
          <a:lstStyle/>
          <a:p>
            <a:r>
              <a:rPr lang="es-ES" sz="2606" b="1" dirty="0">
                <a:solidFill>
                  <a:srgbClr val="000066"/>
                </a:solidFill>
              </a:rPr>
              <a:t>PROJECT MANAGERS</a:t>
            </a:r>
          </a:p>
        </p:txBody>
      </p:sp>
      <p:pic>
        <p:nvPicPr>
          <p:cNvPr id="30" name="Imagen 29">
            <a:extLst>
              <a:ext uri="{FF2B5EF4-FFF2-40B4-BE49-F238E27FC236}">
                <a16:creationId xmlns:a16="http://schemas.microsoft.com/office/drawing/2014/main" id="{77A83374-1FBF-ED62-18CA-A6C7D7B56B82}"/>
              </a:ext>
            </a:extLst>
          </p:cNvPr>
          <p:cNvPicPr>
            <a:picLocks noChangeAspect="1"/>
          </p:cNvPicPr>
          <p:nvPr/>
        </p:nvPicPr>
        <p:blipFill rotWithShape="1">
          <a:blip r:embed="rId12"/>
          <a:srcRect t="18441" r="176" b="25306"/>
          <a:stretch/>
        </p:blipFill>
        <p:spPr>
          <a:xfrm>
            <a:off x="8544136" y="6415672"/>
            <a:ext cx="3123334" cy="1980436"/>
          </a:xfrm>
          <a:prstGeom prst="rect">
            <a:avLst/>
          </a:prstGeom>
        </p:spPr>
      </p:pic>
      <p:pic>
        <p:nvPicPr>
          <p:cNvPr id="31" name="Imagen 30">
            <a:extLst>
              <a:ext uri="{FF2B5EF4-FFF2-40B4-BE49-F238E27FC236}">
                <a16:creationId xmlns:a16="http://schemas.microsoft.com/office/drawing/2014/main" id="{5756F2FA-BC11-2A25-9DD7-7FB011303D24}"/>
              </a:ext>
            </a:extLst>
          </p:cNvPr>
          <p:cNvPicPr>
            <a:picLocks noChangeAspect="1"/>
          </p:cNvPicPr>
          <p:nvPr/>
        </p:nvPicPr>
        <p:blipFill>
          <a:blip r:embed="rId13"/>
          <a:stretch>
            <a:fillRect/>
          </a:stretch>
        </p:blipFill>
        <p:spPr>
          <a:xfrm>
            <a:off x="14267649" y="6633074"/>
            <a:ext cx="2003998" cy="1825484"/>
          </a:xfrm>
          <a:prstGeom prst="rect">
            <a:avLst/>
          </a:prstGeom>
        </p:spPr>
      </p:pic>
      <p:sp>
        <p:nvSpPr>
          <p:cNvPr id="32" name="CuadroTexto 31">
            <a:extLst>
              <a:ext uri="{FF2B5EF4-FFF2-40B4-BE49-F238E27FC236}">
                <a16:creationId xmlns:a16="http://schemas.microsoft.com/office/drawing/2014/main" id="{F74901C9-EA24-781E-1096-21647283E1F8}"/>
              </a:ext>
            </a:extLst>
          </p:cNvPr>
          <p:cNvSpPr txBox="1"/>
          <p:nvPr/>
        </p:nvSpPr>
        <p:spPr>
          <a:xfrm>
            <a:off x="16299221" y="7216572"/>
            <a:ext cx="2914354" cy="894347"/>
          </a:xfrm>
          <a:prstGeom prst="rect">
            <a:avLst/>
          </a:prstGeom>
          <a:noFill/>
        </p:spPr>
        <p:txBody>
          <a:bodyPr wrap="square">
            <a:spAutoFit/>
          </a:bodyPr>
          <a:lstStyle/>
          <a:p>
            <a:r>
              <a:rPr lang="es-ES" sz="2606" b="1" dirty="0">
                <a:solidFill>
                  <a:srgbClr val="000066"/>
                </a:solidFill>
              </a:rPr>
              <a:t>MANAGEMENT OF INTANGIBLE ASSETS</a:t>
            </a:r>
          </a:p>
        </p:txBody>
      </p:sp>
      <p:pic>
        <p:nvPicPr>
          <p:cNvPr id="37" name="Picture 2">
            <a:extLst>
              <a:ext uri="{FF2B5EF4-FFF2-40B4-BE49-F238E27FC236}">
                <a16:creationId xmlns:a16="http://schemas.microsoft.com/office/drawing/2014/main" id="{9FE88478-D7BB-1C3B-FA57-B1AF0EB8042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798424" y="8651285"/>
            <a:ext cx="1584832" cy="1574278"/>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id="{480604DE-BEF3-8BAE-C63B-07418910B73E}"/>
              </a:ext>
            </a:extLst>
          </p:cNvPr>
          <p:cNvSpPr txBox="1"/>
          <p:nvPr/>
        </p:nvSpPr>
        <p:spPr>
          <a:xfrm>
            <a:off x="13873971" y="9236717"/>
            <a:ext cx="3059924" cy="493340"/>
          </a:xfrm>
          <a:prstGeom prst="rect">
            <a:avLst/>
          </a:prstGeom>
          <a:noFill/>
        </p:spPr>
        <p:txBody>
          <a:bodyPr wrap="square" rtlCol="0">
            <a:spAutoFit/>
          </a:bodyPr>
          <a:lstStyle/>
          <a:p>
            <a:r>
              <a:rPr lang="es-US" sz="2606" b="1" dirty="0">
                <a:solidFill>
                  <a:srgbClr val="000066"/>
                </a:solidFill>
              </a:rPr>
              <a:t>ENTREPRENEURSHIP</a:t>
            </a:r>
          </a:p>
        </p:txBody>
      </p:sp>
      <p:cxnSp>
        <p:nvCxnSpPr>
          <p:cNvPr id="16" name="Conector recto 15">
            <a:extLst>
              <a:ext uri="{FF2B5EF4-FFF2-40B4-BE49-F238E27FC236}">
                <a16:creationId xmlns:a16="http://schemas.microsoft.com/office/drawing/2014/main" id="{E5997B9C-9D80-F207-3ABF-6EA85165BFE7}"/>
              </a:ext>
            </a:extLst>
          </p:cNvPr>
          <p:cNvCxnSpPr>
            <a:cxnSpLocks/>
          </p:cNvCxnSpPr>
          <p:nvPr/>
        </p:nvCxnSpPr>
        <p:spPr>
          <a:xfrm flipH="1">
            <a:off x="12544395" y="885032"/>
            <a:ext cx="7454504" cy="0"/>
          </a:xfrm>
          <a:prstGeom prst="line">
            <a:avLst/>
          </a:prstGeom>
          <a:ln w="88900" cap="rnd" cmpd="sng" algn="ctr">
            <a:solidFill>
              <a:srgbClr val="000066"/>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Conector recto 16">
            <a:extLst>
              <a:ext uri="{FF2B5EF4-FFF2-40B4-BE49-F238E27FC236}">
                <a16:creationId xmlns:a16="http://schemas.microsoft.com/office/drawing/2014/main" id="{82F515B0-21DF-6673-2EE3-E3766072C63F}"/>
              </a:ext>
            </a:extLst>
          </p:cNvPr>
          <p:cNvCxnSpPr>
            <a:cxnSpLocks/>
          </p:cNvCxnSpPr>
          <p:nvPr/>
        </p:nvCxnSpPr>
        <p:spPr>
          <a:xfrm flipH="1">
            <a:off x="21424" y="899121"/>
            <a:ext cx="6754026" cy="0"/>
          </a:xfrm>
          <a:prstGeom prst="line">
            <a:avLst/>
          </a:prstGeom>
          <a:ln w="88900" cap="rnd" cmpd="sng" algn="ctr">
            <a:solidFill>
              <a:srgbClr val="000066"/>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2" name="Gráfico 41">
            <a:extLst>
              <a:ext uri="{FF2B5EF4-FFF2-40B4-BE49-F238E27FC236}">
                <a16:creationId xmlns:a16="http://schemas.microsoft.com/office/drawing/2014/main" id="{1B4E4E76-A7CE-2401-2118-21182D57C14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69245" y="9078575"/>
            <a:ext cx="2695575" cy="809625"/>
          </a:xfrm>
          <a:prstGeom prst="rect">
            <a:avLst/>
          </a:prstGeom>
        </p:spPr>
      </p:pic>
    </p:spTree>
    <p:extLst>
      <p:ext uri="{BB962C8B-B14F-4D97-AF65-F5344CB8AC3E}">
        <p14:creationId xmlns:p14="http://schemas.microsoft.com/office/powerpoint/2010/main" val="478128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ject 2">
            <a:extLst>
              <a:ext uri="{FF2B5EF4-FFF2-40B4-BE49-F238E27FC236}">
                <a16:creationId xmlns:a16="http://schemas.microsoft.com/office/drawing/2014/main" id="{36733E34-8368-EF47-A580-5A7DA139B552}"/>
              </a:ext>
            </a:extLst>
          </p:cNvPr>
          <p:cNvPicPr/>
          <p:nvPr/>
        </p:nvPicPr>
        <p:blipFill>
          <a:blip r:embed="rId3" cstate="email">
            <a:extLst>
              <a:ext uri="{28A0092B-C50C-407E-A947-70E740481C1C}">
                <a14:useLocalDpi xmlns:a14="http://schemas.microsoft.com/office/drawing/2010/main"/>
              </a:ext>
            </a:extLst>
          </a:blip>
          <a:stretch>
            <a:fillRect/>
          </a:stretch>
        </p:blipFill>
        <p:spPr>
          <a:xfrm>
            <a:off x="707642" y="3286590"/>
            <a:ext cx="2029208" cy="981812"/>
          </a:xfrm>
          <a:prstGeom prst="rect">
            <a:avLst/>
          </a:prstGeom>
        </p:spPr>
      </p:pic>
      <p:sp>
        <p:nvSpPr>
          <p:cNvPr id="11" name="CuadroTexto 10">
            <a:extLst>
              <a:ext uri="{FF2B5EF4-FFF2-40B4-BE49-F238E27FC236}">
                <a16:creationId xmlns:a16="http://schemas.microsoft.com/office/drawing/2014/main" id="{22B6186E-7BE4-5069-CC44-EBDE57240DA8}"/>
              </a:ext>
            </a:extLst>
          </p:cNvPr>
          <p:cNvSpPr txBox="1"/>
          <p:nvPr/>
        </p:nvSpPr>
        <p:spPr>
          <a:xfrm>
            <a:off x="2965450" y="1713857"/>
            <a:ext cx="15773400" cy="2554545"/>
          </a:xfrm>
          <a:prstGeom prst="rect">
            <a:avLst/>
          </a:prstGeom>
          <a:noFill/>
        </p:spPr>
        <p:txBody>
          <a:bodyPr wrap="square">
            <a:spAutoFit/>
          </a:bodyPr>
          <a:lstStyle/>
          <a:p>
            <a:pPr algn="just"/>
            <a:r>
              <a:rPr lang="es-US" sz="3200" spc="104" dirty="0">
                <a:solidFill>
                  <a:srgbClr val="FF6600"/>
                </a:solidFill>
                <a:latin typeface="Segoe UI Semibold" panose="020B0702040204020203" pitchFamily="34" charset="0"/>
                <a:ea typeface="MS PGothic" panose="020B0600070205080204" pitchFamily="34" charset="-128"/>
                <a:cs typeface="Segoe UI Semibold" panose="020B0702040204020203" pitchFamily="34" charset="0"/>
              </a:rPr>
              <a:t>2011-2012: </a:t>
            </a:r>
            <a:r>
              <a:rPr lang="en-US" sz="3200" spc="104" dirty="0">
                <a:latin typeface="Segoe UI Semibold" panose="020B0702040204020203" pitchFamily="34" charset="0"/>
                <a:ea typeface="MS PGothic" panose="020B0600070205080204" pitchFamily="34" charset="-128"/>
                <a:cs typeface="Segoe UI Semibold" panose="020B0702040204020203" pitchFamily="34" charset="0"/>
              </a:rPr>
              <a:t>Debate in Cuban society about the Cuban economic model</a:t>
            </a:r>
          </a:p>
          <a:p>
            <a:pPr algn="just"/>
            <a:r>
              <a:rPr lang="en-US" sz="3200" spc="104" dirty="0">
                <a:latin typeface="Segoe UI Semibold" panose="020B0702040204020203" pitchFamily="34" charset="0"/>
                <a:ea typeface="MS PGothic" panose="020B0600070205080204" pitchFamily="34" charset="-128"/>
                <a:cs typeface="Segoe UI Semibold" panose="020B0702040204020203" pitchFamily="34" charset="0"/>
              </a:rPr>
              <a:t>“Economic and Social Policy Guidelines”</a:t>
            </a:r>
          </a:p>
          <a:p>
            <a:pPr algn="just"/>
            <a:endParaRPr lang="es-US" sz="3200" spc="104" dirty="0">
              <a:latin typeface="Segoe UI Semibold" panose="020B0702040204020203" pitchFamily="34" charset="0"/>
              <a:ea typeface="MS PGothic" panose="020B0600070205080204" pitchFamily="34" charset="-128"/>
              <a:cs typeface="Segoe UI Semibold" panose="020B0702040204020203" pitchFamily="34" charset="0"/>
            </a:endParaRPr>
          </a:p>
          <a:p>
            <a:pPr algn="just"/>
            <a:r>
              <a:rPr lang="es-US" sz="3200" spc="104" dirty="0">
                <a:solidFill>
                  <a:srgbClr val="FF6600"/>
                </a:solidFill>
                <a:latin typeface="Segoe UI Semibold" panose="020B0702040204020203" pitchFamily="34" charset="0"/>
                <a:ea typeface="MS PGothic" panose="020B0600070205080204" pitchFamily="34" charset="-128"/>
                <a:cs typeface="Segoe UI Semibold" panose="020B0702040204020203" pitchFamily="34" charset="0"/>
              </a:rPr>
              <a:t>2017-2018: </a:t>
            </a:r>
            <a:r>
              <a:rPr lang="en-US" sz="3200" spc="104" dirty="0">
                <a:latin typeface="Segoe UI Semibold" panose="020B0702040204020203" pitchFamily="34" charset="0"/>
                <a:ea typeface="MS PGothic" panose="020B0600070205080204" pitchFamily="34" charset="-128"/>
                <a:cs typeface="Segoe UI Semibold" panose="020B0702040204020203" pitchFamily="34" charset="0"/>
              </a:rPr>
              <a:t>National Economic and Social Development Plan. strategic axis</a:t>
            </a:r>
          </a:p>
          <a:p>
            <a:pPr algn="just"/>
            <a:r>
              <a:rPr lang="en-US" sz="3200" spc="104" dirty="0">
                <a:latin typeface="Segoe UI Semibold" panose="020B0702040204020203" pitchFamily="34" charset="0"/>
                <a:ea typeface="MS PGothic" panose="020B0600070205080204" pitchFamily="34" charset="-128"/>
                <a:cs typeface="Segoe UI Semibold" panose="020B0702040204020203" pitchFamily="34" charset="0"/>
              </a:rPr>
              <a:t>“Human potential, science, technology and innovation”</a:t>
            </a:r>
            <a:endParaRPr lang="es-US" sz="3200" spc="104" dirty="0">
              <a:latin typeface="Segoe UI Semibold" panose="020B0702040204020203" pitchFamily="34" charset="0"/>
              <a:ea typeface="MS PGothic" panose="020B0600070205080204" pitchFamily="34" charset="-128"/>
              <a:cs typeface="Segoe UI Semibold" panose="020B0702040204020203" pitchFamily="34" charset="0"/>
            </a:endParaRPr>
          </a:p>
        </p:txBody>
      </p:sp>
      <p:sp>
        <p:nvSpPr>
          <p:cNvPr id="13" name="CuadroTexto 12">
            <a:extLst>
              <a:ext uri="{FF2B5EF4-FFF2-40B4-BE49-F238E27FC236}">
                <a16:creationId xmlns:a16="http://schemas.microsoft.com/office/drawing/2014/main" id="{44D0D742-0D56-A152-F1CE-2BFEEFE2EB0B}"/>
              </a:ext>
            </a:extLst>
          </p:cNvPr>
          <p:cNvSpPr txBox="1"/>
          <p:nvPr/>
        </p:nvSpPr>
        <p:spPr>
          <a:xfrm>
            <a:off x="3575050" y="5057359"/>
            <a:ext cx="12734791" cy="3243708"/>
          </a:xfrm>
          <a:prstGeom prst="rect">
            <a:avLst/>
          </a:prstGeom>
          <a:noFill/>
          <a:ln w="57150">
            <a:solidFill>
              <a:srgbClr val="000066"/>
            </a:solidFill>
          </a:ln>
        </p:spPr>
        <p:txBody>
          <a:bodyPr wrap="square">
            <a:spAutoFit/>
          </a:bodyPr>
          <a:lstStyle/>
          <a:p>
            <a:pPr marL="457200" indent="-457200">
              <a:lnSpc>
                <a:spcPct val="150000"/>
              </a:lnSpc>
              <a:buFont typeface="Courier New" panose="02070309020205020404" pitchFamily="49" charset="0"/>
              <a:buChar char="o"/>
            </a:pPr>
            <a:r>
              <a:rPr lang="en-US" sz="2800" b="1" spc="104" dirty="0">
                <a:latin typeface="Segoe UI Semibold" panose="020B0702040204020203" pitchFamily="34" charset="0"/>
                <a:ea typeface="MS PGothic" panose="020B0600070205080204" pitchFamily="34" charset="-128"/>
                <a:cs typeface="Segoe UI Semibold" panose="020B0702040204020203" pitchFamily="34" charset="0"/>
              </a:rPr>
              <a:t>Improvement of the Science Technology and Innovation System</a:t>
            </a:r>
            <a:r>
              <a:rPr lang="es-US" sz="2800" b="1" spc="104" dirty="0">
                <a:latin typeface="Segoe UI Semibold" panose="020B0702040204020203" pitchFamily="34" charset="0"/>
                <a:ea typeface="MS PGothic" panose="020B0600070205080204" pitchFamily="34" charset="-128"/>
                <a:cs typeface="Segoe UI Semibold" panose="020B0702040204020203" pitchFamily="34" charset="0"/>
              </a:rPr>
              <a:t>:</a:t>
            </a:r>
          </a:p>
          <a:p>
            <a:pPr marL="989013" indent="-449263">
              <a:lnSpc>
                <a:spcPct val="150000"/>
              </a:lnSpc>
              <a:buFont typeface="Wingdings" panose="05000000000000000000" pitchFamily="2" charset="2"/>
              <a:buChar char="§"/>
            </a:pPr>
            <a:r>
              <a:rPr lang="en-US" sz="2800" b="1" spc="104" dirty="0">
                <a:latin typeface="Segoe UI Semibold" panose="020B0702040204020203" pitchFamily="34" charset="0"/>
                <a:ea typeface="MS PGothic" panose="020B0600070205080204" pitchFamily="34" charset="-128"/>
                <a:cs typeface="Segoe UI Semibold" panose="020B0702040204020203" pitchFamily="34" charset="0"/>
              </a:rPr>
              <a:t>Reorganization of the Science-Technology and Innovation entities</a:t>
            </a:r>
          </a:p>
          <a:p>
            <a:pPr marL="989013" indent="-449263">
              <a:lnSpc>
                <a:spcPct val="150000"/>
              </a:lnSpc>
              <a:buFont typeface="Wingdings" panose="05000000000000000000" pitchFamily="2" charset="2"/>
              <a:buChar char="§"/>
            </a:pPr>
            <a:r>
              <a:rPr lang="en-US" sz="2800" b="1" spc="104" dirty="0">
                <a:latin typeface="Segoe UI Semibold" panose="020B0702040204020203" pitchFamily="34" charset="0"/>
                <a:ea typeface="MS PGothic" panose="020B0600070205080204" pitchFamily="34" charset="-128"/>
                <a:cs typeface="Segoe UI Semibold" panose="020B0702040204020203" pitchFamily="34" charset="0"/>
              </a:rPr>
              <a:t>Reorganization of the Science Programs system</a:t>
            </a:r>
          </a:p>
          <a:p>
            <a:pPr marL="989013" indent="-449263">
              <a:lnSpc>
                <a:spcPct val="150000"/>
              </a:lnSpc>
              <a:buFont typeface="Wingdings" panose="05000000000000000000" pitchFamily="2" charset="2"/>
              <a:buChar char="§"/>
            </a:pPr>
            <a:r>
              <a:rPr lang="es-US" sz="2800" b="1" spc="104" dirty="0" err="1">
                <a:latin typeface="Segoe UI Semibold" panose="020B0702040204020203" pitchFamily="34" charset="0"/>
                <a:ea typeface="MS PGothic" panose="020B0600070205080204" pitchFamily="34" charset="-128"/>
                <a:cs typeface="Segoe UI Semibold" panose="020B0702040204020203" pitchFamily="34" charset="0"/>
              </a:rPr>
              <a:t>Recognition</a:t>
            </a:r>
            <a:r>
              <a:rPr lang="es-US" sz="2800" b="1"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US" sz="2800" b="1" spc="104" dirty="0" err="1">
                <a:latin typeface="Segoe UI Semibold" panose="020B0702040204020203" pitchFamily="34" charset="0"/>
                <a:ea typeface="MS PGothic" panose="020B0600070205080204" pitchFamily="34" charset="-128"/>
                <a:cs typeface="Segoe UI Semibold" panose="020B0702040204020203" pitchFamily="34" charset="0"/>
              </a:rPr>
              <a:t>of</a:t>
            </a:r>
            <a:r>
              <a:rPr lang="es-US" sz="2800" b="1"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US" sz="2800" b="1" spc="104" dirty="0" err="1">
                <a:latin typeface="Segoe UI Semibold" panose="020B0702040204020203" pitchFamily="34" charset="0"/>
                <a:ea typeface="MS PGothic" panose="020B0600070205080204" pitchFamily="34" charset="-128"/>
                <a:cs typeface="Segoe UI Semibold" panose="020B0702040204020203" pitchFamily="34" charset="0"/>
              </a:rPr>
              <a:t>high-tech</a:t>
            </a:r>
            <a:r>
              <a:rPr lang="es-US" sz="2800" b="1"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US" sz="2800" b="1" spc="104" dirty="0" err="1">
                <a:latin typeface="Segoe UI Semibold" panose="020B0702040204020203" pitchFamily="34" charset="0"/>
                <a:ea typeface="MS PGothic" panose="020B0600070205080204" pitchFamily="34" charset="-128"/>
                <a:cs typeface="Segoe UI Semibold" panose="020B0702040204020203" pitchFamily="34" charset="0"/>
              </a:rPr>
              <a:t>companies</a:t>
            </a:r>
            <a:endParaRPr lang="en-US" sz="2800" b="1" spc="104" dirty="0">
              <a:latin typeface="Segoe UI Semibold" panose="020B0702040204020203" pitchFamily="34" charset="0"/>
              <a:ea typeface="MS PGothic" panose="020B0600070205080204" pitchFamily="34" charset="-128"/>
              <a:cs typeface="Segoe UI Semibold" panose="020B0702040204020203" pitchFamily="34" charset="0"/>
            </a:endParaRPr>
          </a:p>
          <a:p>
            <a:pPr marL="989013" indent="-449263">
              <a:lnSpc>
                <a:spcPct val="150000"/>
              </a:lnSpc>
              <a:buFont typeface="Wingdings" panose="05000000000000000000" pitchFamily="2" charset="2"/>
              <a:buChar char="§"/>
            </a:pPr>
            <a:r>
              <a:rPr lang="en-US" sz="2800" b="1" spc="104" dirty="0">
                <a:latin typeface="Segoe UI Semibold" panose="020B0702040204020203" pitchFamily="34" charset="0"/>
                <a:ea typeface="MS PGothic" panose="020B0600070205080204" pitchFamily="34" charset="-128"/>
                <a:cs typeface="Segoe UI Semibold" panose="020B0702040204020203" pitchFamily="34" charset="0"/>
              </a:rPr>
              <a:t>Entities to consolidate the University-Business link</a:t>
            </a:r>
            <a:endParaRPr lang="es-US" sz="2800" b="1" spc="104" dirty="0">
              <a:latin typeface="Segoe UI Semibold" panose="020B0702040204020203" pitchFamily="34" charset="0"/>
              <a:ea typeface="MS PGothic" panose="020B0600070205080204" pitchFamily="34" charset="-128"/>
              <a:cs typeface="Segoe UI Semibold" panose="020B0702040204020203" pitchFamily="34" charset="0"/>
            </a:endParaRPr>
          </a:p>
        </p:txBody>
      </p:sp>
      <p:sp>
        <p:nvSpPr>
          <p:cNvPr id="15" name="CuadroTexto 14">
            <a:extLst>
              <a:ext uri="{FF2B5EF4-FFF2-40B4-BE49-F238E27FC236}">
                <a16:creationId xmlns:a16="http://schemas.microsoft.com/office/drawing/2014/main" id="{72FFA944-DC56-F998-C4CE-2F1D9054130A}"/>
              </a:ext>
            </a:extLst>
          </p:cNvPr>
          <p:cNvSpPr txBox="1"/>
          <p:nvPr/>
        </p:nvSpPr>
        <p:spPr>
          <a:xfrm>
            <a:off x="3184659" y="9090025"/>
            <a:ext cx="15554191" cy="584775"/>
          </a:xfrm>
          <a:prstGeom prst="rect">
            <a:avLst/>
          </a:prstGeom>
          <a:noFill/>
        </p:spPr>
        <p:txBody>
          <a:bodyPr wrap="square">
            <a:spAutoFit/>
          </a:bodyPr>
          <a:lstStyle/>
          <a:p>
            <a:r>
              <a:rPr lang="es-US" sz="3200" spc="104" dirty="0">
                <a:solidFill>
                  <a:srgbClr val="FF6600"/>
                </a:solidFill>
                <a:latin typeface="Segoe UI Semibold" panose="020B0702040204020203" pitchFamily="34" charset="0"/>
                <a:ea typeface="MS PGothic" panose="020B0600070205080204" pitchFamily="34" charset="-128"/>
                <a:cs typeface="Segoe UI Semibold" panose="020B0702040204020203" pitchFamily="34" charset="0"/>
              </a:rPr>
              <a:t>2019-2020:</a:t>
            </a:r>
            <a:r>
              <a:rPr lang="es-US" sz="32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US" sz="3200" spc="104" dirty="0" err="1">
                <a:latin typeface="Segoe UI Semibold" panose="020B0702040204020203" pitchFamily="34" charset="0"/>
                <a:ea typeface="MS PGothic" panose="020B0600070205080204" pitchFamily="34" charset="-128"/>
                <a:cs typeface="Segoe UI Semibold" panose="020B0702040204020203" pitchFamily="34" charset="0"/>
              </a:rPr>
              <a:t>National</a:t>
            </a:r>
            <a:r>
              <a:rPr lang="es-US" sz="32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US" sz="3200" spc="104" dirty="0" err="1">
                <a:latin typeface="Segoe UI Semibold" panose="020B0702040204020203" pitchFamily="34" charset="0"/>
                <a:ea typeface="MS PGothic" panose="020B0600070205080204" pitchFamily="34" charset="-128"/>
                <a:cs typeface="Segoe UI Semibold" panose="020B0702040204020203" pitchFamily="34" charset="0"/>
              </a:rPr>
              <a:t>Innovation</a:t>
            </a:r>
            <a:r>
              <a:rPr lang="es-US" sz="3200" spc="104" dirty="0">
                <a:latin typeface="Segoe UI Semibold" panose="020B0702040204020203" pitchFamily="34" charset="0"/>
                <a:ea typeface="MS PGothic" panose="020B0600070205080204" pitchFamily="34" charset="-128"/>
                <a:cs typeface="Segoe UI Semibold" panose="020B0702040204020203" pitchFamily="34" charset="0"/>
              </a:rPr>
              <a:t> Council / CTI Macro </a:t>
            </a:r>
            <a:r>
              <a:rPr lang="es-US" sz="3200" spc="104" dirty="0" err="1">
                <a:latin typeface="Segoe UI Semibold" panose="020B0702040204020203" pitchFamily="34" charset="0"/>
                <a:ea typeface="MS PGothic" panose="020B0600070205080204" pitchFamily="34" charset="-128"/>
                <a:cs typeface="Segoe UI Semibold" panose="020B0702040204020203" pitchFamily="34" charset="0"/>
              </a:rPr>
              <a:t>Program</a:t>
            </a:r>
            <a:endParaRPr lang="es-US" sz="3200" spc="104" dirty="0">
              <a:latin typeface="Segoe UI Semibold" panose="020B0702040204020203" pitchFamily="34" charset="0"/>
              <a:ea typeface="MS PGothic" panose="020B0600070205080204" pitchFamily="34" charset="-128"/>
              <a:cs typeface="Segoe UI Semibold" panose="020B0702040204020203" pitchFamily="34" charset="0"/>
            </a:endParaRPr>
          </a:p>
        </p:txBody>
      </p:sp>
      <p:sp>
        <p:nvSpPr>
          <p:cNvPr id="16" name="CuadroTexto 15">
            <a:extLst>
              <a:ext uri="{FF2B5EF4-FFF2-40B4-BE49-F238E27FC236}">
                <a16:creationId xmlns:a16="http://schemas.microsoft.com/office/drawing/2014/main" id="{11B680AD-A527-712C-3AEC-D3270F05FF7A}"/>
              </a:ext>
            </a:extLst>
          </p:cNvPr>
          <p:cNvSpPr txBox="1"/>
          <p:nvPr/>
        </p:nvSpPr>
        <p:spPr>
          <a:xfrm>
            <a:off x="5213350" y="503336"/>
            <a:ext cx="9677400" cy="584775"/>
          </a:xfrm>
          <a:prstGeom prst="rect">
            <a:avLst/>
          </a:prstGeom>
          <a:noFill/>
        </p:spPr>
        <p:txBody>
          <a:bodyPr wrap="square" rtlCol="0">
            <a:spAutoFit/>
          </a:bodyPr>
          <a:lstStyle/>
          <a:p>
            <a:pPr algn="ctr"/>
            <a:r>
              <a:rPr lang="es-US" sz="3200" kern="0" dirty="0">
                <a:solidFill>
                  <a:srgbClr val="000066"/>
                </a:solidFill>
                <a:latin typeface="Arial Black" panose="020B0A04020102020204" pitchFamily="34" charset="0"/>
              </a:rPr>
              <a:t>CONTEXT: </a:t>
            </a:r>
            <a:r>
              <a:rPr lang="es-US" sz="3200" kern="0" dirty="0" err="1">
                <a:solidFill>
                  <a:srgbClr val="000066"/>
                </a:solidFill>
                <a:latin typeface="Arial Black" panose="020B0A04020102020204" pitchFamily="34" charset="0"/>
              </a:rPr>
              <a:t>How</a:t>
            </a:r>
            <a:r>
              <a:rPr lang="es-US" sz="3200" kern="0" dirty="0">
                <a:solidFill>
                  <a:srgbClr val="000066"/>
                </a:solidFill>
                <a:latin typeface="Arial Black" panose="020B0A04020102020204" pitchFamily="34" charset="0"/>
              </a:rPr>
              <a:t> </a:t>
            </a:r>
            <a:r>
              <a:rPr lang="es-US" sz="3200" kern="0" dirty="0" err="1">
                <a:solidFill>
                  <a:srgbClr val="000066"/>
                </a:solidFill>
                <a:latin typeface="Arial Black" panose="020B0A04020102020204" pitchFamily="34" charset="0"/>
              </a:rPr>
              <a:t>did</a:t>
            </a:r>
            <a:r>
              <a:rPr lang="es-US" sz="3200" kern="0" dirty="0">
                <a:solidFill>
                  <a:srgbClr val="000066"/>
                </a:solidFill>
                <a:latin typeface="Arial Black" panose="020B0A04020102020204" pitchFamily="34" charset="0"/>
              </a:rPr>
              <a:t> </a:t>
            </a:r>
            <a:r>
              <a:rPr lang="es-US" sz="3200" kern="0" dirty="0" err="1">
                <a:solidFill>
                  <a:srgbClr val="000066"/>
                </a:solidFill>
                <a:latin typeface="Arial Black" panose="020B0A04020102020204" pitchFamily="34" charset="0"/>
              </a:rPr>
              <a:t>we</a:t>
            </a:r>
            <a:r>
              <a:rPr lang="es-US" sz="3200" kern="0" dirty="0">
                <a:solidFill>
                  <a:srgbClr val="000066"/>
                </a:solidFill>
                <a:latin typeface="Arial Black" panose="020B0A04020102020204" pitchFamily="34" charset="0"/>
              </a:rPr>
              <a:t> emerge?</a:t>
            </a:r>
          </a:p>
        </p:txBody>
      </p:sp>
      <p:cxnSp>
        <p:nvCxnSpPr>
          <p:cNvPr id="17" name="Conector recto 16">
            <a:extLst>
              <a:ext uri="{FF2B5EF4-FFF2-40B4-BE49-F238E27FC236}">
                <a16:creationId xmlns:a16="http://schemas.microsoft.com/office/drawing/2014/main" id="{E5FF05ED-FDED-7B75-87B4-0F37A2317B80}"/>
              </a:ext>
            </a:extLst>
          </p:cNvPr>
          <p:cNvCxnSpPr>
            <a:cxnSpLocks/>
          </p:cNvCxnSpPr>
          <p:nvPr/>
        </p:nvCxnSpPr>
        <p:spPr>
          <a:xfrm>
            <a:off x="222250" y="784225"/>
            <a:ext cx="6019800" cy="0"/>
          </a:xfrm>
          <a:prstGeom prst="line">
            <a:avLst/>
          </a:prstGeom>
          <a:ln w="88900" cap="rnd" cmpd="sng" algn="ctr">
            <a:solidFill>
              <a:srgbClr val="000066"/>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Conector recto 17">
            <a:extLst>
              <a:ext uri="{FF2B5EF4-FFF2-40B4-BE49-F238E27FC236}">
                <a16:creationId xmlns:a16="http://schemas.microsoft.com/office/drawing/2014/main" id="{11EAC077-DF0C-4F0F-4E99-2D6D6A2CD880}"/>
              </a:ext>
            </a:extLst>
          </p:cNvPr>
          <p:cNvCxnSpPr>
            <a:cxnSpLocks/>
          </p:cNvCxnSpPr>
          <p:nvPr/>
        </p:nvCxnSpPr>
        <p:spPr>
          <a:xfrm>
            <a:off x="14014450" y="784225"/>
            <a:ext cx="5867400" cy="0"/>
          </a:xfrm>
          <a:prstGeom prst="line">
            <a:avLst/>
          </a:prstGeom>
          <a:ln w="88900" cap="rnd" cmpd="sng" algn="ctr">
            <a:solidFill>
              <a:srgbClr val="000066"/>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5366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57BE8376-FC0A-4C1B-BE8B-72E3A6DA8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744" y="2705160"/>
            <a:ext cx="1143000" cy="1143000"/>
          </a:xfrm>
          <a:prstGeom prst="rect">
            <a:avLst/>
          </a:prstGeom>
        </p:spPr>
      </p:pic>
      <p:sp>
        <p:nvSpPr>
          <p:cNvPr id="17" name="CuadroTexto 16">
            <a:extLst>
              <a:ext uri="{FF2B5EF4-FFF2-40B4-BE49-F238E27FC236}">
                <a16:creationId xmlns:a16="http://schemas.microsoft.com/office/drawing/2014/main" id="{2AF808AF-1AE4-44EB-A699-34264681927E}"/>
              </a:ext>
            </a:extLst>
          </p:cNvPr>
          <p:cNvSpPr txBox="1"/>
          <p:nvPr/>
        </p:nvSpPr>
        <p:spPr>
          <a:xfrm>
            <a:off x="354545" y="2275396"/>
            <a:ext cx="2057399" cy="584775"/>
          </a:xfrm>
          <a:prstGeom prst="rect">
            <a:avLst/>
          </a:prstGeom>
          <a:noFill/>
        </p:spPr>
        <p:txBody>
          <a:bodyPr wrap="square">
            <a:spAutoFit/>
          </a:bodyPr>
          <a:lstStyle/>
          <a:p>
            <a:pPr algn="ctr"/>
            <a:r>
              <a:rPr lang="es-ES" sz="3200" b="1" kern="2400" spc="100" dirty="0">
                <a:solidFill>
                  <a:srgbClr val="000066"/>
                </a:solidFill>
                <a:latin typeface="Meta Pro Cond Bold" panose="02000806050000020004" pitchFamily="2" charset="0"/>
              </a:rPr>
              <a:t>MISION</a:t>
            </a:r>
            <a:endParaRPr lang="es-ES" sz="3200" b="1" dirty="0">
              <a:solidFill>
                <a:srgbClr val="000066"/>
              </a:solidFill>
              <a:latin typeface="Meta Pro Cond Bold" panose="02000806050000020004" pitchFamily="2" charset="0"/>
            </a:endParaRPr>
          </a:p>
        </p:txBody>
      </p:sp>
      <p:sp>
        <p:nvSpPr>
          <p:cNvPr id="19" name="CuadroTexto 18">
            <a:extLst>
              <a:ext uri="{FF2B5EF4-FFF2-40B4-BE49-F238E27FC236}">
                <a16:creationId xmlns:a16="http://schemas.microsoft.com/office/drawing/2014/main" id="{CC2883CE-37FE-4CA0-90ED-5AAFD9E43DDE}"/>
              </a:ext>
            </a:extLst>
          </p:cNvPr>
          <p:cNvSpPr txBox="1"/>
          <p:nvPr/>
        </p:nvSpPr>
        <p:spPr>
          <a:xfrm>
            <a:off x="11725782" y="3531165"/>
            <a:ext cx="7848600" cy="430887"/>
          </a:xfrm>
          <a:prstGeom prst="rect">
            <a:avLst/>
          </a:prstGeom>
          <a:noFill/>
        </p:spPr>
        <p:txBody>
          <a:bodyPr wrap="square" rtlCol="0">
            <a:spAutoFit/>
          </a:bodyPr>
          <a:lstStyle/>
          <a:p>
            <a:pPr algn="ctr"/>
            <a:endParaRPr lang="es-US" sz="2200" b="1" spc="300" dirty="0">
              <a:solidFill>
                <a:srgbClr val="262755"/>
              </a:solidFill>
              <a:latin typeface="Meta Pro Bold" panose="02000803060000020004" pitchFamily="2" charset="0"/>
            </a:endParaRPr>
          </a:p>
        </p:txBody>
      </p:sp>
      <p:sp>
        <p:nvSpPr>
          <p:cNvPr id="20" name="Rectángulo: esquinas redondeadas 19">
            <a:extLst>
              <a:ext uri="{FF2B5EF4-FFF2-40B4-BE49-F238E27FC236}">
                <a16:creationId xmlns:a16="http://schemas.microsoft.com/office/drawing/2014/main" id="{594EE8E6-7555-4B48-9400-BBDB6443C768}"/>
              </a:ext>
            </a:extLst>
          </p:cNvPr>
          <p:cNvSpPr/>
          <p:nvPr/>
        </p:nvSpPr>
        <p:spPr>
          <a:xfrm rot="5400000">
            <a:off x="12952728" y="3890708"/>
            <a:ext cx="1392329" cy="3150148"/>
          </a:xfrm>
          <a:prstGeom prst="roundRect">
            <a:avLst/>
          </a:prstGeom>
          <a:solidFill>
            <a:srgbClr val="262755"/>
          </a:solidFill>
          <a:ln>
            <a:no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2200" b="1" kern="2400" spc="100" dirty="0">
                <a:solidFill>
                  <a:schemeClr val="bg1"/>
                </a:solidFill>
                <a:latin typeface="Meta Pro Cond" panose="02000506050000020004" pitchFamily="2" charset="0"/>
              </a:rPr>
              <a:t>NOMINALIZED FUNDS AND COMPETITIVE PROJECTS</a:t>
            </a:r>
            <a:endParaRPr lang="es-US" sz="2200" b="1" kern="2400" spc="100" dirty="0">
              <a:solidFill>
                <a:schemeClr val="bg1"/>
              </a:solidFill>
              <a:latin typeface="Meta Pro Cond" panose="02000506050000020004" pitchFamily="2" charset="0"/>
            </a:endParaRPr>
          </a:p>
        </p:txBody>
      </p:sp>
      <p:sp>
        <p:nvSpPr>
          <p:cNvPr id="22" name="Rectángulo: esquinas redondeadas 21">
            <a:extLst>
              <a:ext uri="{FF2B5EF4-FFF2-40B4-BE49-F238E27FC236}">
                <a16:creationId xmlns:a16="http://schemas.microsoft.com/office/drawing/2014/main" id="{8A00F57B-98A4-439A-81F3-2DE76E7BCE12}"/>
              </a:ext>
            </a:extLst>
          </p:cNvPr>
          <p:cNvSpPr/>
          <p:nvPr/>
        </p:nvSpPr>
        <p:spPr>
          <a:xfrm rot="5400000">
            <a:off x="17071246" y="3926836"/>
            <a:ext cx="1392329" cy="3077882"/>
          </a:xfrm>
          <a:prstGeom prst="roundRect">
            <a:avLst/>
          </a:prstGeom>
          <a:solidFill>
            <a:srgbClr val="262755"/>
          </a:solidFill>
          <a:ln>
            <a:no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s-US" sz="2200" b="1" kern="2400" spc="100" dirty="0">
                <a:solidFill>
                  <a:schemeClr val="bg1"/>
                </a:solidFill>
                <a:latin typeface="Meta Pro Cond" panose="02000506050000020004" pitchFamily="2" charset="0"/>
              </a:rPr>
              <a:t>COMERCIALIZATION RETURNS</a:t>
            </a:r>
          </a:p>
        </p:txBody>
      </p:sp>
      <p:sp>
        <p:nvSpPr>
          <p:cNvPr id="23" name="Freeform 3">
            <a:extLst>
              <a:ext uri="{FF2B5EF4-FFF2-40B4-BE49-F238E27FC236}">
                <a16:creationId xmlns:a16="http://schemas.microsoft.com/office/drawing/2014/main" id="{9EBF6F49-802F-43F2-9E4E-FAC635D896C2}"/>
              </a:ext>
            </a:extLst>
          </p:cNvPr>
          <p:cNvSpPr>
            <a:spLocks/>
          </p:cNvSpPr>
          <p:nvPr/>
        </p:nvSpPr>
        <p:spPr bwMode="gray">
          <a:xfrm>
            <a:off x="13067366" y="6152847"/>
            <a:ext cx="1730317" cy="1084572"/>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262755"/>
              </a:gs>
              <a:gs pos="100000">
                <a:srgbClr val="FF6600"/>
              </a:gs>
            </a:gsLst>
            <a:lin ang="5400000" scaled="1"/>
          </a:gradFill>
          <a:ln w="9525" cap="flat" cmpd="sng">
            <a:noFill/>
            <a:prstDash val="solid"/>
            <a:round/>
            <a:headEnd type="none" w="med" len="med"/>
            <a:tailEnd type="none" w="med" len="med"/>
          </a:ln>
          <a:effectLst/>
        </p:spPr>
        <p:txBody>
          <a:bodyPr wrap="none" anchor="ctr"/>
          <a:lstStyle/>
          <a:p>
            <a:endParaRPr lang="es-ES" sz="2200" dirty="0"/>
          </a:p>
        </p:txBody>
      </p:sp>
      <p:sp>
        <p:nvSpPr>
          <p:cNvPr id="24" name="Freeform 3">
            <a:extLst>
              <a:ext uri="{FF2B5EF4-FFF2-40B4-BE49-F238E27FC236}">
                <a16:creationId xmlns:a16="http://schemas.microsoft.com/office/drawing/2014/main" id="{B2CB28A5-CE3E-4B0E-9337-4B1B06267201}"/>
              </a:ext>
            </a:extLst>
          </p:cNvPr>
          <p:cNvSpPr>
            <a:spLocks/>
          </p:cNvSpPr>
          <p:nvPr/>
        </p:nvSpPr>
        <p:spPr bwMode="gray">
          <a:xfrm flipH="1">
            <a:off x="16738170" y="6152847"/>
            <a:ext cx="1707038" cy="1084572"/>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262755"/>
              </a:gs>
              <a:gs pos="100000">
                <a:srgbClr val="FF6600"/>
              </a:gs>
            </a:gsLst>
            <a:lin ang="5400000" scaled="1"/>
          </a:gradFill>
          <a:ln w="9525" cap="flat" cmpd="sng">
            <a:noFill/>
            <a:prstDash val="solid"/>
            <a:round/>
            <a:headEnd type="none" w="med" len="med"/>
            <a:tailEnd type="none" w="med" len="med"/>
          </a:ln>
          <a:effectLst/>
        </p:spPr>
        <p:txBody>
          <a:bodyPr wrap="none" anchor="ctr"/>
          <a:lstStyle/>
          <a:p>
            <a:endParaRPr lang="es-ES" sz="2200" dirty="0"/>
          </a:p>
        </p:txBody>
      </p:sp>
      <p:sp>
        <p:nvSpPr>
          <p:cNvPr id="25" name="Rectángulo: esquinas redondeadas 24">
            <a:extLst>
              <a:ext uri="{FF2B5EF4-FFF2-40B4-BE49-F238E27FC236}">
                <a16:creationId xmlns:a16="http://schemas.microsoft.com/office/drawing/2014/main" id="{E40346F0-2D17-4492-A1AE-FC60DDEF50CC}"/>
              </a:ext>
            </a:extLst>
          </p:cNvPr>
          <p:cNvSpPr/>
          <p:nvPr/>
        </p:nvSpPr>
        <p:spPr>
          <a:xfrm rot="5400000">
            <a:off x="14485240" y="6161828"/>
            <a:ext cx="2175367" cy="4960252"/>
          </a:xfrm>
          <a:prstGeom prst="roundRect">
            <a:avLst/>
          </a:prstGeom>
          <a:solidFill>
            <a:srgbClr val="FF6600"/>
          </a:solidFill>
          <a:ln>
            <a:no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2400" b="1" spc="150" dirty="0">
                <a:solidFill>
                  <a:schemeClr val="bg1"/>
                </a:solidFill>
                <a:latin typeface="Meta Pro Cond" panose="02000506050000020004" pitchFamily="2" charset="0"/>
              </a:rPr>
              <a:t>Social Fund</a:t>
            </a:r>
          </a:p>
          <a:p>
            <a:pPr algn="ctr"/>
            <a:r>
              <a:rPr lang="en-US" sz="2400" b="1" spc="150" dirty="0">
                <a:solidFill>
                  <a:schemeClr val="bg1"/>
                </a:solidFill>
                <a:latin typeface="Meta Pro Cond" panose="02000506050000020004" pitchFamily="2" charset="0"/>
              </a:rPr>
              <a:t>Remuneration and incentives</a:t>
            </a:r>
          </a:p>
          <a:p>
            <a:pPr algn="ctr"/>
            <a:r>
              <a:rPr lang="en-US" sz="2400" b="1" spc="150" dirty="0">
                <a:solidFill>
                  <a:schemeClr val="bg1"/>
                </a:solidFill>
                <a:latin typeface="Meta Pro Cond" panose="02000506050000020004" pitchFamily="2" charset="0"/>
              </a:rPr>
              <a:t>Projects and Scholarships</a:t>
            </a:r>
          </a:p>
          <a:p>
            <a:pPr algn="ctr"/>
            <a:r>
              <a:rPr lang="en-US" sz="2400" b="1" spc="150" dirty="0">
                <a:solidFill>
                  <a:schemeClr val="bg1"/>
                </a:solidFill>
                <a:latin typeface="Meta Pro Cond" panose="02000506050000020004" pitchFamily="2" charset="0"/>
              </a:rPr>
              <a:t>Fund Foundation</a:t>
            </a:r>
            <a:endParaRPr lang="es-US" sz="2400" b="1" spc="150" dirty="0">
              <a:solidFill>
                <a:schemeClr val="bg1"/>
              </a:solidFill>
              <a:latin typeface="Meta Pro Cond" panose="02000506050000020004" pitchFamily="2" charset="0"/>
            </a:endParaRPr>
          </a:p>
        </p:txBody>
      </p:sp>
      <p:sp>
        <p:nvSpPr>
          <p:cNvPr id="28" name="CuadroTexto 27">
            <a:extLst>
              <a:ext uri="{FF2B5EF4-FFF2-40B4-BE49-F238E27FC236}">
                <a16:creationId xmlns:a16="http://schemas.microsoft.com/office/drawing/2014/main" id="{870F684D-93A2-EF16-2DB2-2FA6ED9F4653}"/>
              </a:ext>
            </a:extLst>
          </p:cNvPr>
          <p:cNvSpPr txBox="1"/>
          <p:nvPr/>
        </p:nvSpPr>
        <p:spPr>
          <a:xfrm>
            <a:off x="725482" y="5109710"/>
            <a:ext cx="10621967" cy="1077218"/>
          </a:xfrm>
          <a:prstGeom prst="rect">
            <a:avLst/>
          </a:prstGeom>
          <a:noFill/>
        </p:spPr>
        <p:txBody>
          <a:bodyPr wrap="square">
            <a:spAutoFit/>
          </a:bodyPr>
          <a:lstStyle/>
          <a:p>
            <a:pPr marL="457200" indent="-457200">
              <a:buFont typeface="Wingdings" panose="05000000000000000000" pitchFamily="2" charset="2"/>
              <a:buChar char="v"/>
            </a:pPr>
            <a:r>
              <a:rPr lang="es-US" sz="3200" spc="104" dirty="0" err="1">
                <a:latin typeface="Segoe UI Semibold" panose="020B0702040204020203" pitchFamily="34" charset="0"/>
                <a:ea typeface="MS PGothic" panose="020B0600070205080204" pitchFamily="34" charset="-128"/>
                <a:cs typeface="Segoe UI Semibold" panose="020B0702040204020203" pitchFamily="34" charset="0"/>
              </a:rPr>
              <a:t>Its</a:t>
            </a:r>
            <a:r>
              <a:rPr lang="es-US" sz="32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US" sz="3200" spc="104" dirty="0" err="1">
                <a:latin typeface="Segoe UI Semibold" panose="020B0702040204020203" pitchFamily="34" charset="0"/>
                <a:ea typeface="MS PGothic" panose="020B0600070205080204" pitchFamily="34" charset="-128"/>
                <a:cs typeface="Segoe UI Semibold" panose="020B0702040204020203" pitchFamily="34" charset="0"/>
              </a:rPr>
              <a:t>objective</a:t>
            </a:r>
            <a:r>
              <a:rPr lang="es-US" sz="32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US" sz="3200" spc="104" dirty="0" err="1">
                <a:latin typeface="Segoe UI Semibold" panose="020B0702040204020203" pitchFamily="34" charset="0"/>
                <a:ea typeface="MS PGothic" panose="020B0600070205080204" pitchFamily="34" charset="-128"/>
                <a:cs typeface="Segoe UI Semibold" panose="020B0702040204020203" pitchFamily="34" charset="0"/>
              </a:rPr>
              <a:t>is</a:t>
            </a:r>
            <a:r>
              <a:rPr lang="es-US" sz="32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US" sz="3200" spc="104" dirty="0" err="1">
                <a:latin typeface="Segoe UI Semibold" panose="020B0702040204020203" pitchFamily="34" charset="0"/>
                <a:ea typeface="MS PGothic" panose="020B0600070205080204" pitchFamily="34" charset="-128"/>
                <a:cs typeface="Segoe UI Semibold" panose="020B0702040204020203" pitchFamily="34" charset="0"/>
              </a:rPr>
              <a:t>not</a:t>
            </a:r>
            <a:r>
              <a:rPr lang="es-US" sz="32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US" sz="3200" spc="104" dirty="0" err="1">
                <a:latin typeface="Segoe UI Semibold" panose="020B0702040204020203" pitchFamily="34" charset="0"/>
                <a:ea typeface="MS PGothic" panose="020B0600070205080204" pitchFamily="34" charset="-128"/>
                <a:cs typeface="Segoe UI Semibold" panose="020B0702040204020203" pitchFamily="34" charset="0"/>
              </a:rPr>
              <a:t>to</a:t>
            </a:r>
            <a:r>
              <a:rPr lang="es-US" sz="32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US" sz="3200" spc="104" dirty="0" err="1">
                <a:latin typeface="Segoe UI Semibold" panose="020B0702040204020203" pitchFamily="34" charset="0"/>
                <a:ea typeface="MS PGothic" panose="020B0600070205080204" pitchFamily="34" charset="-128"/>
                <a:cs typeface="Segoe UI Semibold" panose="020B0702040204020203" pitchFamily="34" charset="0"/>
              </a:rPr>
              <a:t>obtain</a:t>
            </a:r>
            <a:r>
              <a:rPr lang="es-US" sz="32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US" sz="3200" spc="104" dirty="0" err="1">
                <a:latin typeface="Segoe UI Semibold" panose="020B0702040204020203" pitchFamily="34" charset="0"/>
                <a:ea typeface="MS PGothic" panose="020B0600070205080204" pitchFamily="34" charset="-128"/>
                <a:cs typeface="Segoe UI Semibold" panose="020B0702040204020203" pitchFamily="34" charset="0"/>
              </a:rPr>
              <a:t>profits</a:t>
            </a:r>
            <a:r>
              <a:rPr lang="es-US" sz="32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US" sz="3200" spc="104" dirty="0" err="1">
                <a:latin typeface="Segoe UI Semibold" panose="020B0702040204020203" pitchFamily="34" charset="0"/>
                <a:ea typeface="MS PGothic" panose="020B0600070205080204" pitchFamily="34" charset="-128"/>
                <a:cs typeface="Segoe UI Semibold" panose="020B0702040204020203" pitchFamily="34" charset="0"/>
              </a:rPr>
              <a:t>but</a:t>
            </a:r>
            <a:r>
              <a:rPr lang="es-US" sz="32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US" sz="3200" spc="104" dirty="0" err="1">
                <a:latin typeface="Segoe UI Semibold" panose="020B0702040204020203" pitchFamily="34" charset="0"/>
                <a:ea typeface="MS PGothic" panose="020B0600070205080204" pitchFamily="34" charset="-128"/>
                <a:cs typeface="Segoe UI Semibold" panose="020B0702040204020203" pitchFamily="34" charset="0"/>
              </a:rPr>
              <a:t>to</a:t>
            </a:r>
            <a:r>
              <a:rPr lang="es-US" sz="32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US" sz="3200" spc="104" dirty="0" err="1">
                <a:latin typeface="Segoe UI Semibold" panose="020B0702040204020203" pitchFamily="34" charset="0"/>
                <a:ea typeface="MS PGothic" panose="020B0600070205080204" pitchFamily="34" charset="-128"/>
                <a:cs typeface="Segoe UI Semibold" panose="020B0702040204020203" pitchFamily="34" charset="0"/>
              </a:rPr>
              <a:t>finance</a:t>
            </a:r>
            <a:r>
              <a:rPr lang="es-US" sz="32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US" sz="3200" spc="104" dirty="0" err="1">
                <a:latin typeface="Segoe UI Semibold" panose="020B0702040204020203" pitchFamily="34" charset="0"/>
                <a:ea typeface="MS PGothic" panose="020B0600070205080204" pitchFamily="34" charset="-128"/>
                <a:cs typeface="Segoe UI Semibold" panose="020B0702040204020203" pitchFamily="34" charset="0"/>
              </a:rPr>
              <a:t>projects</a:t>
            </a:r>
            <a:r>
              <a:rPr lang="es-US" sz="3200" spc="104" dirty="0">
                <a:latin typeface="Segoe UI Semibold" panose="020B0702040204020203" pitchFamily="34" charset="0"/>
                <a:ea typeface="MS PGothic" panose="020B0600070205080204" pitchFamily="34" charset="-128"/>
                <a:cs typeface="Segoe UI Semibold" panose="020B0702040204020203" pitchFamily="34" charset="0"/>
              </a:rPr>
              <a:t> short and médium-</a:t>
            </a:r>
            <a:r>
              <a:rPr lang="es-US" sz="3200" spc="104" dirty="0" err="1">
                <a:latin typeface="Segoe UI Semibold" panose="020B0702040204020203" pitchFamily="34" charset="0"/>
                <a:ea typeface="MS PGothic" panose="020B0600070205080204" pitchFamily="34" charset="-128"/>
                <a:cs typeface="Segoe UI Semibold" panose="020B0702040204020203" pitchFamily="34" charset="0"/>
              </a:rPr>
              <a:t>term</a:t>
            </a:r>
            <a:r>
              <a:rPr lang="es-US" sz="32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US" sz="3200" spc="104" dirty="0" err="1">
                <a:latin typeface="Segoe UI Semibold" panose="020B0702040204020203" pitchFamily="34" charset="0"/>
                <a:ea typeface="MS PGothic" panose="020B0600070205080204" pitchFamily="34" charset="-128"/>
                <a:cs typeface="Segoe UI Semibold" panose="020B0702040204020203" pitchFamily="34" charset="0"/>
              </a:rPr>
              <a:t>projects</a:t>
            </a:r>
            <a:r>
              <a:rPr lang="es-US" sz="3200" spc="104" dirty="0">
                <a:latin typeface="Segoe UI Semibold" panose="020B0702040204020203" pitchFamily="34" charset="0"/>
                <a:ea typeface="MS PGothic" panose="020B0600070205080204" pitchFamily="34" charset="-128"/>
                <a:cs typeface="Segoe UI Semibold" panose="020B0702040204020203" pitchFamily="34" charset="0"/>
              </a:rPr>
              <a:t>  </a:t>
            </a:r>
          </a:p>
        </p:txBody>
      </p:sp>
      <p:sp>
        <p:nvSpPr>
          <p:cNvPr id="34" name="CuadroTexto 33">
            <a:extLst>
              <a:ext uri="{FF2B5EF4-FFF2-40B4-BE49-F238E27FC236}">
                <a16:creationId xmlns:a16="http://schemas.microsoft.com/office/drawing/2014/main" id="{44FF8A00-EBDF-9B90-6EEE-1C4199F02E91}"/>
              </a:ext>
            </a:extLst>
          </p:cNvPr>
          <p:cNvSpPr txBox="1"/>
          <p:nvPr/>
        </p:nvSpPr>
        <p:spPr>
          <a:xfrm>
            <a:off x="725482" y="7098407"/>
            <a:ext cx="10698839" cy="1077218"/>
          </a:xfrm>
          <a:prstGeom prst="rect">
            <a:avLst/>
          </a:prstGeom>
          <a:noFill/>
        </p:spPr>
        <p:txBody>
          <a:bodyPr wrap="square">
            <a:spAutoFit/>
          </a:bodyPr>
          <a:lstStyle/>
          <a:p>
            <a:pPr marL="457200" indent="-457200">
              <a:buFont typeface="Wingdings" panose="05000000000000000000" pitchFamily="2" charset="2"/>
              <a:buChar char="v"/>
            </a:pPr>
            <a:r>
              <a:rPr lang="en-US" sz="3200" spc="104" dirty="0">
                <a:latin typeface="Segoe UI Semibold" panose="020B0702040204020203" pitchFamily="34" charset="0"/>
                <a:ea typeface="MS PGothic" panose="020B0600070205080204" pitchFamily="34" charset="-128"/>
                <a:cs typeface="Segoe UI Semibold" panose="020B0702040204020203" pitchFamily="34" charset="0"/>
              </a:rPr>
              <a:t>Oriented to the entire </a:t>
            </a:r>
            <a:r>
              <a:rPr lang="en-US" sz="3200" spc="104" dirty="0" err="1">
                <a:latin typeface="Segoe UI Semibold" panose="020B0702040204020203" pitchFamily="34" charset="0"/>
                <a:ea typeface="MS PGothic" panose="020B0600070205080204" pitchFamily="34" charset="-128"/>
                <a:cs typeface="Segoe UI Semibold" panose="020B0702040204020203" pitchFamily="34" charset="0"/>
              </a:rPr>
              <a:t>I+D+i</a:t>
            </a:r>
            <a:r>
              <a:rPr lang="en-US" sz="3200" spc="104" dirty="0">
                <a:latin typeface="Segoe UI Semibold" panose="020B0702040204020203" pitchFamily="34" charset="0"/>
                <a:ea typeface="MS PGothic" panose="020B0600070205080204" pitchFamily="34" charset="-128"/>
                <a:cs typeface="Segoe UI Semibold" panose="020B0702040204020203" pitchFamily="34" charset="0"/>
              </a:rPr>
              <a:t> management process and not only to the commercialization of results</a:t>
            </a:r>
          </a:p>
        </p:txBody>
      </p:sp>
      <p:sp>
        <p:nvSpPr>
          <p:cNvPr id="11" name="CuadroTexto 10">
            <a:extLst>
              <a:ext uri="{FF2B5EF4-FFF2-40B4-BE49-F238E27FC236}">
                <a16:creationId xmlns:a16="http://schemas.microsoft.com/office/drawing/2014/main" id="{47F627E3-FA6C-CC70-64D8-2D45AB15CBE4}"/>
              </a:ext>
            </a:extLst>
          </p:cNvPr>
          <p:cNvSpPr txBox="1"/>
          <p:nvPr/>
        </p:nvSpPr>
        <p:spPr>
          <a:xfrm>
            <a:off x="2360607" y="2587566"/>
            <a:ext cx="16831052" cy="1569660"/>
          </a:xfrm>
          <a:prstGeom prst="rect">
            <a:avLst/>
          </a:prstGeom>
          <a:noFill/>
        </p:spPr>
        <p:txBody>
          <a:bodyPr wrap="square">
            <a:spAutoFit/>
          </a:bodyPr>
          <a:lstStyle/>
          <a:p>
            <a:pPr algn="just"/>
            <a:r>
              <a:rPr lang="en-US" sz="3200" spc="104" dirty="0">
                <a:latin typeface="Segoe UI Semibold" panose="020B0702040204020203" pitchFamily="34" charset="0"/>
                <a:ea typeface="MS PGothic" panose="020B0600070205080204" pitchFamily="34" charset="-128"/>
                <a:cs typeface="Segoe UI Semibold" panose="020B0702040204020203" pitchFamily="34" charset="0"/>
              </a:rPr>
              <a:t>Our mission is to promote innovation at the University of Havana, with the aim of guiding scientific and technological research and mobilizing capacities to increase the impact of knowledge on the Cuban economy and society.</a:t>
            </a:r>
          </a:p>
        </p:txBody>
      </p:sp>
      <p:sp>
        <p:nvSpPr>
          <p:cNvPr id="12" name="CuadroTexto 11">
            <a:extLst>
              <a:ext uri="{FF2B5EF4-FFF2-40B4-BE49-F238E27FC236}">
                <a16:creationId xmlns:a16="http://schemas.microsoft.com/office/drawing/2014/main" id="{5E8BACDC-5CDB-99FF-0B0A-90C8F79558B5}"/>
              </a:ext>
            </a:extLst>
          </p:cNvPr>
          <p:cNvSpPr txBox="1"/>
          <p:nvPr/>
        </p:nvSpPr>
        <p:spPr>
          <a:xfrm>
            <a:off x="3921650" y="513299"/>
            <a:ext cx="11388200" cy="584775"/>
          </a:xfrm>
          <a:prstGeom prst="rect">
            <a:avLst/>
          </a:prstGeom>
          <a:noFill/>
          <a:ln>
            <a:noFill/>
          </a:ln>
        </p:spPr>
        <p:txBody>
          <a:bodyPr wrap="square">
            <a:spAutoFit/>
          </a:bodyPr>
          <a:lstStyle/>
          <a:p>
            <a:pPr algn="ctr">
              <a:spcBef>
                <a:spcPts val="600"/>
              </a:spcBef>
            </a:pPr>
            <a:r>
              <a:rPr lang="es-ES" sz="3200" kern="0" dirty="0">
                <a:solidFill>
                  <a:srgbClr val="000066"/>
                </a:solidFill>
                <a:latin typeface="Arial Black" panose="020B0A04020102020204" pitchFamily="34" charset="0"/>
              </a:rPr>
              <a:t>ORGANIZATIONAL INNOVATION DECREE 23/ 2020</a:t>
            </a:r>
          </a:p>
        </p:txBody>
      </p:sp>
      <p:sp>
        <p:nvSpPr>
          <p:cNvPr id="29" name="CuadroTexto 28">
            <a:extLst>
              <a:ext uri="{FF2B5EF4-FFF2-40B4-BE49-F238E27FC236}">
                <a16:creationId xmlns:a16="http://schemas.microsoft.com/office/drawing/2014/main" id="{FC3417E3-7B2E-A39A-6099-CE79FDE8185B}"/>
              </a:ext>
            </a:extLst>
          </p:cNvPr>
          <p:cNvSpPr txBox="1"/>
          <p:nvPr/>
        </p:nvSpPr>
        <p:spPr>
          <a:xfrm>
            <a:off x="4574927" y="1268745"/>
            <a:ext cx="10081646" cy="584775"/>
          </a:xfrm>
          <a:prstGeom prst="rect">
            <a:avLst/>
          </a:prstGeom>
          <a:noFill/>
        </p:spPr>
        <p:txBody>
          <a:bodyPr wrap="square">
            <a:spAutoFit/>
          </a:bodyPr>
          <a:lstStyle/>
          <a:p>
            <a:pPr algn="ctr"/>
            <a:r>
              <a:rPr lang="es-US" sz="3200" b="1" kern="2400" spc="300" dirty="0" err="1">
                <a:solidFill>
                  <a:srgbClr val="FF6600"/>
                </a:solidFill>
                <a:latin typeface="Segoe UI" panose="020B0502040204020203" pitchFamily="34" charset="0"/>
                <a:cs typeface="Segoe UI" panose="020B0502040204020203" pitchFamily="34" charset="0"/>
              </a:rPr>
              <a:t>Socially</a:t>
            </a:r>
            <a:r>
              <a:rPr lang="es-US" sz="3200" b="1" kern="2400" spc="300" dirty="0">
                <a:solidFill>
                  <a:srgbClr val="FF6600"/>
                </a:solidFill>
                <a:latin typeface="Segoe UI" panose="020B0502040204020203" pitchFamily="34" charset="0"/>
                <a:cs typeface="Segoe UI" panose="020B0502040204020203" pitchFamily="34" charset="0"/>
              </a:rPr>
              <a:t> </a:t>
            </a:r>
            <a:r>
              <a:rPr lang="es-US" sz="3200" b="1" kern="2400" spc="300" dirty="0" err="1">
                <a:solidFill>
                  <a:srgbClr val="FF6600"/>
                </a:solidFill>
                <a:latin typeface="Segoe UI" panose="020B0502040204020203" pitchFamily="34" charset="0"/>
                <a:cs typeface="Segoe UI" panose="020B0502040204020203" pitchFamily="34" charset="0"/>
              </a:rPr>
              <a:t>oriented</a:t>
            </a:r>
            <a:r>
              <a:rPr lang="es-US" sz="3200" b="1" kern="2400" spc="300" dirty="0">
                <a:solidFill>
                  <a:srgbClr val="FF6600"/>
                </a:solidFill>
                <a:latin typeface="Segoe UI" panose="020B0502040204020203" pitchFamily="34" charset="0"/>
                <a:cs typeface="Segoe UI" panose="020B0502040204020203" pitchFamily="34" charset="0"/>
              </a:rPr>
              <a:t> non-</a:t>
            </a:r>
            <a:r>
              <a:rPr lang="es-US" sz="3200" b="1" kern="2400" spc="300" dirty="0" err="1">
                <a:solidFill>
                  <a:srgbClr val="FF6600"/>
                </a:solidFill>
                <a:latin typeface="Segoe UI" panose="020B0502040204020203" pitchFamily="34" charset="0"/>
                <a:cs typeface="Segoe UI" panose="020B0502040204020203" pitchFamily="34" charset="0"/>
              </a:rPr>
              <a:t>profit</a:t>
            </a:r>
            <a:r>
              <a:rPr lang="es-US" sz="3200" b="1" kern="2400" spc="300" dirty="0">
                <a:solidFill>
                  <a:srgbClr val="FF6600"/>
                </a:solidFill>
                <a:latin typeface="Segoe UI" panose="020B0502040204020203" pitchFamily="34" charset="0"/>
                <a:cs typeface="Segoe UI" panose="020B0502040204020203" pitchFamily="34" charset="0"/>
              </a:rPr>
              <a:t> </a:t>
            </a:r>
            <a:r>
              <a:rPr lang="es-US" sz="3200" b="1" kern="2400" spc="300" dirty="0" err="1">
                <a:solidFill>
                  <a:srgbClr val="FF6600"/>
                </a:solidFill>
                <a:latin typeface="Segoe UI" panose="020B0502040204020203" pitchFamily="34" charset="0"/>
                <a:cs typeface="Segoe UI" panose="020B0502040204020203" pitchFamily="34" charset="0"/>
              </a:rPr>
              <a:t>organization</a:t>
            </a:r>
            <a:endParaRPr lang="es-US" sz="3200" b="1" kern="2400" spc="300" dirty="0">
              <a:solidFill>
                <a:srgbClr val="FF6600"/>
              </a:solidFill>
              <a:latin typeface="Segoe UI" panose="020B0502040204020203" pitchFamily="34" charset="0"/>
              <a:cs typeface="Segoe UI" panose="020B0502040204020203" pitchFamily="34" charset="0"/>
            </a:endParaRPr>
          </a:p>
        </p:txBody>
      </p:sp>
      <p:cxnSp>
        <p:nvCxnSpPr>
          <p:cNvPr id="2" name="Conector recto 1">
            <a:extLst>
              <a:ext uri="{FF2B5EF4-FFF2-40B4-BE49-F238E27FC236}">
                <a16:creationId xmlns:a16="http://schemas.microsoft.com/office/drawing/2014/main" id="{CB022CB5-C2FD-AE39-FFD5-74A4615F300B}"/>
              </a:ext>
            </a:extLst>
          </p:cNvPr>
          <p:cNvCxnSpPr>
            <a:cxnSpLocks/>
          </p:cNvCxnSpPr>
          <p:nvPr/>
        </p:nvCxnSpPr>
        <p:spPr>
          <a:xfrm>
            <a:off x="222250" y="784225"/>
            <a:ext cx="3699400" cy="0"/>
          </a:xfrm>
          <a:prstGeom prst="line">
            <a:avLst/>
          </a:prstGeom>
          <a:ln w="88900" cap="rnd" cmpd="sng" algn="ctr">
            <a:solidFill>
              <a:srgbClr val="000066"/>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 name="Conector recto 2">
            <a:extLst>
              <a:ext uri="{FF2B5EF4-FFF2-40B4-BE49-F238E27FC236}">
                <a16:creationId xmlns:a16="http://schemas.microsoft.com/office/drawing/2014/main" id="{AC3E5587-AF48-8991-8E3B-E3AD171256A0}"/>
              </a:ext>
            </a:extLst>
          </p:cNvPr>
          <p:cNvCxnSpPr>
            <a:cxnSpLocks/>
          </p:cNvCxnSpPr>
          <p:nvPr/>
        </p:nvCxnSpPr>
        <p:spPr>
          <a:xfrm>
            <a:off x="15462250" y="784225"/>
            <a:ext cx="4419600" cy="0"/>
          </a:xfrm>
          <a:prstGeom prst="line">
            <a:avLst/>
          </a:prstGeom>
          <a:ln w="88900" cap="rnd" cmpd="sng" algn="ctr">
            <a:solidFill>
              <a:srgbClr val="000066"/>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7547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áfico 11">
            <a:extLst>
              <a:ext uri="{FF2B5EF4-FFF2-40B4-BE49-F238E27FC236}">
                <a16:creationId xmlns:a16="http://schemas.microsoft.com/office/drawing/2014/main" id="{2B54D427-5872-62BA-462A-1660CDD8A1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5137" y="3477950"/>
            <a:ext cx="9863770" cy="2966076"/>
          </a:xfrm>
          <a:prstGeom prst="rect">
            <a:avLst/>
          </a:prstGeom>
        </p:spPr>
      </p:pic>
      <p:sp>
        <p:nvSpPr>
          <p:cNvPr id="5" name="CuadroTexto 4">
            <a:extLst>
              <a:ext uri="{FF2B5EF4-FFF2-40B4-BE49-F238E27FC236}">
                <a16:creationId xmlns:a16="http://schemas.microsoft.com/office/drawing/2014/main" id="{05A3F34B-AC81-4886-6037-F74BAF5B55F3}"/>
              </a:ext>
            </a:extLst>
          </p:cNvPr>
          <p:cNvSpPr txBox="1"/>
          <p:nvPr/>
        </p:nvSpPr>
        <p:spPr>
          <a:xfrm>
            <a:off x="6620896" y="8989243"/>
            <a:ext cx="7088754" cy="584775"/>
          </a:xfrm>
          <a:prstGeom prst="rect">
            <a:avLst/>
          </a:prstGeom>
          <a:noFill/>
        </p:spPr>
        <p:txBody>
          <a:bodyPr wrap="square" rtlCol="0">
            <a:spAutoFit/>
          </a:bodyPr>
          <a:lstStyle/>
          <a:p>
            <a:pPr algn="ctr"/>
            <a:r>
              <a:rPr lang="es-US" sz="3200" spc="104" dirty="0">
                <a:solidFill>
                  <a:srgbClr val="000066"/>
                </a:solidFill>
                <a:latin typeface="Segoe UI Semibold" panose="020B0702040204020203" pitchFamily="34" charset="0"/>
                <a:ea typeface="MS PGothic" panose="020B0600070205080204" pitchFamily="34" charset="-128"/>
                <a:cs typeface="Segoe UI Semibold" panose="020B0702040204020203" pitchFamily="34" charset="0"/>
              </a:rPr>
              <a:t>IDEATE-INSPIRE-INCUBATE</a:t>
            </a:r>
          </a:p>
        </p:txBody>
      </p:sp>
      <p:sp>
        <p:nvSpPr>
          <p:cNvPr id="6" name="CuadroTexto 5">
            <a:extLst>
              <a:ext uri="{FF2B5EF4-FFF2-40B4-BE49-F238E27FC236}">
                <a16:creationId xmlns:a16="http://schemas.microsoft.com/office/drawing/2014/main" id="{CD05CC99-A43F-C4B0-7B97-D91E982C2BD4}"/>
              </a:ext>
            </a:extLst>
          </p:cNvPr>
          <p:cNvSpPr txBox="1"/>
          <p:nvPr/>
        </p:nvSpPr>
        <p:spPr>
          <a:xfrm>
            <a:off x="1743380" y="7172873"/>
            <a:ext cx="4498670" cy="1077218"/>
          </a:xfrm>
          <a:prstGeom prst="rect">
            <a:avLst/>
          </a:prstGeom>
          <a:noFill/>
        </p:spPr>
        <p:txBody>
          <a:bodyPr wrap="square" rtlCol="0">
            <a:spAutoFit/>
          </a:bodyPr>
          <a:lstStyle/>
          <a:p>
            <a:pPr algn="ctr"/>
            <a:r>
              <a:rPr lang="es-US" sz="3200" spc="104" dirty="0">
                <a:solidFill>
                  <a:srgbClr val="000066"/>
                </a:solidFill>
                <a:latin typeface="Segoe UI Semibold" panose="020B0702040204020203" pitchFamily="34" charset="0"/>
                <a:ea typeface="MS PGothic" panose="020B0600070205080204" pitchFamily="34" charset="-128"/>
                <a:cs typeface="Segoe UI Semibold" panose="020B0702040204020203" pitchFamily="34" charset="0"/>
              </a:rPr>
              <a:t>CONNECT</a:t>
            </a:r>
          </a:p>
          <a:p>
            <a:pPr algn="ctr"/>
            <a:r>
              <a:rPr lang="es-US" sz="3200" spc="104" dirty="0" err="1">
                <a:solidFill>
                  <a:srgbClr val="000066"/>
                </a:solidFill>
                <a:latin typeface="Segoe UI Semibold" panose="020B0702040204020203" pitchFamily="34" charset="0"/>
                <a:ea typeface="MS PGothic" panose="020B0600070205080204" pitchFamily="34" charset="-128"/>
                <a:cs typeface="Segoe UI Semibold" panose="020B0702040204020203" pitchFamily="34" charset="0"/>
              </a:rPr>
              <a:t>network</a:t>
            </a:r>
            <a:r>
              <a:rPr lang="es-US" sz="3200" spc="104" dirty="0">
                <a:solidFill>
                  <a:srgbClr val="000066"/>
                </a:solidFill>
                <a:latin typeface="Segoe UI Semibold" panose="020B0702040204020203" pitchFamily="34" charset="0"/>
                <a:ea typeface="MS PGothic" panose="020B0600070205080204" pitchFamily="34" charset="-128"/>
                <a:cs typeface="Segoe UI Semibold" panose="020B0702040204020203" pitchFamily="34" charset="0"/>
              </a:rPr>
              <a:t> </a:t>
            </a:r>
            <a:r>
              <a:rPr lang="es-US" sz="3200" spc="104" dirty="0" err="1">
                <a:solidFill>
                  <a:srgbClr val="000066"/>
                </a:solidFill>
                <a:latin typeface="Segoe UI Semibold" panose="020B0702040204020203" pitchFamily="34" charset="0"/>
                <a:ea typeface="MS PGothic" panose="020B0600070205080204" pitchFamily="34" charset="-128"/>
                <a:cs typeface="Segoe UI Semibold" panose="020B0702040204020203" pitchFamily="34" charset="0"/>
              </a:rPr>
              <a:t>of</a:t>
            </a:r>
            <a:r>
              <a:rPr lang="es-US" sz="3200" spc="104" dirty="0">
                <a:solidFill>
                  <a:srgbClr val="000066"/>
                </a:solidFill>
                <a:latin typeface="Segoe UI Semibold" panose="020B0702040204020203" pitchFamily="34" charset="0"/>
                <a:ea typeface="MS PGothic" panose="020B0600070205080204" pitchFamily="34" charset="-128"/>
                <a:cs typeface="Segoe UI Semibold" panose="020B0702040204020203" pitchFamily="34" charset="0"/>
              </a:rPr>
              <a:t> </a:t>
            </a:r>
            <a:r>
              <a:rPr lang="es-US" sz="3200" spc="104" dirty="0" err="1">
                <a:solidFill>
                  <a:srgbClr val="000066"/>
                </a:solidFill>
                <a:latin typeface="Segoe UI Semibold" panose="020B0702040204020203" pitchFamily="34" charset="0"/>
                <a:ea typeface="MS PGothic" panose="020B0600070205080204" pitchFamily="34" charset="-128"/>
                <a:cs typeface="Segoe UI Semibold" panose="020B0702040204020203" pitchFamily="34" charset="0"/>
              </a:rPr>
              <a:t>contacts</a:t>
            </a:r>
            <a:endParaRPr lang="es-US" sz="3200" spc="104" dirty="0">
              <a:solidFill>
                <a:srgbClr val="000066"/>
              </a:solidFill>
              <a:latin typeface="Segoe UI Semibold" panose="020B0702040204020203" pitchFamily="34" charset="0"/>
              <a:ea typeface="MS PGothic" panose="020B0600070205080204" pitchFamily="34" charset="-128"/>
              <a:cs typeface="Segoe UI Semibold" panose="020B0702040204020203" pitchFamily="34" charset="0"/>
            </a:endParaRPr>
          </a:p>
        </p:txBody>
      </p:sp>
      <p:sp>
        <p:nvSpPr>
          <p:cNvPr id="7" name="CuadroTexto 6">
            <a:extLst>
              <a:ext uri="{FF2B5EF4-FFF2-40B4-BE49-F238E27FC236}">
                <a16:creationId xmlns:a16="http://schemas.microsoft.com/office/drawing/2014/main" id="{A20F2436-2CB0-E369-1024-FB6C5034A06E}"/>
              </a:ext>
            </a:extLst>
          </p:cNvPr>
          <p:cNvSpPr txBox="1"/>
          <p:nvPr/>
        </p:nvSpPr>
        <p:spPr>
          <a:xfrm>
            <a:off x="2074451" y="8989243"/>
            <a:ext cx="3836528" cy="593560"/>
          </a:xfrm>
          <a:prstGeom prst="rect">
            <a:avLst/>
          </a:prstGeom>
          <a:noFill/>
        </p:spPr>
        <p:txBody>
          <a:bodyPr wrap="square" rtlCol="0">
            <a:spAutoFit/>
          </a:bodyPr>
          <a:lstStyle/>
          <a:p>
            <a:pPr algn="ctr"/>
            <a:r>
              <a:rPr lang="es-US" sz="3200" spc="104" dirty="0">
                <a:solidFill>
                  <a:srgbClr val="000066"/>
                </a:solidFill>
                <a:latin typeface="Segoe UI Semibold" panose="020B0702040204020203" pitchFamily="34" charset="0"/>
                <a:ea typeface="MS PGothic" panose="020B0600070205080204" pitchFamily="34" charset="-128"/>
                <a:cs typeface="Segoe UI Semibold" panose="020B0702040204020203" pitchFamily="34" charset="0"/>
              </a:rPr>
              <a:t>MANAGE</a:t>
            </a:r>
          </a:p>
        </p:txBody>
      </p:sp>
      <p:sp>
        <p:nvSpPr>
          <p:cNvPr id="8" name="CuadroTexto 7">
            <a:extLst>
              <a:ext uri="{FF2B5EF4-FFF2-40B4-BE49-F238E27FC236}">
                <a16:creationId xmlns:a16="http://schemas.microsoft.com/office/drawing/2014/main" id="{60285B8E-0F01-7052-895B-5B59F2F096FD}"/>
              </a:ext>
            </a:extLst>
          </p:cNvPr>
          <p:cNvSpPr txBox="1"/>
          <p:nvPr/>
        </p:nvSpPr>
        <p:spPr>
          <a:xfrm>
            <a:off x="15309850" y="7414702"/>
            <a:ext cx="2537456" cy="593560"/>
          </a:xfrm>
          <a:prstGeom prst="rect">
            <a:avLst/>
          </a:prstGeom>
          <a:noFill/>
        </p:spPr>
        <p:txBody>
          <a:bodyPr wrap="square" rtlCol="0">
            <a:spAutoFit/>
          </a:bodyPr>
          <a:lstStyle/>
          <a:p>
            <a:pPr algn="ctr"/>
            <a:r>
              <a:rPr lang="es-US" sz="3200" spc="104" dirty="0">
                <a:solidFill>
                  <a:srgbClr val="000066"/>
                </a:solidFill>
                <a:latin typeface="Segoe UI Semibold" panose="020B0702040204020203" pitchFamily="34" charset="0"/>
                <a:ea typeface="MS PGothic" panose="020B0600070205080204" pitchFamily="34" charset="-128"/>
                <a:cs typeface="Segoe UI Semibold" panose="020B0702040204020203" pitchFamily="34" charset="0"/>
              </a:rPr>
              <a:t>ADVISE</a:t>
            </a:r>
          </a:p>
        </p:txBody>
      </p:sp>
      <p:sp>
        <p:nvSpPr>
          <p:cNvPr id="10" name="CuadroTexto 9">
            <a:extLst>
              <a:ext uri="{FF2B5EF4-FFF2-40B4-BE49-F238E27FC236}">
                <a16:creationId xmlns:a16="http://schemas.microsoft.com/office/drawing/2014/main" id="{C604C3C0-9A99-2E5E-0666-957BC94B20B4}"/>
              </a:ext>
            </a:extLst>
          </p:cNvPr>
          <p:cNvSpPr txBox="1"/>
          <p:nvPr/>
        </p:nvSpPr>
        <p:spPr>
          <a:xfrm>
            <a:off x="15269871" y="8989243"/>
            <a:ext cx="2617414" cy="593560"/>
          </a:xfrm>
          <a:prstGeom prst="rect">
            <a:avLst/>
          </a:prstGeom>
          <a:noFill/>
        </p:spPr>
        <p:txBody>
          <a:bodyPr wrap="square" rtlCol="0">
            <a:spAutoFit/>
          </a:bodyPr>
          <a:lstStyle/>
          <a:p>
            <a:pPr algn="ctr"/>
            <a:r>
              <a:rPr lang="es-US" sz="3200" spc="104" dirty="0">
                <a:solidFill>
                  <a:srgbClr val="000066"/>
                </a:solidFill>
                <a:latin typeface="Segoe UI Semibold" panose="020B0702040204020203" pitchFamily="34" charset="0"/>
                <a:ea typeface="MS PGothic" panose="020B0600070205080204" pitchFamily="34" charset="-128"/>
                <a:cs typeface="Segoe UI Semibold" panose="020B0702040204020203" pitchFamily="34" charset="0"/>
              </a:rPr>
              <a:t>TRAIN</a:t>
            </a:r>
          </a:p>
        </p:txBody>
      </p:sp>
      <p:pic>
        <p:nvPicPr>
          <p:cNvPr id="11" name="Imagen 10">
            <a:extLst>
              <a:ext uri="{FF2B5EF4-FFF2-40B4-BE49-F238E27FC236}">
                <a16:creationId xmlns:a16="http://schemas.microsoft.com/office/drawing/2014/main" id="{2E82D4B7-7CEF-B210-A2FF-D3BE0F9866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6513" y="222842"/>
            <a:ext cx="4291074" cy="1385234"/>
          </a:xfrm>
          <a:prstGeom prst="rect">
            <a:avLst/>
          </a:prstGeom>
        </p:spPr>
      </p:pic>
      <p:sp>
        <p:nvSpPr>
          <p:cNvPr id="2" name="CuadroTexto 1">
            <a:extLst>
              <a:ext uri="{FF2B5EF4-FFF2-40B4-BE49-F238E27FC236}">
                <a16:creationId xmlns:a16="http://schemas.microsoft.com/office/drawing/2014/main" id="{09E73873-96CF-4D26-2026-3A1FAE471946}"/>
              </a:ext>
            </a:extLst>
          </p:cNvPr>
          <p:cNvSpPr txBox="1"/>
          <p:nvPr/>
        </p:nvSpPr>
        <p:spPr>
          <a:xfrm>
            <a:off x="6507673" y="7164089"/>
            <a:ext cx="7088754" cy="1094787"/>
          </a:xfrm>
          <a:prstGeom prst="rect">
            <a:avLst/>
          </a:prstGeom>
          <a:noFill/>
        </p:spPr>
        <p:txBody>
          <a:bodyPr wrap="square" rtlCol="0">
            <a:spAutoFit/>
          </a:bodyPr>
          <a:lstStyle/>
          <a:p>
            <a:pPr algn="ctr"/>
            <a:r>
              <a:rPr lang="es-US" sz="3200" spc="104" dirty="0">
                <a:solidFill>
                  <a:srgbClr val="000066"/>
                </a:solidFill>
                <a:latin typeface="Segoe UI Semibold" panose="020B0702040204020203" pitchFamily="34" charset="0"/>
                <a:ea typeface="MS PGothic" panose="020B0600070205080204" pitchFamily="34" charset="-128"/>
                <a:cs typeface="Segoe UI Semibold" panose="020B0702040204020203" pitchFamily="34" charset="0"/>
              </a:rPr>
              <a:t>IDENTIFY CAPABILITIES AND OPPORTUNITIES</a:t>
            </a:r>
          </a:p>
        </p:txBody>
      </p:sp>
      <p:sp>
        <p:nvSpPr>
          <p:cNvPr id="9" name="CuadroTexto 8">
            <a:extLst>
              <a:ext uri="{FF2B5EF4-FFF2-40B4-BE49-F238E27FC236}">
                <a16:creationId xmlns:a16="http://schemas.microsoft.com/office/drawing/2014/main" id="{59DEFD6E-5D4A-4586-26CF-49F03F15F732}"/>
              </a:ext>
            </a:extLst>
          </p:cNvPr>
          <p:cNvSpPr txBox="1"/>
          <p:nvPr/>
        </p:nvSpPr>
        <p:spPr>
          <a:xfrm>
            <a:off x="4078568" y="2558246"/>
            <a:ext cx="11946964" cy="584775"/>
          </a:xfrm>
          <a:prstGeom prst="rect">
            <a:avLst/>
          </a:prstGeom>
          <a:noFill/>
        </p:spPr>
        <p:txBody>
          <a:bodyPr wrap="square" rtlCol="0">
            <a:spAutoFit/>
          </a:bodyPr>
          <a:lstStyle/>
          <a:p>
            <a:pPr algn="ctr"/>
            <a:r>
              <a:rPr lang="es-US" sz="3200" spc="104" dirty="0">
                <a:solidFill>
                  <a:srgbClr val="FF6600"/>
                </a:solidFill>
                <a:latin typeface="Segoe UI Semibold" panose="020B0702040204020203" pitchFamily="34" charset="0"/>
                <a:ea typeface="MS PGothic" panose="020B0600070205080204" pitchFamily="34" charset="-128"/>
                <a:cs typeface="Segoe UI Semibold" panose="020B0702040204020203" pitchFamily="34" charset="0"/>
              </a:rPr>
              <a:t>RESEARCH FOCUSED ON PROBLEMS</a:t>
            </a:r>
          </a:p>
        </p:txBody>
      </p:sp>
      <p:cxnSp>
        <p:nvCxnSpPr>
          <p:cNvPr id="3" name="Conector recto 2">
            <a:extLst>
              <a:ext uri="{FF2B5EF4-FFF2-40B4-BE49-F238E27FC236}">
                <a16:creationId xmlns:a16="http://schemas.microsoft.com/office/drawing/2014/main" id="{1BC72FC5-74C7-451D-A687-950FC55E9B74}"/>
              </a:ext>
            </a:extLst>
          </p:cNvPr>
          <p:cNvCxnSpPr>
            <a:cxnSpLocks/>
          </p:cNvCxnSpPr>
          <p:nvPr/>
        </p:nvCxnSpPr>
        <p:spPr>
          <a:xfrm>
            <a:off x="146050" y="1818232"/>
            <a:ext cx="8317737" cy="27558"/>
          </a:xfrm>
          <a:prstGeom prst="line">
            <a:avLst/>
          </a:prstGeom>
          <a:ln w="88900" cap="rnd" cmpd="sng" algn="ctr">
            <a:solidFill>
              <a:srgbClr val="000066"/>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 name="Conector recto 3">
            <a:extLst>
              <a:ext uri="{FF2B5EF4-FFF2-40B4-BE49-F238E27FC236}">
                <a16:creationId xmlns:a16="http://schemas.microsoft.com/office/drawing/2014/main" id="{17E87ECF-D619-0DBB-887B-98703EAF9073}"/>
              </a:ext>
            </a:extLst>
          </p:cNvPr>
          <p:cNvCxnSpPr>
            <a:cxnSpLocks/>
          </p:cNvCxnSpPr>
          <p:nvPr/>
        </p:nvCxnSpPr>
        <p:spPr>
          <a:xfrm>
            <a:off x="11804650" y="1843810"/>
            <a:ext cx="8077200" cy="0"/>
          </a:xfrm>
          <a:prstGeom prst="line">
            <a:avLst/>
          </a:prstGeom>
          <a:ln w="88900" cap="rnd" cmpd="sng" algn="ctr">
            <a:solidFill>
              <a:srgbClr val="000066"/>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CuadroTexto 13">
            <a:extLst>
              <a:ext uri="{FF2B5EF4-FFF2-40B4-BE49-F238E27FC236}">
                <a16:creationId xmlns:a16="http://schemas.microsoft.com/office/drawing/2014/main" id="{334C9DEE-C5A5-8F92-F950-DC146C7C46D1}"/>
              </a:ext>
            </a:extLst>
          </p:cNvPr>
          <p:cNvSpPr txBox="1"/>
          <p:nvPr/>
        </p:nvSpPr>
        <p:spPr>
          <a:xfrm>
            <a:off x="8463787" y="1556622"/>
            <a:ext cx="3176526" cy="584775"/>
          </a:xfrm>
          <a:prstGeom prst="rect">
            <a:avLst/>
          </a:prstGeom>
          <a:noFill/>
        </p:spPr>
        <p:txBody>
          <a:bodyPr wrap="square">
            <a:spAutoFit/>
          </a:bodyPr>
          <a:lstStyle/>
          <a:p>
            <a:pPr algn="ctr"/>
            <a:r>
              <a:rPr lang="es-US" sz="3200" kern="0" dirty="0">
                <a:solidFill>
                  <a:srgbClr val="000066"/>
                </a:solidFill>
                <a:latin typeface="Arial Black" panose="020B0A04020102020204" pitchFamily="34" charset="0"/>
              </a:rPr>
              <a:t>ABOUT US?</a:t>
            </a:r>
            <a:endParaRPr lang="es-US" sz="3200" dirty="0">
              <a:solidFill>
                <a:srgbClr val="000066"/>
              </a:solidFill>
            </a:endParaRPr>
          </a:p>
        </p:txBody>
      </p:sp>
      <p:sp>
        <p:nvSpPr>
          <p:cNvPr id="22" name="CuadroTexto 21">
            <a:extLst>
              <a:ext uri="{FF2B5EF4-FFF2-40B4-BE49-F238E27FC236}">
                <a16:creationId xmlns:a16="http://schemas.microsoft.com/office/drawing/2014/main" id="{98DF0D86-50B6-90BE-77C2-037AB33F6E96}"/>
              </a:ext>
            </a:extLst>
          </p:cNvPr>
          <p:cNvSpPr txBox="1"/>
          <p:nvPr/>
        </p:nvSpPr>
        <p:spPr>
          <a:xfrm>
            <a:off x="4489450" y="6128157"/>
            <a:ext cx="2537456" cy="307777"/>
          </a:xfrm>
          <a:prstGeom prst="rect">
            <a:avLst/>
          </a:prstGeom>
          <a:solidFill>
            <a:schemeClr val="bg1"/>
          </a:solidFill>
          <a:ln>
            <a:noFill/>
          </a:ln>
        </p:spPr>
        <p:txBody>
          <a:bodyPr wrap="square" rtlCol="0">
            <a:spAutoFit/>
          </a:bodyPr>
          <a:lstStyle/>
          <a:p>
            <a:pPr algn="ctr"/>
            <a:r>
              <a:rPr lang="es-US" sz="1400" spc="104" dirty="0">
                <a:solidFill>
                  <a:srgbClr val="FF6600"/>
                </a:solidFill>
                <a:latin typeface="Segoe UI Semibold" panose="020B0702040204020203" pitchFamily="34" charset="0"/>
                <a:ea typeface="MS PGothic" panose="020B0600070205080204" pitchFamily="34" charset="-128"/>
                <a:cs typeface="Segoe UI Semibold" panose="020B0702040204020203" pitchFamily="34" charset="0"/>
              </a:rPr>
              <a:t>IDENTIFY</a:t>
            </a:r>
          </a:p>
        </p:txBody>
      </p:sp>
      <p:sp>
        <p:nvSpPr>
          <p:cNvPr id="23" name="CuadroTexto 22">
            <a:extLst>
              <a:ext uri="{FF2B5EF4-FFF2-40B4-BE49-F238E27FC236}">
                <a16:creationId xmlns:a16="http://schemas.microsoft.com/office/drawing/2014/main" id="{7A2AFB62-04E3-5383-C035-1892FD0FB468}"/>
              </a:ext>
            </a:extLst>
          </p:cNvPr>
          <p:cNvSpPr txBox="1"/>
          <p:nvPr/>
        </p:nvSpPr>
        <p:spPr>
          <a:xfrm>
            <a:off x="6775450" y="5283496"/>
            <a:ext cx="1219200" cy="307777"/>
          </a:xfrm>
          <a:prstGeom prst="rect">
            <a:avLst/>
          </a:prstGeom>
          <a:solidFill>
            <a:schemeClr val="bg1"/>
          </a:solidFill>
          <a:ln>
            <a:noFill/>
          </a:ln>
        </p:spPr>
        <p:txBody>
          <a:bodyPr wrap="square" rtlCol="0">
            <a:spAutoFit/>
          </a:bodyPr>
          <a:lstStyle/>
          <a:p>
            <a:pPr algn="ctr"/>
            <a:r>
              <a:rPr lang="es-US" sz="1400" spc="104" dirty="0">
                <a:solidFill>
                  <a:srgbClr val="FF6600"/>
                </a:solidFill>
                <a:latin typeface="Segoe UI Semibold" panose="020B0702040204020203" pitchFamily="34" charset="0"/>
                <a:ea typeface="MS PGothic" panose="020B0600070205080204" pitchFamily="34" charset="-128"/>
                <a:cs typeface="Segoe UI Semibold" panose="020B0702040204020203" pitchFamily="34" charset="0"/>
              </a:rPr>
              <a:t>SELECT</a:t>
            </a:r>
          </a:p>
        </p:txBody>
      </p:sp>
      <p:sp>
        <p:nvSpPr>
          <p:cNvPr id="24" name="CuadroTexto 23">
            <a:extLst>
              <a:ext uri="{FF2B5EF4-FFF2-40B4-BE49-F238E27FC236}">
                <a16:creationId xmlns:a16="http://schemas.microsoft.com/office/drawing/2014/main" id="{A583FF02-2B04-0999-E047-477D74252511}"/>
              </a:ext>
            </a:extLst>
          </p:cNvPr>
          <p:cNvSpPr txBox="1"/>
          <p:nvPr/>
        </p:nvSpPr>
        <p:spPr>
          <a:xfrm>
            <a:off x="7866124" y="6122950"/>
            <a:ext cx="2109726" cy="307777"/>
          </a:xfrm>
          <a:prstGeom prst="rect">
            <a:avLst/>
          </a:prstGeom>
          <a:solidFill>
            <a:schemeClr val="bg1"/>
          </a:solidFill>
          <a:ln>
            <a:noFill/>
          </a:ln>
        </p:spPr>
        <p:txBody>
          <a:bodyPr wrap="square" rtlCol="0">
            <a:spAutoFit/>
          </a:bodyPr>
          <a:lstStyle/>
          <a:p>
            <a:pPr algn="ctr"/>
            <a:r>
              <a:rPr lang="es-US" sz="1400" spc="104" dirty="0">
                <a:solidFill>
                  <a:srgbClr val="FF6600"/>
                </a:solidFill>
                <a:latin typeface="Segoe UI Semibold" panose="020B0702040204020203" pitchFamily="34" charset="0"/>
                <a:ea typeface="MS PGothic" panose="020B0600070205080204" pitchFamily="34" charset="-128"/>
                <a:cs typeface="Segoe UI Semibold" panose="020B0702040204020203" pitchFamily="34" charset="0"/>
              </a:rPr>
              <a:t>ACQUISITION</a:t>
            </a:r>
          </a:p>
        </p:txBody>
      </p:sp>
      <p:sp>
        <p:nvSpPr>
          <p:cNvPr id="26" name="CuadroTexto 25">
            <a:extLst>
              <a:ext uri="{FF2B5EF4-FFF2-40B4-BE49-F238E27FC236}">
                <a16:creationId xmlns:a16="http://schemas.microsoft.com/office/drawing/2014/main" id="{16C81BCF-3747-7F60-C4C7-4EF71C90ED2C}"/>
              </a:ext>
            </a:extLst>
          </p:cNvPr>
          <p:cNvSpPr txBox="1"/>
          <p:nvPr/>
        </p:nvSpPr>
        <p:spPr>
          <a:xfrm>
            <a:off x="9826492" y="5375558"/>
            <a:ext cx="1597158" cy="276999"/>
          </a:xfrm>
          <a:prstGeom prst="rect">
            <a:avLst/>
          </a:prstGeom>
          <a:solidFill>
            <a:schemeClr val="bg1"/>
          </a:solidFill>
          <a:ln>
            <a:noFill/>
          </a:ln>
        </p:spPr>
        <p:txBody>
          <a:bodyPr wrap="square" rtlCol="0">
            <a:spAutoFit/>
          </a:bodyPr>
          <a:lstStyle/>
          <a:p>
            <a:pPr algn="ctr"/>
            <a:r>
              <a:rPr lang="es-US" sz="1200" spc="104" dirty="0">
                <a:solidFill>
                  <a:srgbClr val="FF6600"/>
                </a:solidFill>
                <a:latin typeface="Segoe UI Semibold" panose="020B0702040204020203" pitchFamily="34" charset="0"/>
                <a:ea typeface="MS PGothic" panose="020B0600070205080204" pitchFamily="34" charset="-128"/>
                <a:cs typeface="Segoe UI Semibold" panose="020B0702040204020203" pitchFamily="34" charset="0"/>
              </a:rPr>
              <a:t>IMPROVEMENTS</a:t>
            </a:r>
          </a:p>
        </p:txBody>
      </p:sp>
      <p:sp>
        <p:nvSpPr>
          <p:cNvPr id="28" name="CuadroTexto 27">
            <a:extLst>
              <a:ext uri="{FF2B5EF4-FFF2-40B4-BE49-F238E27FC236}">
                <a16:creationId xmlns:a16="http://schemas.microsoft.com/office/drawing/2014/main" id="{B86ADF0B-7715-C8E2-E971-5458C388EC17}"/>
              </a:ext>
            </a:extLst>
          </p:cNvPr>
          <p:cNvSpPr txBox="1"/>
          <p:nvPr/>
        </p:nvSpPr>
        <p:spPr>
          <a:xfrm>
            <a:off x="11432540" y="6187510"/>
            <a:ext cx="1597158" cy="276999"/>
          </a:xfrm>
          <a:prstGeom prst="rect">
            <a:avLst/>
          </a:prstGeom>
          <a:solidFill>
            <a:schemeClr val="bg1"/>
          </a:solidFill>
          <a:ln>
            <a:noFill/>
          </a:ln>
        </p:spPr>
        <p:txBody>
          <a:bodyPr wrap="square" rtlCol="0">
            <a:spAutoFit/>
          </a:bodyPr>
          <a:lstStyle/>
          <a:p>
            <a:pPr algn="ctr"/>
            <a:r>
              <a:rPr lang="es-US" sz="1200" spc="104" dirty="0">
                <a:solidFill>
                  <a:srgbClr val="FF6600"/>
                </a:solidFill>
                <a:latin typeface="Segoe UI Semibold" panose="020B0702040204020203" pitchFamily="34" charset="0"/>
                <a:ea typeface="MS PGothic" panose="020B0600070205080204" pitchFamily="34" charset="-128"/>
                <a:cs typeface="Segoe UI Semibold" panose="020B0702040204020203" pitchFamily="34" charset="0"/>
              </a:rPr>
              <a:t>PROTECTION</a:t>
            </a:r>
          </a:p>
        </p:txBody>
      </p:sp>
      <p:sp>
        <p:nvSpPr>
          <p:cNvPr id="29" name="CuadroTexto 28">
            <a:extLst>
              <a:ext uri="{FF2B5EF4-FFF2-40B4-BE49-F238E27FC236}">
                <a16:creationId xmlns:a16="http://schemas.microsoft.com/office/drawing/2014/main" id="{8230480A-D9B5-58CD-1AEF-9A8C1110E1F8}"/>
              </a:ext>
            </a:extLst>
          </p:cNvPr>
          <p:cNvSpPr txBox="1"/>
          <p:nvPr/>
        </p:nvSpPr>
        <p:spPr>
          <a:xfrm>
            <a:off x="13111749" y="5375558"/>
            <a:ext cx="1597158" cy="276999"/>
          </a:xfrm>
          <a:prstGeom prst="rect">
            <a:avLst/>
          </a:prstGeom>
          <a:solidFill>
            <a:schemeClr val="bg1"/>
          </a:solidFill>
          <a:ln>
            <a:noFill/>
          </a:ln>
        </p:spPr>
        <p:txBody>
          <a:bodyPr wrap="square" rtlCol="0">
            <a:spAutoFit/>
          </a:bodyPr>
          <a:lstStyle/>
          <a:p>
            <a:pPr algn="ctr"/>
            <a:r>
              <a:rPr lang="es-US" sz="1200" spc="104" dirty="0">
                <a:solidFill>
                  <a:srgbClr val="FF6600"/>
                </a:solidFill>
                <a:latin typeface="Segoe UI Semibold" panose="020B0702040204020203" pitchFamily="34" charset="0"/>
                <a:ea typeface="MS PGothic" panose="020B0600070205080204" pitchFamily="34" charset="-128"/>
                <a:cs typeface="Segoe UI Semibold" panose="020B0702040204020203" pitchFamily="34" charset="0"/>
              </a:rPr>
              <a:t>EXPLOITATION</a:t>
            </a:r>
          </a:p>
        </p:txBody>
      </p:sp>
    </p:spTree>
    <p:extLst>
      <p:ext uri="{BB962C8B-B14F-4D97-AF65-F5344CB8AC3E}">
        <p14:creationId xmlns:p14="http://schemas.microsoft.com/office/powerpoint/2010/main" val="58265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adroTexto 118">
            <a:extLst>
              <a:ext uri="{FF2B5EF4-FFF2-40B4-BE49-F238E27FC236}">
                <a16:creationId xmlns:a16="http://schemas.microsoft.com/office/drawing/2014/main" id="{F06ADA8D-5869-AC48-3780-E3510A41D07A}"/>
              </a:ext>
            </a:extLst>
          </p:cNvPr>
          <p:cNvSpPr txBox="1"/>
          <p:nvPr/>
        </p:nvSpPr>
        <p:spPr>
          <a:xfrm>
            <a:off x="4223241" y="432266"/>
            <a:ext cx="11657619" cy="693908"/>
          </a:xfrm>
          <a:prstGeom prst="rect">
            <a:avLst/>
          </a:prstGeom>
          <a:noFill/>
          <a:ln>
            <a:noFill/>
          </a:ln>
        </p:spPr>
        <p:txBody>
          <a:bodyPr wrap="square">
            <a:spAutoFit/>
          </a:bodyPr>
          <a:lstStyle/>
          <a:p>
            <a:pPr algn="ctr">
              <a:spcBef>
                <a:spcPts val="977"/>
              </a:spcBef>
            </a:pPr>
            <a:r>
              <a:rPr lang="es-419" sz="3909" b="1" kern="2400" spc="489" dirty="0">
                <a:solidFill>
                  <a:srgbClr val="FF6600"/>
                </a:solidFill>
                <a:latin typeface="Meta Pro Cond" panose="02000506050000020004" pitchFamily="2" charset="0"/>
              </a:rPr>
              <a:t>AREAS OF ACTION</a:t>
            </a:r>
            <a:endParaRPr lang="es-ES" sz="3909" b="1" kern="2400" spc="489" dirty="0">
              <a:solidFill>
                <a:srgbClr val="FF6600"/>
              </a:solidFill>
              <a:latin typeface="Meta Pro Cond" panose="02000506050000020004" pitchFamily="2" charset="0"/>
            </a:endParaRPr>
          </a:p>
        </p:txBody>
      </p:sp>
      <p:pic>
        <p:nvPicPr>
          <p:cNvPr id="5" name="Gráfico 4">
            <a:extLst>
              <a:ext uri="{FF2B5EF4-FFF2-40B4-BE49-F238E27FC236}">
                <a16:creationId xmlns:a16="http://schemas.microsoft.com/office/drawing/2014/main" id="{A7DE85BC-459A-CBB3-B447-54DF3EF5E6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2184" y="3207217"/>
            <a:ext cx="1597880" cy="1597880"/>
          </a:xfrm>
          <a:prstGeom prst="rect">
            <a:avLst/>
          </a:prstGeom>
        </p:spPr>
      </p:pic>
      <p:pic>
        <p:nvPicPr>
          <p:cNvPr id="7" name="Gráfico 6">
            <a:extLst>
              <a:ext uri="{FF2B5EF4-FFF2-40B4-BE49-F238E27FC236}">
                <a16:creationId xmlns:a16="http://schemas.microsoft.com/office/drawing/2014/main" id="{8DE58CC3-5D0B-6A43-86A6-D46C94B453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12181" y="6629710"/>
            <a:ext cx="1597880" cy="1597880"/>
          </a:xfrm>
          <a:prstGeom prst="rect">
            <a:avLst/>
          </a:prstGeom>
        </p:spPr>
      </p:pic>
      <p:pic>
        <p:nvPicPr>
          <p:cNvPr id="9" name="Gráfico 8">
            <a:extLst>
              <a:ext uri="{FF2B5EF4-FFF2-40B4-BE49-F238E27FC236}">
                <a16:creationId xmlns:a16="http://schemas.microsoft.com/office/drawing/2014/main" id="{4F12E822-5463-225A-B17E-B4336F4920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12179" y="8477780"/>
            <a:ext cx="1597880" cy="1597880"/>
          </a:xfrm>
          <a:prstGeom prst="rect">
            <a:avLst/>
          </a:prstGeom>
        </p:spPr>
      </p:pic>
      <p:pic>
        <p:nvPicPr>
          <p:cNvPr id="11" name="Gráfico 10">
            <a:extLst>
              <a:ext uri="{FF2B5EF4-FFF2-40B4-BE49-F238E27FC236}">
                <a16:creationId xmlns:a16="http://schemas.microsoft.com/office/drawing/2014/main" id="{0D626138-97B8-C8A3-9096-5C9F5D92B9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12178" y="1515243"/>
            <a:ext cx="1597880" cy="1597880"/>
          </a:xfrm>
          <a:prstGeom prst="rect">
            <a:avLst/>
          </a:prstGeom>
        </p:spPr>
      </p:pic>
      <p:pic>
        <p:nvPicPr>
          <p:cNvPr id="13" name="Gráfico 12">
            <a:extLst>
              <a:ext uri="{FF2B5EF4-FFF2-40B4-BE49-F238E27FC236}">
                <a16:creationId xmlns:a16="http://schemas.microsoft.com/office/drawing/2014/main" id="{711617DF-48F7-E0B0-004F-E298273AD4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12183" y="4993284"/>
            <a:ext cx="1597880" cy="1597880"/>
          </a:xfrm>
          <a:prstGeom prst="rect">
            <a:avLst/>
          </a:prstGeom>
        </p:spPr>
      </p:pic>
      <p:sp>
        <p:nvSpPr>
          <p:cNvPr id="14" name="CuadroTexto 13">
            <a:extLst>
              <a:ext uri="{FF2B5EF4-FFF2-40B4-BE49-F238E27FC236}">
                <a16:creationId xmlns:a16="http://schemas.microsoft.com/office/drawing/2014/main" id="{4120A64A-ADD2-560B-B12B-A0FBEE453F4E}"/>
              </a:ext>
            </a:extLst>
          </p:cNvPr>
          <p:cNvSpPr txBox="1"/>
          <p:nvPr/>
        </p:nvSpPr>
        <p:spPr>
          <a:xfrm>
            <a:off x="12477052" y="3479814"/>
            <a:ext cx="3872147" cy="894347"/>
          </a:xfrm>
          <a:prstGeom prst="rect">
            <a:avLst/>
          </a:prstGeom>
          <a:noFill/>
          <a:ln>
            <a:noFill/>
          </a:ln>
        </p:spPr>
        <p:txBody>
          <a:bodyPr wrap="square">
            <a:spAutoFit/>
          </a:bodyPr>
          <a:lstStyle/>
          <a:p>
            <a:pPr>
              <a:spcBef>
                <a:spcPts val="977"/>
              </a:spcBef>
            </a:pPr>
            <a:r>
              <a:rPr lang="es-419" sz="2606" b="1" kern="2400" dirty="0">
                <a:solidFill>
                  <a:srgbClr val="000067"/>
                </a:solidFill>
                <a:latin typeface="Segoe UI" panose="020B0502040204020203" pitchFamily="34" charset="0"/>
                <a:cs typeface="Segoe UI" panose="020B0502040204020203" pitchFamily="34" charset="0"/>
              </a:rPr>
              <a:t>DIGITAL TRANSFORMATION</a:t>
            </a:r>
          </a:p>
        </p:txBody>
      </p:sp>
      <p:sp>
        <p:nvSpPr>
          <p:cNvPr id="16" name="CuadroTexto 15">
            <a:extLst>
              <a:ext uri="{FF2B5EF4-FFF2-40B4-BE49-F238E27FC236}">
                <a16:creationId xmlns:a16="http://schemas.microsoft.com/office/drawing/2014/main" id="{9642F061-5D3A-6ED6-DF3B-671F11FBA0CC}"/>
              </a:ext>
            </a:extLst>
          </p:cNvPr>
          <p:cNvSpPr txBox="1"/>
          <p:nvPr/>
        </p:nvSpPr>
        <p:spPr>
          <a:xfrm>
            <a:off x="12477050" y="7005038"/>
            <a:ext cx="6014290" cy="894347"/>
          </a:xfrm>
          <a:prstGeom prst="rect">
            <a:avLst/>
          </a:prstGeom>
          <a:noFill/>
          <a:ln>
            <a:noFill/>
          </a:ln>
        </p:spPr>
        <p:txBody>
          <a:bodyPr wrap="square">
            <a:spAutoFit/>
          </a:bodyPr>
          <a:lstStyle/>
          <a:p>
            <a:pPr>
              <a:spcBef>
                <a:spcPts val="977"/>
              </a:spcBef>
            </a:pPr>
            <a:r>
              <a:rPr lang="en-US" sz="2606" b="1" kern="2400" dirty="0">
                <a:solidFill>
                  <a:srgbClr val="000067"/>
                </a:solidFill>
                <a:latin typeface="Segoe UI" panose="020B0502040204020203" pitchFamily="34" charset="0"/>
                <a:cs typeface="Segoe UI" panose="020B0502040204020203" pitchFamily="34" charset="0"/>
              </a:rPr>
              <a:t>ENERGY TRANSITION AND ENVIRONMENTAL SUSTAINABILITY</a:t>
            </a:r>
          </a:p>
        </p:txBody>
      </p:sp>
      <p:sp>
        <p:nvSpPr>
          <p:cNvPr id="17" name="CuadroTexto 16">
            <a:extLst>
              <a:ext uri="{FF2B5EF4-FFF2-40B4-BE49-F238E27FC236}">
                <a16:creationId xmlns:a16="http://schemas.microsoft.com/office/drawing/2014/main" id="{9D5D8664-C754-C452-FB56-6618CE7661A9}"/>
              </a:ext>
            </a:extLst>
          </p:cNvPr>
          <p:cNvSpPr txBox="1"/>
          <p:nvPr/>
        </p:nvSpPr>
        <p:spPr>
          <a:xfrm>
            <a:off x="12477051" y="5242427"/>
            <a:ext cx="5501869" cy="894347"/>
          </a:xfrm>
          <a:prstGeom prst="rect">
            <a:avLst/>
          </a:prstGeom>
          <a:noFill/>
          <a:ln>
            <a:noFill/>
          </a:ln>
        </p:spPr>
        <p:txBody>
          <a:bodyPr wrap="square">
            <a:spAutoFit/>
          </a:bodyPr>
          <a:lstStyle/>
          <a:p>
            <a:pPr>
              <a:spcBef>
                <a:spcPts val="977"/>
              </a:spcBef>
            </a:pPr>
            <a:r>
              <a:rPr lang="en-US" sz="2606" b="1" kern="2400" dirty="0">
                <a:solidFill>
                  <a:srgbClr val="000067"/>
                </a:solidFill>
                <a:latin typeface="Segoe UI" panose="020B0502040204020203" pitchFamily="34" charset="0"/>
                <a:cs typeface="Segoe UI" panose="020B0502040204020203" pitchFamily="34" charset="0"/>
              </a:rPr>
              <a:t>FOOD SECURITY AND SUSTAINABLE AGRICULTURE</a:t>
            </a:r>
          </a:p>
        </p:txBody>
      </p:sp>
      <p:sp>
        <p:nvSpPr>
          <p:cNvPr id="18" name="CuadroTexto 17">
            <a:extLst>
              <a:ext uri="{FF2B5EF4-FFF2-40B4-BE49-F238E27FC236}">
                <a16:creationId xmlns:a16="http://schemas.microsoft.com/office/drawing/2014/main" id="{E82D8886-A0E0-2395-9F8B-74C7660B7840}"/>
              </a:ext>
            </a:extLst>
          </p:cNvPr>
          <p:cNvSpPr txBox="1"/>
          <p:nvPr/>
        </p:nvSpPr>
        <p:spPr>
          <a:xfrm>
            <a:off x="12477051" y="8750377"/>
            <a:ext cx="5501869" cy="894347"/>
          </a:xfrm>
          <a:prstGeom prst="rect">
            <a:avLst/>
          </a:prstGeom>
          <a:noFill/>
          <a:ln>
            <a:noFill/>
          </a:ln>
        </p:spPr>
        <p:txBody>
          <a:bodyPr wrap="square">
            <a:spAutoFit/>
          </a:bodyPr>
          <a:lstStyle/>
          <a:p>
            <a:pPr>
              <a:spcBef>
                <a:spcPts val="977"/>
              </a:spcBef>
            </a:pPr>
            <a:r>
              <a:rPr lang="es-ES" sz="2606" b="1" kern="2400" dirty="0">
                <a:solidFill>
                  <a:srgbClr val="000067"/>
                </a:solidFill>
                <a:latin typeface="Segoe UI" panose="020B0502040204020203" pitchFamily="34" charset="0"/>
                <a:cs typeface="Segoe UI" panose="020B0502040204020203" pitchFamily="34" charset="0"/>
              </a:rPr>
              <a:t>BUSINESS COMPETITIVENESS AND ENTREPRENEURSHIP</a:t>
            </a:r>
          </a:p>
        </p:txBody>
      </p:sp>
      <p:sp>
        <p:nvSpPr>
          <p:cNvPr id="19" name="CuadroTexto 18">
            <a:extLst>
              <a:ext uri="{FF2B5EF4-FFF2-40B4-BE49-F238E27FC236}">
                <a16:creationId xmlns:a16="http://schemas.microsoft.com/office/drawing/2014/main" id="{9341FF05-7FC0-E077-F025-CA08CA7D051B}"/>
              </a:ext>
            </a:extLst>
          </p:cNvPr>
          <p:cNvSpPr txBox="1"/>
          <p:nvPr/>
        </p:nvSpPr>
        <p:spPr>
          <a:xfrm>
            <a:off x="12477052" y="2038480"/>
            <a:ext cx="3872147" cy="493340"/>
          </a:xfrm>
          <a:prstGeom prst="rect">
            <a:avLst/>
          </a:prstGeom>
          <a:noFill/>
          <a:ln>
            <a:noFill/>
          </a:ln>
        </p:spPr>
        <p:txBody>
          <a:bodyPr wrap="square">
            <a:spAutoFit/>
          </a:bodyPr>
          <a:lstStyle/>
          <a:p>
            <a:pPr>
              <a:spcBef>
                <a:spcPts val="977"/>
              </a:spcBef>
            </a:pPr>
            <a:r>
              <a:rPr lang="es-419" sz="2606" b="1" kern="2400" dirty="0">
                <a:solidFill>
                  <a:srgbClr val="000067"/>
                </a:solidFill>
                <a:latin typeface="Segoe UI" panose="020B0502040204020203" pitchFamily="34" charset="0"/>
                <a:cs typeface="Segoe UI" panose="020B0502040204020203" pitchFamily="34" charset="0"/>
              </a:rPr>
              <a:t>BIOMEDICAL SECTOR</a:t>
            </a:r>
            <a:endParaRPr lang="es-ES" sz="2606" b="1" kern="2400" dirty="0">
              <a:solidFill>
                <a:srgbClr val="000067"/>
              </a:solidFill>
              <a:latin typeface="Segoe UI" panose="020B0502040204020203" pitchFamily="34" charset="0"/>
              <a:cs typeface="Segoe UI" panose="020B0502040204020203" pitchFamily="34" charset="0"/>
            </a:endParaRPr>
          </a:p>
        </p:txBody>
      </p:sp>
      <p:pic>
        <p:nvPicPr>
          <p:cNvPr id="20" name="object 2">
            <a:extLst>
              <a:ext uri="{FF2B5EF4-FFF2-40B4-BE49-F238E27FC236}">
                <a16:creationId xmlns:a16="http://schemas.microsoft.com/office/drawing/2014/main" id="{31BE59DF-6A04-C911-3C71-E927F0D63081}"/>
              </a:ext>
            </a:extLst>
          </p:cNvPr>
          <p:cNvPicPr/>
          <p:nvPr/>
        </p:nvPicPr>
        <p:blipFill>
          <a:blip r:embed="rId12" cstate="email">
            <a:extLst>
              <a:ext uri="{28A0092B-C50C-407E-A947-70E740481C1C}">
                <a14:useLocalDpi xmlns:a14="http://schemas.microsoft.com/office/drawing/2010/main"/>
              </a:ext>
            </a:extLst>
          </a:blip>
          <a:stretch>
            <a:fillRect/>
          </a:stretch>
        </p:blipFill>
        <p:spPr>
          <a:xfrm>
            <a:off x="3491596" y="1704843"/>
            <a:ext cx="3117166" cy="1260424"/>
          </a:xfrm>
          <a:prstGeom prst="rect">
            <a:avLst/>
          </a:prstGeom>
        </p:spPr>
      </p:pic>
      <p:grpSp>
        <p:nvGrpSpPr>
          <p:cNvPr id="21" name="Grupo 20">
            <a:extLst>
              <a:ext uri="{FF2B5EF4-FFF2-40B4-BE49-F238E27FC236}">
                <a16:creationId xmlns:a16="http://schemas.microsoft.com/office/drawing/2014/main" id="{C5137598-4ABA-A510-8013-A365EE4451B1}"/>
              </a:ext>
            </a:extLst>
          </p:cNvPr>
          <p:cNvGrpSpPr/>
          <p:nvPr/>
        </p:nvGrpSpPr>
        <p:grpSpPr>
          <a:xfrm>
            <a:off x="2125181" y="3418654"/>
            <a:ext cx="5765206" cy="6138548"/>
            <a:chOff x="12719050" y="4086471"/>
            <a:chExt cx="5145184" cy="5478375"/>
          </a:xfrm>
        </p:grpSpPr>
        <p:grpSp>
          <p:nvGrpSpPr>
            <p:cNvPr id="22" name="Grupo 21">
              <a:extLst>
                <a:ext uri="{FF2B5EF4-FFF2-40B4-BE49-F238E27FC236}">
                  <a16:creationId xmlns:a16="http://schemas.microsoft.com/office/drawing/2014/main" id="{6C0621A5-2889-98BF-8F2A-3EE169969591}"/>
                </a:ext>
              </a:extLst>
            </p:cNvPr>
            <p:cNvGrpSpPr/>
            <p:nvPr/>
          </p:nvGrpSpPr>
          <p:grpSpPr>
            <a:xfrm>
              <a:off x="12719050" y="7926077"/>
              <a:ext cx="5143059" cy="1638769"/>
              <a:chOff x="10602579" y="8647646"/>
              <a:chExt cx="5143059" cy="1638769"/>
            </a:xfrm>
          </p:grpSpPr>
          <p:pic>
            <p:nvPicPr>
              <p:cNvPr id="31" name="Imagen 30">
                <a:extLst>
                  <a:ext uri="{FF2B5EF4-FFF2-40B4-BE49-F238E27FC236}">
                    <a16:creationId xmlns:a16="http://schemas.microsoft.com/office/drawing/2014/main" id="{A32AEFA2-D5C3-6DC2-3213-835B33AF6D0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602579" y="8647646"/>
                <a:ext cx="1638768" cy="1638769"/>
              </a:xfrm>
              <a:prstGeom prst="rect">
                <a:avLst/>
              </a:prstGeom>
            </p:spPr>
          </p:pic>
          <p:pic>
            <p:nvPicPr>
              <p:cNvPr id="32" name="Imagen 31">
                <a:extLst>
                  <a:ext uri="{FF2B5EF4-FFF2-40B4-BE49-F238E27FC236}">
                    <a16:creationId xmlns:a16="http://schemas.microsoft.com/office/drawing/2014/main" id="{6B4541D2-DBF2-68F9-FE70-53192C6CD69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4726" y="8647646"/>
                <a:ext cx="1638768" cy="1638769"/>
              </a:xfrm>
              <a:prstGeom prst="rect">
                <a:avLst/>
              </a:prstGeom>
            </p:spPr>
          </p:pic>
          <p:pic>
            <p:nvPicPr>
              <p:cNvPr id="33" name="Imagen 32">
                <a:extLst>
                  <a:ext uri="{FF2B5EF4-FFF2-40B4-BE49-F238E27FC236}">
                    <a16:creationId xmlns:a16="http://schemas.microsoft.com/office/drawing/2014/main" id="{5E0B3677-B493-8575-39C5-15B9EA4197DF}"/>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4106870" y="8647646"/>
                <a:ext cx="1638768" cy="1638769"/>
              </a:xfrm>
              <a:prstGeom prst="rect">
                <a:avLst/>
              </a:prstGeom>
            </p:spPr>
          </p:pic>
        </p:grpSp>
        <p:grpSp>
          <p:nvGrpSpPr>
            <p:cNvPr id="23" name="Grupo 22">
              <a:extLst>
                <a:ext uri="{FF2B5EF4-FFF2-40B4-BE49-F238E27FC236}">
                  <a16:creationId xmlns:a16="http://schemas.microsoft.com/office/drawing/2014/main" id="{82911826-3F1F-2DF1-BC03-40B47AE08ABC}"/>
                </a:ext>
              </a:extLst>
            </p:cNvPr>
            <p:cNvGrpSpPr/>
            <p:nvPr/>
          </p:nvGrpSpPr>
          <p:grpSpPr>
            <a:xfrm>
              <a:off x="12719050" y="4086471"/>
              <a:ext cx="5145184" cy="1640891"/>
              <a:chOff x="10602579" y="4086471"/>
              <a:chExt cx="5145184" cy="1640891"/>
            </a:xfrm>
          </p:grpSpPr>
          <p:pic>
            <p:nvPicPr>
              <p:cNvPr id="28" name="Imagen 27">
                <a:extLst>
                  <a:ext uri="{FF2B5EF4-FFF2-40B4-BE49-F238E27FC236}">
                    <a16:creationId xmlns:a16="http://schemas.microsoft.com/office/drawing/2014/main" id="{E35FA7B6-DAC8-FAFF-B55E-63B3B4F756A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602579" y="4086471"/>
                <a:ext cx="1640890" cy="1640891"/>
              </a:xfrm>
              <a:prstGeom prst="rect">
                <a:avLst/>
              </a:prstGeom>
            </p:spPr>
          </p:pic>
          <p:pic>
            <p:nvPicPr>
              <p:cNvPr id="29" name="Imagen 28">
                <a:extLst>
                  <a:ext uri="{FF2B5EF4-FFF2-40B4-BE49-F238E27FC236}">
                    <a16:creationId xmlns:a16="http://schemas.microsoft.com/office/drawing/2014/main" id="{2D06B3FC-01BA-8B14-EBC4-51A9227C41D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2356848" y="4088593"/>
                <a:ext cx="1638768" cy="1638769"/>
              </a:xfrm>
              <a:prstGeom prst="rect">
                <a:avLst/>
              </a:prstGeom>
            </p:spPr>
          </p:pic>
          <p:pic>
            <p:nvPicPr>
              <p:cNvPr id="30" name="Imagen 29">
                <a:extLst>
                  <a:ext uri="{FF2B5EF4-FFF2-40B4-BE49-F238E27FC236}">
                    <a16:creationId xmlns:a16="http://schemas.microsoft.com/office/drawing/2014/main" id="{E83F35A5-BEBC-2112-87FC-59AF1FD6D46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4108995" y="4088593"/>
                <a:ext cx="1638768" cy="1638769"/>
              </a:xfrm>
              <a:prstGeom prst="rect">
                <a:avLst/>
              </a:prstGeom>
            </p:spPr>
          </p:pic>
        </p:grpSp>
        <p:grpSp>
          <p:nvGrpSpPr>
            <p:cNvPr id="24" name="Grupo 23">
              <a:extLst>
                <a:ext uri="{FF2B5EF4-FFF2-40B4-BE49-F238E27FC236}">
                  <a16:creationId xmlns:a16="http://schemas.microsoft.com/office/drawing/2014/main" id="{68B72747-F031-E9E7-BD09-CC77E100B046}"/>
                </a:ext>
              </a:extLst>
            </p:cNvPr>
            <p:cNvGrpSpPr/>
            <p:nvPr/>
          </p:nvGrpSpPr>
          <p:grpSpPr>
            <a:xfrm>
              <a:off x="12719050" y="5998228"/>
              <a:ext cx="5143062" cy="1656983"/>
              <a:chOff x="10602579" y="6003345"/>
              <a:chExt cx="5143062" cy="1656983"/>
            </a:xfrm>
          </p:grpSpPr>
          <p:pic>
            <p:nvPicPr>
              <p:cNvPr id="25" name="Imagen 24">
                <a:extLst>
                  <a:ext uri="{FF2B5EF4-FFF2-40B4-BE49-F238E27FC236}">
                    <a16:creationId xmlns:a16="http://schemas.microsoft.com/office/drawing/2014/main" id="{8A1C51D9-64E4-1DD6-0587-21219F19EFB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4106873" y="6021559"/>
                <a:ext cx="1638768" cy="1638769"/>
              </a:xfrm>
              <a:prstGeom prst="rect">
                <a:avLst/>
              </a:prstGeom>
            </p:spPr>
          </p:pic>
          <p:pic>
            <p:nvPicPr>
              <p:cNvPr id="26" name="Imagen 25">
                <a:extLst>
                  <a:ext uri="{FF2B5EF4-FFF2-40B4-BE49-F238E27FC236}">
                    <a16:creationId xmlns:a16="http://schemas.microsoft.com/office/drawing/2014/main" id="{D9BC27A8-A404-72B1-417E-97C1D40352D0}"/>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0602579" y="6003345"/>
                <a:ext cx="1638768" cy="1638769"/>
              </a:xfrm>
              <a:prstGeom prst="rect">
                <a:avLst/>
              </a:prstGeom>
            </p:spPr>
          </p:pic>
          <p:pic>
            <p:nvPicPr>
              <p:cNvPr id="27" name="Imagen 26">
                <a:extLst>
                  <a:ext uri="{FF2B5EF4-FFF2-40B4-BE49-F238E27FC236}">
                    <a16:creationId xmlns:a16="http://schemas.microsoft.com/office/drawing/2014/main" id="{3A140850-34F8-AA6B-2BA7-1E4BC1B81810}"/>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2354726" y="6003345"/>
                <a:ext cx="1638768" cy="1638769"/>
              </a:xfrm>
              <a:prstGeom prst="rect">
                <a:avLst/>
              </a:prstGeom>
            </p:spPr>
          </p:pic>
        </p:grpSp>
      </p:grpSp>
      <p:cxnSp>
        <p:nvCxnSpPr>
          <p:cNvPr id="2" name="Conector recto 1">
            <a:extLst>
              <a:ext uri="{FF2B5EF4-FFF2-40B4-BE49-F238E27FC236}">
                <a16:creationId xmlns:a16="http://schemas.microsoft.com/office/drawing/2014/main" id="{126EA0D3-0B02-B5A6-4F91-EF699FDE52E2}"/>
              </a:ext>
            </a:extLst>
          </p:cNvPr>
          <p:cNvCxnSpPr>
            <a:cxnSpLocks/>
          </p:cNvCxnSpPr>
          <p:nvPr/>
        </p:nvCxnSpPr>
        <p:spPr>
          <a:xfrm flipH="1">
            <a:off x="12566650" y="757129"/>
            <a:ext cx="7413979" cy="0"/>
          </a:xfrm>
          <a:prstGeom prst="line">
            <a:avLst/>
          </a:prstGeom>
          <a:ln w="88900" cap="rnd" cmpd="sng" algn="ctr">
            <a:solidFill>
              <a:schemeClr val="tx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 name="Conector recto 2">
            <a:extLst>
              <a:ext uri="{FF2B5EF4-FFF2-40B4-BE49-F238E27FC236}">
                <a16:creationId xmlns:a16="http://schemas.microsoft.com/office/drawing/2014/main" id="{DBC64490-E401-7662-2617-053EA7210D07}"/>
              </a:ext>
            </a:extLst>
          </p:cNvPr>
          <p:cNvCxnSpPr>
            <a:cxnSpLocks/>
          </p:cNvCxnSpPr>
          <p:nvPr/>
        </p:nvCxnSpPr>
        <p:spPr>
          <a:xfrm flipH="1">
            <a:off x="-34619" y="757129"/>
            <a:ext cx="7191069" cy="0"/>
          </a:xfrm>
          <a:prstGeom prst="line">
            <a:avLst/>
          </a:prstGeom>
          <a:ln w="88900" cap="rnd" cmpd="sng" algn="ctr">
            <a:solidFill>
              <a:schemeClr val="tx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45544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1" name="Conector recto 120">
            <a:extLst>
              <a:ext uri="{FF2B5EF4-FFF2-40B4-BE49-F238E27FC236}">
                <a16:creationId xmlns:a16="http://schemas.microsoft.com/office/drawing/2014/main" id="{B91266E5-5820-122F-C638-A918820DD116}"/>
              </a:ext>
            </a:extLst>
          </p:cNvPr>
          <p:cNvCxnSpPr>
            <a:cxnSpLocks/>
          </p:cNvCxnSpPr>
          <p:nvPr/>
        </p:nvCxnSpPr>
        <p:spPr>
          <a:xfrm flipH="1">
            <a:off x="12548380" y="980522"/>
            <a:ext cx="7432249" cy="0"/>
          </a:xfrm>
          <a:prstGeom prst="line">
            <a:avLst/>
          </a:prstGeom>
          <a:ln w="88900" cap="rnd" cmpd="sng" algn="ctr">
            <a:solidFill>
              <a:schemeClr val="tx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5" name="Conector recto 124">
            <a:extLst>
              <a:ext uri="{FF2B5EF4-FFF2-40B4-BE49-F238E27FC236}">
                <a16:creationId xmlns:a16="http://schemas.microsoft.com/office/drawing/2014/main" id="{28FF71B6-59ED-C5B9-BB2A-6347A09EC181}"/>
              </a:ext>
            </a:extLst>
          </p:cNvPr>
          <p:cNvCxnSpPr>
            <a:cxnSpLocks/>
          </p:cNvCxnSpPr>
          <p:nvPr/>
        </p:nvCxnSpPr>
        <p:spPr>
          <a:xfrm flipH="1">
            <a:off x="-34620" y="980522"/>
            <a:ext cx="7363402" cy="0"/>
          </a:xfrm>
          <a:prstGeom prst="line">
            <a:avLst/>
          </a:prstGeom>
          <a:ln w="88900" cap="rnd" cmpd="sng" algn="ctr">
            <a:solidFill>
              <a:schemeClr val="tx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3" name="Imagen 22">
            <a:extLst>
              <a:ext uri="{FF2B5EF4-FFF2-40B4-BE49-F238E27FC236}">
                <a16:creationId xmlns:a16="http://schemas.microsoft.com/office/drawing/2014/main" id="{F6288ABC-06C5-E524-EFF2-79044D959859}"/>
              </a:ext>
            </a:extLst>
          </p:cNvPr>
          <p:cNvPicPr>
            <a:picLocks noChangeAspect="1"/>
          </p:cNvPicPr>
          <p:nvPr/>
        </p:nvPicPr>
        <p:blipFill rotWithShape="1">
          <a:blip r:embed="rId3">
            <a:extLst>
              <a:ext uri="{28A0092B-C50C-407E-A947-70E740481C1C}">
                <a14:useLocalDpi xmlns:a14="http://schemas.microsoft.com/office/drawing/2010/main" val="0"/>
              </a:ext>
            </a:extLst>
          </a:blip>
          <a:srcRect l="21452" r="21452" b="28864"/>
          <a:stretch/>
        </p:blipFill>
        <p:spPr>
          <a:xfrm>
            <a:off x="2167415" y="4227772"/>
            <a:ext cx="1029416" cy="1282559"/>
          </a:xfrm>
          <a:prstGeom prst="rect">
            <a:avLst/>
          </a:prstGeom>
        </p:spPr>
      </p:pic>
      <p:pic>
        <p:nvPicPr>
          <p:cNvPr id="51" name="Imagen 50">
            <a:extLst>
              <a:ext uri="{FF2B5EF4-FFF2-40B4-BE49-F238E27FC236}">
                <a16:creationId xmlns:a16="http://schemas.microsoft.com/office/drawing/2014/main" id="{27D5AE39-4581-1F6D-8FB9-93A69756B7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2568" y="5584825"/>
            <a:ext cx="1289471" cy="1274868"/>
          </a:xfrm>
          <a:prstGeom prst="rect">
            <a:avLst/>
          </a:prstGeom>
        </p:spPr>
      </p:pic>
      <p:pic>
        <p:nvPicPr>
          <p:cNvPr id="60" name="Imagen 59">
            <a:extLst>
              <a:ext uri="{FF2B5EF4-FFF2-40B4-BE49-F238E27FC236}">
                <a16:creationId xmlns:a16="http://schemas.microsoft.com/office/drawing/2014/main" id="{2BD7D085-10CD-8333-353B-935DFB8EA286}"/>
              </a:ext>
            </a:extLst>
          </p:cNvPr>
          <p:cNvPicPr>
            <a:picLocks noChangeAspect="1"/>
          </p:cNvPicPr>
          <p:nvPr/>
        </p:nvPicPr>
        <p:blipFill rotWithShape="1">
          <a:blip r:embed="rId5"/>
          <a:srcRect l="2781" t="25444" r="64139" b="25444"/>
          <a:stretch/>
        </p:blipFill>
        <p:spPr>
          <a:xfrm>
            <a:off x="4587591" y="4167496"/>
            <a:ext cx="1102071" cy="931669"/>
          </a:xfrm>
          <a:prstGeom prst="rect">
            <a:avLst/>
          </a:prstGeom>
          <a:ln w="25400">
            <a:noFill/>
            <a:prstDash val="sysDash"/>
          </a:ln>
        </p:spPr>
      </p:pic>
      <p:grpSp>
        <p:nvGrpSpPr>
          <p:cNvPr id="44" name="Grupo 43">
            <a:extLst>
              <a:ext uri="{FF2B5EF4-FFF2-40B4-BE49-F238E27FC236}">
                <a16:creationId xmlns:a16="http://schemas.microsoft.com/office/drawing/2014/main" id="{374A67A4-89B3-A727-2FCD-82BE6E0E0715}"/>
              </a:ext>
            </a:extLst>
          </p:cNvPr>
          <p:cNvGrpSpPr/>
          <p:nvPr/>
        </p:nvGrpSpPr>
        <p:grpSpPr>
          <a:xfrm>
            <a:off x="584183" y="4378231"/>
            <a:ext cx="2830771" cy="3548066"/>
            <a:chOff x="148134" y="4491226"/>
            <a:chExt cx="2830771" cy="3548066"/>
          </a:xfrm>
        </p:grpSpPr>
        <p:pic>
          <p:nvPicPr>
            <p:cNvPr id="21" name="Picture 3">
              <a:extLst>
                <a:ext uri="{FF2B5EF4-FFF2-40B4-BE49-F238E27FC236}">
                  <a16:creationId xmlns:a16="http://schemas.microsoft.com/office/drawing/2014/main" id="{F8934B2F-6617-4409-463E-37701971D8CB}"/>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t="17709" b="20950"/>
            <a:stretch>
              <a:fillRect/>
            </a:stretch>
          </p:blipFill>
          <p:spPr bwMode="auto">
            <a:xfrm>
              <a:off x="1458767" y="5805015"/>
              <a:ext cx="1520138" cy="77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ángulo 24">
              <a:extLst>
                <a:ext uri="{FF2B5EF4-FFF2-40B4-BE49-F238E27FC236}">
                  <a16:creationId xmlns:a16="http://schemas.microsoft.com/office/drawing/2014/main" id="{8B1C608F-BA24-73D7-BA7A-BA11243CB930}"/>
                </a:ext>
              </a:extLst>
            </p:cNvPr>
            <p:cNvSpPr/>
            <p:nvPr/>
          </p:nvSpPr>
          <p:spPr>
            <a:xfrm>
              <a:off x="222212" y="5795257"/>
              <a:ext cx="1706816" cy="894347"/>
            </a:xfrm>
            <a:prstGeom prst="rect">
              <a:avLst/>
            </a:prstGeom>
            <a:ln w="25400">
              <a:noFill/>
            </a:ln>
          </p:spPr>
          <p:txBody>
            <a:bodyPr wrap="square">
              <a:spAutoFit/>
            </a:bodyPr>
            <a:lstStyle/>
            <a:p>
              <a:r>
                <a:rPr lang="es-ES" sz="2606" b="1" dirty="0" err="1">
                  <a:solidFill>
                    <a:srgbClr val="000066"/>
                  </a:solidFill>
                  <a:latin typeface="Aller" panose="02000503030000020004" pitchFamily="2" charset="0"/>
                </a:rPr>
                <a:t>NaNo</a:t>
              </a:r>
              <a:endParaRPr lang="es-ES" sz="2606" b="1" dirty="0">
                <a:solidFill>
                  <a:srgbClr val="000066"/>
                </a:solidFill>
                <a:latin typeface="Aller" panose="02000503030000020004" pitchFamily="2" charset="0"/>
              </a:endParaRPr>
            </a:p>
            <a:p>
              <a:r>
                <a:rPr lang="es-ES" sz="2606" b="1" dirty="0">
                  <a:solidFill>
                    <a:srgbClr val="000066"/>
                  </a:solidFill>
                  <a:latin typeface="Aller" panose="02000503030000020004" pitchFamily="2" charset="0"/>
                </a:rPr>
                <a:t>Medicina</a:t>
              </a:r>
            </a:p>
          </p:txBody>
        </p:sp>
        <p:pic>
          <p:nvPicPr>
            <p:cNvPr id="26" name="Imagen 25" descr="Texto&#10;&#10;Descripción generada automáticamente">
              <a:extLst>
                <a:ext uri="{FF2B5EF4-FFF2-40B4-BE49-F238E27FC236}">
                  <a16:creationId xmlns:a16="http://schemas.microsoft.com/office/drawing/2014/main" id="{4EA6438B-3D11-732E-E0DF-FC24D7909EA2}"/>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8933" b="78944" l="11742" r="34177">
                          <a14:foregroundMark x1="26159" y1="35833" x2="26159" y2="35833"/>
                          <a14:foregroundMark x1="23068" y1="43611" x2="23068" y2="43611"/>
                          <a14:foregroundMark x1="13674" y1="30833" x2="13674" y2="30833"/>
                        </a14:backgroundRemoval>
                      </a14:imgEffect>
                    </a14:imgLayer>
                  </a14:imgProps>
                </a:ext>
                <a:ext uri="{28A0092B-C50C-407E-A947-70E740481C1C}">
                  <a14:useLocalDpi xmlns:a14="http://schemas.microsoft.com/office/drawing/2010/main" val="0"/>
                </a:ext>
              </a:extLst>
            </a:blip>
            <a:srcRect l="8938" t="11432" r="63019" b="13555"/>
            <a:stretch/>
          </p:blipFill>
          <p:spPr>
            <a:xfrm>
              <a:off x="148134" y="7048062"/>
              <a:ext cx="943795" cy="974460"/>
            </a:xfrm>
            <a:prstGeom prst="rect">
              <a:avLst/>
            </a:prstGeom>
          </p:spPr>
        </p:pic>
        <p:pic>
          <p:nvPicPr>
            <p:cNvPr id="31" name="Imagen 30">
              <a:extLst>
                <a:ext uri="{FF2B5EF4-FFF2-40B4-BE49-F238E27FC236}">
                  <a16:creationId xmlns:a16="http://schemas.microsoft.com/office/drawing/2014/main" id="{D27CAEAC-DDFC-7D82-CE24-E5128FBD7A8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22212" y="4491226"/>
              <a:ext cx="1412145" cy="1048817"/>
            </a:xfrm>
            <a:prstGeom prst="rect">
              <a:avLst/>
            </a:prstGeom>
          </p:spPr>
        </p:pic>
        <p:pic>
          <p:nvPicPr>
            <p:cNvPr id="65" name="Imagen 64">
              <a:extLst>
                <a:ext uri="{FF2B5EF4-FFF2-40B4-BE49-F238E27FC236}">
                  <a16:creationId xmlns:a16="http://schemas.microsoft.com/office/drawing/2014/main" id="{CC8E67F2-E10E-10F1-10CE-49B88735F5AD}"/>
                </a:ext>
              </a:extLst>
            </p:cNvPr>
            <p:cNvPicPr>
              <a:picLocks noChangeAspect="1"/>
            </p:cNvPicPr>
            <p:nvPr/>
          </p:nvPicPr>
          <p:blipFill rotWithShape="1">
            <a:blip r:embed="rId10">
              <a:extLst>
                <a:ext uri="{28A0092B-C50C-407E-A947-70E740481C1C}">
                  <a14:useLocalDpi xmlns:a14="http://schemas.microsoft.com/office/drawing/2010/main" val="0"/>
                </a:ext>
              </a:extLst>
            </a:blip>
            <a:srcRect b="26256"/>
            <a:stretch/>
          </p:blipFill>
          <p:spPr>
            <a:xfrm>
              <a:off x="951640" y="6850921"/>
              <a:ext cx="1803060" cy="1188371"/>
            </a:xfrm>
            <a:prstGeom prst="rect">
              <a:avLst/>
            </a:prstGeom>
          </p:spPr>
        </p:pic>
      </p:grpSp>
      <p:pic>
        <p:nvPicPr>
          <p:cNvPr id="4" name="Gráfico 3">
            <a:extLst>
              <a:ext uri="{FF2B5EF4-FFF2-40B4-BE49-F238E27FC236}">
                <a16:creationId xmlns:a16="http://schemas.microsoft.com/office/drawing/2014/main" id="{5CE61644-D3F3-D6D0-B8BE-ADC9FEAA9E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05542" y="1360480"/>
            <a:ext cx="1158758" cy="1158754"/>
          </a:xfrm>
          <a:prstGeom prst="rect">
            <a:avLst/>
          </a:prstGeom>
        </p:spPr>
      </p:pic>
      <p:sp>
        <p:nvSpPr>
          <p:cNvPr id="6" name="CuadroTexto 5">
            <a:extLst>
              <a:ext uri="{FF2B5EF4-FFF2-40B4-BE49-F238E27FC236}">
                <a16:creationId xmlns:a16="http://schemas.microsoft.com/office/drawing/2014/main" id="{3E51FC22-8427-5E23-73BE-A6F7D38BC9DD}"/>
              </a:ext>
            </a:extLst>
          </p:cNvPr>
          <p:cNvSpPr txBox="1"/>
          <p:nvPr/>
        </p:nvSpPr>
        <p:spPr>
          <a:xfrm>
            <a:off x="11166048" y="3806537"/>
            <a:ext cx="1018490" cy="1107996"/>
          </a:xfrm>
          <a:prstGeom prst="rect">
            <a:avLst/>
          </a:prstGeom>
          <a:noFill/>
          <a:ln>
            <a:noFill/>
          </a:ln>
        </p:spPr>
        <p:txBody>
          <a:bodyPr wrap="square">
            <a:spAutoFit/>
          </a:bodyPr>
          <a:lstStyle/>
          <a:p>
            <a:pPr>
              <a:spcBef>
                <a:spcPts val="977"/>
              </a:spcBef>
            </a:pPr>
            <a:r>
              <a:rPr lang="es-419" sz="6600" b="1" kern="2400" dirty="0">
                <a:solidFill>
                  <a:srgbClr val="FF6600"/>
                </a:solidFill>
                <a:latin typeface="Segoe UI" panose="020B0502040204020203" pitchFamily="34" charset="0"/>
                <a:cs typeface="Segoe UI" panose="020B0502040204020203" pitchFamily="34" charset="0"/>
              </a:rPr>
              <a:t>1</a:t>
            </a:r>
            <a:endParaRPr lang="es-ES" sz="6600" b="1" kern="2400" dirty="0">
              <a:solidFill>
                <a:srgbClr val="FF6600"/>
              </a:solidFill>
              <a:latin typeface="Segoe UI" panose="020B0502040204020203" pitchFamily="34" charset="0"/>
              <a:cs typeface="Segoe UI" panose="020B0502040204020203" pitchFamily="34" charset="0"/>
            </a:endParaRPr>
          </a:p>
        </p:txBody>
      </p:sp>
      <p:pic>
        <p:nvPicPr>
          <p:cNvPr id="7" name="Picture 20">
            <a:extLst>
              <a:ext uri="{FF2B5EF4-FFF2-40B4-BE49-F238E27FC236}">
                <a16:creationId xmlns:a16="http://schemas.microsoft.com/office/drawing/2014/main" id="{ED6E7F2B-7AFE-1C62-4F86-F53CD90BB695}"/>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966557" y="2785051"/>
            <a:ext cx="3638685" cy="12529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4" name="Grupo 53">
            <a:extLst>
              <a:ext uri="{FF2B5EF4-FFF2-40B4-BE49-F238E27FC236}">
                <a16:creationId xmlns:a16="http://schemas.microsoft.com/office/drawing/2014/main" id="{9873BFB9-A5C9-AF36-42AF-E4F9898FB2C4}"/>
              </a:ext>
            </a:extLst>
          </p:cNvPr>
          <p:cNvGrpSpPr/>
          <p:nvPr/>
        </p:nvGrpSpPr>
        <p:grpSpPr>
          <a:xfrm>
            <a:off x="10966557" y="7066508"/>
            <a:ext cx="1275543" cy="1156442"/>
            <a:chOff x="10605307" y="6027395"/>
            <a:chExt cx="1657121" cy="1657118"/>
          </a:xfrm>
        </p:grpSpPr>
        <p:sp>
          <p:nvSpPr>
            <p:cNvPr id="11" name="Elipse 10">
              <a:extLst>
                <a:ext uri="{FF2B5EF4-FFF2-40B4-BE49-F238E27FC236}">
                  <a16:creationId xmlns:a16="http://schemas.microsoft.com/office/drawing/2014/main" id="{F7D8263D-6ACA-429B-A3CA-91B263E5C2F9}"/>
                </a:ext>
              </a:extLst>
            </p:cNvPr>
            <p:cNvSpPr/>
            <p:nvPr/>
          </p:nvSpPr>
          <p:spPr>
            <a:xfrm>
              <a:off x="10605307" y="6027395"/>
              <a:ext cx="1657121" cy="1657118"/>
            </a:xfrm>
            <a:prstGeom prst="ellipse">
              <a:avLst/>
            </a:prstGeom>
            <a:solidFill>
              <a:srgbClr val="000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932"/>
            </a:p>
          </p:txBody>
        </p:sp>
        <p:pic>
          <p:nvPicPr>
            <p:cNvPr id="13" name="Imagen 12">
              <a:extLst>
                <a:ext uri="{FF2B5EF4-FFF2-40B4-BE49-F238E27FC236}">
                  <a16:creationId xmlns:a16="http://schemas.microsoft.com/office/drawing/2014/main" id="{8810624D-69BF-9EB8-8809-DAF6DB67D7D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815434" y="6164446"/>
              <a:ext cx="1209058" cy="1209055"/>
            </a:xfrm>
            <a:prstGeom prst="rect">
              <a:avLst/>
            </a:prstGeom>
          </p:spPr>
        </p:pic>
      </p:grpSp>
      <p:pic>
        <p:nvPicPr>
          <p:cNvPr id="16" name="Picture 39">
            <a:extLst>
              <a:ext uri="{FF2B5EF4-FFF2-40B4-BE49-F238E27FC236}">
                <a16:creationId xmlns:a16="http://schemas.microsoft.com/office/drawing/2014/main" id="{0AB43A28-8E9A-A0BB-293F-0BD4F6F9DAD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691293" y="3942294"/>
            <a:ext cx="2083771" cy="14347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7">
            <a:extLst>
              <a:ext uri="{FF2B5EF4-FFF2-40B4-BE49-F238E27FC236}">
                <a16:creationId xmlns:a16="http://schemas.microsoft.com/office/drawing/2014/main" id="{76F1ED31-66A5-02C4-F241-7D58AADA2E32}"/>
              </a:ext>
            </a:extLst>
          </p:cNvPr>
          <p:cNvPicPr>
            <a:picLocks noChangeAspect="1" noChangeArrowheads="1"/>
          </p:cNvPicPr>
          <p:nvPr/>
        </p:nvPicPr>
        <p:blipFill rotWithShape="1">
          <a:blip r:embed="rId16" cstate="email">
            <a:extLst>
              <a:ext uri="{BEBA8EAE-BF5A-486C-A8C5-ECC9F3942E4B}">
                <a14:imgProps xmlns:a14="http://schemas.microsoft.com/office/drawing/2010/main">
                  <a14:imgLayer r:embed="rId17">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1593626" y="8736358"/>
            <a:ext cx="2558464" cy="1686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8" name="Grupo 17">
            <a:extLst>
              <a:ext uri="{FF2B5EF4-FFF2-40B4-BE49-F238E27FC236}">
                <a16:creationId xmlns:a16="http://schemas.microsoft.com/office/drawing/2014/main" id="{F256B880-962D-A37A-1266-DAEBEE3F9321}"/>
              </a:ext>
            </a:extLst>
          </p:cNvPr>
          <p:cNvGrpSpPr/>
          <p:nvPr/>
        </p:nvGrpSpPr>
        <p:grpSpPr>
          <a:xfrm>
            <a:off x="14651485" y="7359624"/>
            <a:ext cx="4868433" cy="3405533"/>
            <a:chOff x="6786476" y="4512950"/>
            <a:chExt cx="5006346" cy="4204187"/>
          </a:xfrm>
        </p:grpSpPr>
        <p:pic>
          <p:nvPicPr>
            <p:cNvPr id="19" name="Picture 19">
              <a:extLst>
                <a:ext uri="{FF2B5EF4-FFF2-40B4-BE49-F238E27FC236}">
                  <a16:creationId xmlns:a16="http://schemas.microsoft.com/office/drawing/2014/main" id="{9B4766D5-6FFB-E084-116F-A6B943D09A3A}"/>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9912397" y="4512950"/>
              <a:ext cx="1880425" cy="12580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Imagen 19">
              <a:extLst>
                <a:ext uri="{FF2B5EF4-FFF2-40B4-BE49-F238E27FC236}">
                  <a16:creationId xmlns:a16="http://schemas.microsoft.com/office/drawing/2014/main" id="{501BD9A9-30BA-150C-6F35-19D34F7F46C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22778"/>
            <a:stretch/>
          </p:blipFill>
          <p:spPr>
            <a:xfrm>
              <a:off x="6786476" y="6062445"/>
              <a:ext cx="3127745" cy="776311"/>
            </a:xfrm>
            <a:prstGeom prst="rect">
              <a:avLst/>
            </a:prstGeom>
          </p:spPr>
        </p:pic>
        <p:grpSp>
          <p:nvGrpSpPr>
            <p:cNvPr id="24" name="Grupo 23">
              <a:extLst>
                <a:ext uri="{FF2B5EF4-FFF2-40B4-BE49-F238E27FC236}">
                  <a16:creationId xmlns:a16="http://schemas.microsoft.com/office/drawing/2014/main" id="{13A2B62B-366F-05EB-5E68-5FCC1E5DBD64}"/>
                </a:ext>
              </a:extLst>
            </p:cNvPr>
            <p:cNvGrpSpPr/>
            <p:nvPr/>
          </p:nvGrpSpPr>
          <p:grpSpPr>
            <a:xfrm>
              <a:off x="8821320" y="7610463"/>
              <a:ext cx="1985833" cy="807990"/>
              <a:chOff x="11075531" y="6251332"/>
              <a:chExt cx="2103310" cy="1111055"/>
            </a:xfrm>
          </p:grpSpPr>
          <p:sp>
            <p:nvSpPr>
              <p:cNvPr id="34" name="CuadroTexto 33">
                <a:extLst>
                  <a:ext uri="{FF2B5EF4-FFF2-40B4-BE49-F238E27FC236}">
                    <a16:creationId xmlns:a16="http://schemas.microsoft.com/office/drawing/2014/main" id="{2CAFB35B-3D0A-255B-8212-180BB157F68C}"/>
                  </a:ext>
                </a:extLst>
              </p:cNvPr>
              <p:cNvSpPr txBox="1"/>
              <p:nvPr/>
            </p:nvSpPr>
            <p:spPr>
              <a:xfrm>
                <a:off x="11861717" y="6424090"/>
                <a:ext cx="1317124" cy="938297"/>
              </a:xfrm>
              <a:prstGeom prst="rect">
                <a:avLst/>
              </a:prstGeom>
              <a:noFill/>
            </p:spPr>
            <p:txBody>
              <a:bodyPr wrap="square" rtlCol="0">
                <a:spAutoFit/>
              </a:bodyPr>
              <a:lstStyle/>
              <a:p>
                <a:r>
                  <a:rPr lang="es-US" sz="2606" b="1" spc="489" dirty="0">
                    <a:solidFill>
                      <a:schemeClr val="tx1">
                        <a:lumMod val="75000"/>
                        <a:lumOff val="25000"/>
                      </a:schemeClr>
                    </a:solidFill>
                    <a:latin typeface="Arial" panose="020B0604020202020204" pitchFamily="34" charset="0"/>
                    <a:cs typeface="Arial" panose="020B0604020202020204" pitchFamily="34" charset="0"/>
                  </a:rPr>
                  <a:t>FEC</a:t>
                </a:r>
              </a:p>
            </p:txBody>
          </p:sp>
          <p:pic>
            <p:nvPicPr>
              <p:cNvPr id="35" name="Imagen 34">
                <a:extLst>
                  <a:ext uri="{FF2B5EF4-FFF2-40B4-BE49-F238E27FC236}">
                    <a16:creationId xmlns:a16="http://schemas.microsoft.com/office/drawing/2014/main" id="{859B5614-E0AA-D10C-6202-BDAE33BB0D61}"/>
                  </a:ext>
                </a:extLst>
              </p:cNvPr>
              <p:cNvPicPr>
                <a:picLocks noChangeAspect="1"/>
              </p:cNvPicPr>
              <p:nvPr/>
            </p:nvPicPr>
            <p:blipFill rotWithShape="1">
              <a:blip r:embed="rId20">
                <a:extLst>
                  <a:ext uri="{28A0092B-C50C-407E-A947-70E740481C1C}">
                    <a14:useLocalDpi xmlns:a14="http://schemas.microsoft.com/office/drawing/2010/main" val="0"/>
                  </a:ext>
                </a:extLst>
              </a:blip>
              <a:srcRect t="1" r="86350" b="-8239"/>
              <a:stretch/>
            </p:blipFill>
            <p:spPr>
              <a:xfrm>
                <a:off x="11075531" y="6251332"/>
                <a:ext cx="786186" cy="1053399"/>
              </a:xfrm>
              <a:prstGeom prst="rect">
                <a:avLst/>
              </a:prstGeom>
            </p:spPr>
          </p:pic>
        </p:grpSp>
        <p:pic>
          <p:nvPicPr>
            <p:cNvPr id="27" name="Imagen 26">
              <a:extLst>
                <a:ext uri="{FF2B5EF4-FFF2-40B4-BE49-F238E27FC236}">
                  <a16:creationId xmlns:a16="http://schemas.microsoft.com/office/drawing/2014/main" id="{4B55CE5D-4D55-7763-950B-3E004EBACB7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887051" y="7386305"/>
              <a:ext cx="1621091" cy="907811"/>
            </a:xfrm>
            <a:prstGeom prst="rect">
              <a:avLst/>
            </a:prstGeom>
          </p:spPr>
        </p:pic>
        <p:pic>
          <p:nvPicPr>
            <p:cNvPr id="29" name="Imagen 28">
              <a:extLst>
                <a:ext uri="{FF2B5EF4-FFF2-40B4-BE49-F238E27FC236}">
                  <a16:creationId xmlns:a16="http://schemas.microsoft.com/office/drawing/2014/main" id="{54F2A3D0-73FB-9E04-047F-7DAE936DE69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180201" y="5855612"/>
              <a:ext cx="1532216" cy="1532216"/>
            </a:xfrm>
            <a:prstGeom prst="rect">
              <a:avLst/>
            </a:prstGeom>
          </p:spPr>
        </p:pic>
        <p:pic>
          <p:nvPicPr>
            <p:cNvPr id="30" name="Imagen 29">
              <a:extLst>
                <a:ext uri="{FF2B5EF4-FFF2-40B4-BE49-F238E27FC236}">
                  <a16:creationId xmlns:a16="http://schemas.microsoft.com/office/drawing/2014/main" id="{2E57C500-710B-7CF7-11A2-B3F6C9B23BAC}"/>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51726" t="29644" r="26875" b="20000"/>
            <a:stretch/>
          </p:blipFill>
          <p:spPr>
            <a:xfrm>
              <a:off x="10811027" y="7524003"/>
              <a:ext cx="901390" cy="1193134"/>
            </a:xfrm>
            <a:prstGeom prst="rect">
              <a:avLst/>
            </a:prstGeom>
          </p:spPr>
        </p:pic>
      </p:grpSp>
      <p:pic>
        <p:nvPicPr>
          <p:cNvPr id="3" name="Gráfico 2">
            <a:extLst>
              <a:ext uri="{FF2B5EF4-FFF2-40B4-BE49-F238E27FC236}">
                <a16:creationId xmlns:a16="http://schemas.microsoft.com/office/drawing/2014/main" id="{1219523A-D0C0-C851-9378-1AC73481EA8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30787" y="1421293"/>
            <a:ext cx="1230326" cy="1230323"/>
          </a:xfrm>
          <a:prstGeom prst="rect">
            <a:avLst/>
          </a:prstGeom>
        </p:spPr>
      </p:pic>
      <p:sp>
        <p:nvSpPr>
          <p:cNvPr id="14" name="CuadroTexto 13">
            <a:extLst>
              <a:ext uri="{FF2B5EF4-FFF2-40B4-BE49-F238E27FC236}">
                <a16:creationId xmlns:a16="http://schemas.microsoft.com/office/drawing/2014/main" id="{AF40F94A-FE02-ECDA-92E8-8236C032CAB0}"/>
              </a:ext>
            </a:extLst>
          </p:cNvPr>
          <p:cNvSpPr txBox="1"/>
          <p:nvPr/>
        </p:nvSpPr>
        <p:spPr>
          <a:xfrm>
            <a:off x="2078263" y="1744967"/>
            <a:ext cx="5653836" cy="584775"/>
          </a:xfrm>
          <a:prstGeom prst="rect">
            <a:avLst/>
          </a:prstGeom>
          <a:noFill/>
          <a:ln>
            <a:noFill/>
          </a:ln>
        </p:spPr>
        <p:txBody>
          <a:bodyPr wrap="square">
            <a:spAutoFit/>
          </a:bodyPr>
          <a:lstStyle/>
          <a:p>
            <a:pPr>
              <a:spcBef>
                <a:spcPts val="977"/>
              </a:spcBef>
            </a:pPr>
            <a:r>
              <a:rPr lang="es-419" sz="3200" b="1" kern="2400" dirty="0">
                <a:solidFill>
                  <a:srgbClr val="000067"/>
                </a:solidFill>
                <a:latin typeface="Segoe UI" panose="020B0502040204020203" pitchFamily="34" charset="0"/>
                <a:cs typeface="Segoe UI" panose="020B0502040204020203" pitchFamily="34" charset="0"/>
              </a:rPr>
              <a:t>BIOMEDICAL SECTOR</a:t>
            </a:r>
            <a:endParaRPr lang="es-ES" sz="3200" b="1" kern="2400" dirty="0">
              <a:solidFill>
                <a:srgbClr val="000067"/>
              </a:solidFill>
              <a:latin typeface="Segoe UI" panose="020B0502040204020203" pitchFamily="34" charset="0"/>
              <a:cs typeface="Segoe UI" panose="020B0502040204020203" pitchFamily="34" charset="0"/>
            </a:endParaRPr>
          </a:p>
        </p:txBody>
      </p:sp>
      <p:sp>
        <p:nvSpPr>
          <p:cNvPr id="28" name="CuadroTexto 27">
            <a:extLst>
              <a:ext uri="{FF2B5EF4-FFF2-40B4-BE49-F238E27FC236}">
                <a16:creationId xmlns:a16="http://schemas.microsoft.com/office/drawing/2014/main" id="{99C1D4D6-4793-6F0B-69B9-A7128C13D7D5}"/>
              </a:ext>
            </a:extLst>
          </p:cNvPr>
          <p:cNvSpPr txBox="1"/>
          <p:nvPr/>
        </p:nvSpPr>
        <p:spPr>
          <a:xfrm>
            <a:off x="1306965" y="3046506"/>
            <a:ext cx="4581780" cy="954107"/>
          </a:xfrm>
          <a:prstGeom prst="rect">
            <a:avLst/>
          </a:prstGeom>
          <a:noFill/>
        </p:spPr>
        <p:txBody>
          <a:bodyPr wrap="square">
            <a:spAutoFit/>
          </a:bodyPr>
          <a:lstStyle/>
          <a:p>
            <a:r>
              <a:rPr lang="en-US" sz="2800" b="1" dirty="0">
                <a:solidFill>
                  <a:srgbClr val="FF6600"/>
                </a:solidFill>
                <a:latin typeface="Segoe UI" panose="020B0502040204020203" pitchFamily="34" charset="0"/>
                <a:cs typeface="Segoe UI" panose="020B0502040204020203" pitchFamily="34" charset="0"/>
              </a:rPr>
              <a:t>UH-</a:t>
            </a:r>
            <a:r>
              <a:rPr lang="en-US" sz="2800" b="1" dirty="0" err="1">
                <a:solidFill>
                  <a:srgbClr val="FF6600"/>
                </a:solidFill>
                <a:latin typeface="Segoe UI" panose="020B0502040204020203" pitchFamily="34" charset="0"/>
                <a:cs typeface="Segoe UI" panose="020B0502040204020203" pitchFamily="34" charset="0"/>
              </a:rPr>
              <a:t>BioCubaFarma</a:t>
            </a:r>
            <a:r>
              <a:rPr lang="en-US" sz="2800" b="1" dirty="0">
                <a:solidFill>
                  <a:srgbClr val="FF6600"/>
                </a:solidFill>
                <a:latin typeface="Segoe UI" panose="020B0502040204020203" pitchFamily="34" charset="0"/>
                <a:cs typeface="Segoe UI" panose="020B0502040204020203" pitchFamily="34" charset="0"/>
              </a:rPr>
              <a:t> JOINT LABORATORIES</a:t>
            </a:r>
          </a:p>
        </p:txBody>
      </p:sp>
      <p:sp>
        <p:nvSpPr>
          <p:cNvPr id="32" name="CuadroTexto 31">
            <a:extLst>
              <a:ext uri="{FF2B5EF4-FFF2-40B4-BE49-F238E27FC236}">
                <a16:creationId xmlns:a16="http://schemas.microsoft.com/office/drawing/2014/main" id="{6257382B-B078-D8B9-7BED-48C290542210}"/>
              </a:ext>
            </a:extLst>
          </p:cNvPr>
          <p:cNvSpPr txBox="1"/>
          <p:nvPr/>
        </p:nvSpPr>
        <p:spPr>
          <a:xfrm>
            <a:off x="388775" y="2771652"/>
            <a:ext cx="1018490" cy="1107996"/>
          </a:xfrm>
          <a:prstGeom prst="rect">
            <a:avLst/>
          </a:prstGeom>
          <a:noFill/>
          <a:ln>
            <a:noFill/>
          </a:ln>
        </p:spPr>
        <p:txBody>
          <a:bodyPr wrap="square">
            <a:spAutoFit/>
          </a:bodyPr>
          <a:lstStyle/>
          <a:p>
            <a:pPr>
              <a:spcBef>
                <a:spcPts val="977"/>
              </a:spcBef>
            </a:pPr>
            <a:r>
              <a:rPr lang="es-419" sz="6600" b="1" kern="2400" dirty="0">
                <a:solidFill>
                  <a:srgbClr val="FF6600"/>
                </a:solidFill>
                <a:latin typeface="Segoe UI" panose="020B0502040204020203" pitchFamily="34" charset="0"/>
                <a:cs typeface="Segoe UI" panose="020B0502040204020203" pitchFamily="34" charset="0"/>
              </a:rPr>
              <a:t>3</a:t>
            </a:r>
            <a:endParaRPr lang="es-ES" sz="6600" b="1" kern="2400" dirty="0">
              <a:solidFill>
                <a:srgbClr val="FF6600"/>
              </a:solidFill>
              <a:latin typeface="Segoe UI" panose="020B0502040204020203" pitchFamily="34" charset="0"/>
              <a:cs typeface="Segoe UI" panose="020B0502040204020203" pitchFamily="34" charset="0"/>
            </a:endParaRPr>
          </a:p>
        </p:txBody>
      </p:sp>
      <p:sp>
        <p:nvSpPr>
          <p:cNvPr id="33" name="CuadroTexto 32">
            <a:extLst>
              <a:ext uri="{FF2B5EF4-FFF2-40B4-BE49-F238E27FC236}">
                <a16:creationId xmlns:a16="http://schemas.microsoft.com/office/drawing/2014/main" id="{E2932F73-A985-54DB-9AB5-0D5FC8899D27}"/>
              </a:ext>
            </a:extLst>
          </p:cNvPr>
          <p:cNvSpPr txBox="1"/>
          <p:nvPr/>
        </p:nvSpPr>
        <p:spPr>
          <a:xfrm>
            <a:off x="5072039" y="5725935"/>
            <a:ext cx="4231629" cy="1633011"/>
          </a:xfrm>
          <a:prstGeom prst="rect">
            <a:avLst/>
          </a:prstGeom>
          <a:noFill/>
        </p:spPr>
        <p:txBody>
          <a:bodyPr wrap="square">
            <a:spAutoFit/>
          </a:bodyPr>
          <a:lstStyle/>
          <a:p>
            <a:r>
              <a:rPr lang="en-US" sz="2606" b="1" dirty="0">
                <a:latin typeface="Segoe UI" panose="020B0502040204020203" pitchFamily="34" charset="0"/>
                <a:cs typeface="Segoe UI" panose="020B0502040204020203" pitchFamily="34" charset="0"/>
              </a:rPr>
              <a:t>CONSORTIUM</a:t>
            </a:r>
          </a:p>
          <a:p>
            <a:r>
              <a:rPr lang="en-US" sz="2606" dirty="0">
                <a:latin typeface="Segoe UI" panose="020B0502040204020203" pitchFamily="34" charset="0"/>
                <a:cs typeface="Segoe UI" panose="020B0502040204020203" pitchFamily="34" charset="0"/>
              </a:rPr>
              <a:t>(</a:t>
            </a:r>
            <a:r>
              <a:rPr lang="en-US" sz="2400" spc="104" dirty="0">
                <a:latin typeface="Segoe UI Semibold" panose="020B0702040204020203" pitchFamily="34" charset="0"/>
                <a:ea typeface="MS PGothic" panose="020B0600070205080204" pitchFamily="34" charset="-128"/>
                <a:cs typeface="Segoe UI Semibold" panose="020B0702040204020203" pitchFamily="34" charset="0"/>
              </a:rPr>
              <a:t>Modeling applied to the diagnosis and therapies of post-COVID)</a:t>
            </a:r>
            <a:endParaRPr lang="es-US" sz="2400" spc="104" dirty="0">
              <a:latin typeface="Segoe UI Semibold" panose="020B0702040204020203" pitchFamily="34" charset="0"/>
              <a:ea typeface="MS PGothic" panose="020B0600070205080204" pitchFamily="34" charset="-128"/>
              <a:cs typeface="Segoe UI Semibold" panose="020B0702040204020203" pitchFamily="34" charset="0"/>
            </a:endParaRPr>
          </a:p>
        </p:txBody>
      </p:sp>
      <p:sp>
        <p:nvSpPr>
          <p:cNvPr id="37" name="CuadroTexto 36">
            <a:extLst>
              <a:ext uri="{FF2B5EF4-FFF2-40B4-BE49-F238E27FC236}">
                <a16:creationId xmlns:a16="http://schemas.microsoft.com/office/drawing/2014/main" id="{4C74B7BF-4715-E70C-93D1-D8DB2F1D445B}"/>
              </a:ext>
            </a:extLst>
          </p:cNvPr>
          <p:cNvSpPr txBox="1"/>
          <p:nvPr/>
        </p:nvSpPr>
        <p:spPr>
          <a:xfrm>
            <a:off x="5668202" y="4219832"/>
            <a:ext cx="4383848" cy="830997"/>
          </a:xfrm>
          <a:prstGeom prst="rect">
            <a:avLst/>
          </a:prstGeom>
          <a:noFill/>
        </p:spPr>
        <p:txBody>
          <a:bodyPr wrap="square">
            <a:spAutoFit/>
          </a:bodyPr>
          <a:lstStyle/>
          <a:p>
            <a:r>
              <a:rPr lang="en-US" altLang="en-US" sz="2400" spc="104" dirty="0">
                <a:latin typeface="Segoe UI Semibold" panose="020B0702040204020203" pitchFamily="34" charset="0"/>
                <a:ea typeface="MS PGothic" panose="020B0600070205080204" pitchFamily="34" charset="-128"/>
                <a:cs typeface="Segoe UI Semibold" panose="020B0702040204020203" pitchFamily="34" charset="0"/>
              </a:rPr>
              <a:t>Dermoscopic Image-processing Software</a:t>
            </a:r>
          </a:p>
        </p:txBody>
      </p:sp>
      <p:grpSp>
        <p:nvGrpSpPr>
          <p:cNvPr id="38" name="Grupo 37">
            <a:extLst>
              <a:ext uri="{FF2B5EF4-FFF2-40B4-BE49-F238E27FC236}">
                <a16:creationId xmlns:a16="http://schemas.microsoft.com/office/drawing/2014/main" id="{99B08DC1-7338-2BFA-AE91-569356B045BB}"/>
              </a:ext>
            </a:extLst>
          </p:cNvPr>
          <p:cNvGrpSpPr/>
          <p:nvPr/>
        </p:nvGrpSpPr>
        <p:grpSpPr>
          <a:xfrm>
            <a:off x="1714697" y="8222950"/>
            <a:ext cx="4817783" cy="1907834"/>
            <a:chOff x="10586402" y="2873311"/>
            <a:chExt cx="6490970" cy="2806058"/>
          </a:xfrm>
        </p:grpSpPr>
        <p:sp>
          <p:nvSpPr>
            <p:cNvPr id="40" name="Elipse 39">
              <a:extLst>
                <a:ext uri="{FF2B5EF4-FFF2-40B4-BE49-F238E27FC236}">
                  <a16:creationId xmlns:a16="http://schemas.microsoft.com/office/drawing/2014/main" id="{F28E561B-5503-5416-0CBA-447025B3E5A1}"/>
                </a:ext>
              </a:extLst>
            </p:cNvPr>
            <p:cNvSpPr/>
            <p:nvPr/>
          </p:nvSpPr>
          <p:spPr>
            <a:xfrm>
              <a:off x="10586402" y="2947051"/>
              <a:ext cx="1657121" cy="1657118"/>
            </a:xfrm>
            <a:prstGeom prst="ellipse">
              <a:avLst/>
            </a:prstGeom>
            <a:solidFill>
              <a:srgbClr val="000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932"/>
            </a:p>
          </p:txBody>
        </p:sp>
        <p:pic>
          <p:nvPicPr>
            <p:cNvPr id="41" name="Imagen 40">
              <a:extLst>
                <a:ext uri="{FF2B5EF4-FFF2-40B4-BE49-F238E27FC236}">
                  <a16:creationId xmlns:a16="http://schemas.microsoft.com/office/drawing/2014/main" id="{69C4DA35-EFF9-40AE-637C-BE707E23FC2C}"/>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964873" y="3293734"/>
              <a:ext cx="942749" cy="942746"/>
            </a:xfrm>
            <a:prstGeom prst="rect">
              <a:avLst/>
            </a:prstGeom>
          </p:spPr>
        </p:pic>
        <p:sp>
          <p:nvSpPr>
            <p:cNvPr id="42" name="CuadroTexto 41">
              <a:extLst>
                <a:ext uri="{FF2B5EF4-FFF2-40B4-BE49-F238E27FC236}">
                  <a16:creationId xmlns:a16="http://schemas.microsoft.com/office/drawing/2014/main" id="{382C672D-A71B-7ABE-4815-429F20B7BE0D}"/>
                </a:ext>
              </a:extLst>
            </p:cNvPr>
            <p:cNvSpPr txBox="1"/>
            <p:nvPr/>
          </p:nvSpPr>
          <p:spPr>
            <a:xfrm>
              <a:off x="12532064" y="2873311"/>
              <a:ext cx="4545308" cy="1765454"/>
            </a:xfrm>
            <a:prstGeom prst="rect">
              <a:avLst/>
            </a:prstGeom>
            <a:noFill/>
          </p:spPr>
          <p:txBody>
            <a:bodyPr wrap="square">
              <a:spAutoFit/>
            </a:bodyPr>
            <a:lstStyle/>
            <a:p>
              <a:r>
                <a:rPr lang="en-US" sz="2400" spc="104" dirty="0">
                  <a:latin typeface="Segoe UI Semibold" panose="020B0702040204020203" pitchFamily="34" charset="0"/>
                  <a:ea typeface="MS PGothic" panose="020B0600070205080204" pitchFamily="34" charset="-128"/>
                  <a:cs typeface="Segoe UI Semibold" panose="020B0702040204020203" pitchFamily="34" charset="0"/>
                </a:rPr>
                <a:t>PARTICIPATION IN THE VACCINE PATENT</a:t>
              </a:r>
              <a:endParaRPr lang="es-US" sz="2400" spc="104" dirty="0">
                <a:latin typeface="Segoe UI Semibold" panose="020B0702040204020203" pitchFamily="34" charset="0"/>
                <a:ea typeface="MS PGothic" panose="020B0600070205080204" pitchFamily="34" charset="-128"/>
                <a:cs typeface="Segoe UI Semibold" panose="020B0702040204020203" pitchFamily="34" charset="0"/>
              </a:endParaRPr>
            </a:p>
          </p:txBody>
        </p:sp>
        <p:pic>
          <p:nvPicPr>
            <p:cNvPr id="43" name="Imagen 42">
              <a:extLst>
                <a:ext uri="{FF2B5EF4-FFF2-40B4-BE49-F238E27FC236}">
                  <a16:creationId xmlns:a16="http://schemas.microsoft.com/office/drawing/2014/main" id="{C6A0BBF5-12F7-1BA6-DFBE-089D7C071DE9}"/>
                </a:ext>
              </a:extLst>
            </p:cNvPr>
            <p:cNvPicPr>
              <a:picLocks noChangeAspect="1"/>
            </p:cNvPicPr>
            <p:nvPr/>
          </p:nvPicPr>
          <p:blipFill rotWithShape="1">
            <a:blip r:embed="rId27">
              <a:extLst>
                <a:ext uri="{28A0092B-C50C-407E-A947-70E740481C1C}">
                  <a14:useLocalDpi xmlns:a14="http://schemas.microsoft.com/office/drawing/2010/main" val="0"/>
                </a:ext>
              </a:extLst>
            </a:blip>
            <a:srcRect t="23260" b="38961"/>
            <a:stretch/>
          </p:blipFill>
          <p:spPr>
            <a:xfrm>
              <a:off x="12126650" y="4823513"/>
              <a:ext cx="4045470" cy="855856"/>
            </a:xfrm>
            <a:prstGeom prst="rect">
              <a:avLst/>
            </a:prstGeom>
          </p:spPr>
        </p:pic>
      </p:grpSp>
      <p:sp>
        <p:nvSpPr>
          <p:cNvPr id="45" name="CuadroTexto 44">
            <a:extLst>
              <a:ext uri="{FF2B5EF4-FFF2-40B4-BE49-F238E27FC236}">
                <a16:creationId xmlns:a16="http://schemas.microsoft.com/office/drawing/2014/main" id="{791FB5C4-53F3-158D-8852-6FF62B033A13}"/>
              </a:ext>
            </a:extLst>
          </p:cNvPr>
          <p:cNvSpPr txBox="1"/>
          <p:nvPr/>
        </p:nvSpPr>
        <p:spPr>
          <a:xfrm>
            <a:off x="12463275" y="1532098"/>
            <a:ext cx="7165973" cy="1077218"/>
          </a:xfrm>
          <a:prstGeom prst="rect">
            <a:avLst/>
          </a:prstGeom>
          <a:noFill/>
          <a:ln>
            <a:noFill/>
          </a:ln>
        </p:spPr>
        <p:txBody>
          <a:bodyPr wrap="square">
            <a:spAutoFit/>
          </a:bodyPr>
          <a:lstStyle/>
          <a:p>
            <a:pPr>
              <a:spcBef>
                <a:spcPts val="977"/>
              </a:spcBef>
            </a:pPr>
            <a:r>
              <a:rPr lang="en-US" sz="3200" b="1" kern="2400" dirty="0">
                <a:solidFill>
                  <a:srgbClr val="000067"/>
                </a:solidFill>
                <a:latin typeface="Segoe UI" panose="020B0502040204020203" pitchFamily="34" charset="0"/>
                <a:cs typeface="Segoe UI" panose="020B0502040204020203" pitchFamily="34" charset="0"/>
              </a:rPr>
              <a:t>ENERGY TRANSITION AND ENVIRONMENTAL SUSTAINABILITY</a:t>
            </a:r>
            <a:endParaRPr lang="es-ES" sz="3200" b="1" kern="2400" dirty="0">
              <a:solidFill>
                <a:srgbClr val="000067"/>
              </a:solidFill>
              <a:latin typeface="Segoe UI" panose="020B0502040204020203" pitchFamily="34" charset="0"/>
              <a:cs typeface="Segoe UI" panose="020B0502040204020203" pitchFamily="34" charset="0"/>
            </a:endParaRPr>
          </a:p>
        </p:txBody>
      </p:sp>
      <p:sp>
        <p:nvSpPr>
          <p:cNvPr id="46" name="CuadroTexto 45">
            <a:extLst>
              <a:ext uri="{FF2B5EF4-FFF2-40B4-BE49-F238E27FC236}">
                <a16:creationId xmlns:a16="http://schemas.microsoft.com/office/drawing/2014/main" id="{B446048E-8D81-329C-DAA4-A7CC6736B596}"/>
              </a:ext>
            </a:extLst>
          </p:cNvPr>
          <p:cNvSpPr txBox="1"/>
          <p:nvPr/>
        </p:nvSpPr>
        <p:spPr>
          <a:xfrm>
            <a:off x="11942186" y="4223190"/>
            <a:ext cx="4581780" cy="894347"/>
          </a:xfrm>
          <a:prstGeom prst="rect">
            <a:avLst/>
          </a:prstGeom>
          <a:noFill/>
        </p:spPr>
        <p:txBody>
          <a:bodyPr wrap="square">
            <a:spAutoFit/>
          </a:bodyPr>
          <a:lstStyle/>
          <a:p>
            <a:r>
              <a:rPr lang="en-US" sz="2606" b="1" dirty="0">
                <a:solidFill>
                  <a:srgbClr val="FF6600"/>
                </a:solidFill>
                <a:latin typeface="Segoe UI" panose="020B0502040204020203" pitchFamily="34" charset="0"/>
                <a:cs typeface="Segoe UI" panose="020B0502040204020203" pitchFamily="34" charset="0"/>
              </a:rPr>
              <a:t>JOINT LAB BETWEEN UNIVERSITY -  COMPANY</a:t>
            </a:r>
            <a:endParaRPr lang="es-ES" sz="2606" b="1" dirty="0">
              <a:solidFill>
                <a:srgbClr val="FF6600"/>
              </a:solidFill>
              <a:latin typeface="Segoe UI" panose="020B0502040204020203" pitchFamily="34" charset="0"/>
              <a:cs typeface="Segoe UI" panose="020B0502040204020203" pitchFamily="34" charset="0"/>
            </a:endParaRPr>
          </a:p>
        </p:txBody>
      </p:sp>
      <p:grpSp>
        <p:nvGrpSpPr>
          <p:cNvPr id="47" name="Grupo 46">
            <a:extLst>
              <a:ext uri="{FF2B5EF4-FFF2-40B4-BE49-F238E27FC236}">
                <a16:creationId xmlns:a16="http://schemas.microsoft.com/office/drawing/2014/main" id="{9B7103EA-E5DA-FE41-A340-B8C76C93B114}"/>
              </a:ext>
            </a:extLst>
          </p:cNvPr>
          <p:cNvGrpSpPr/>
          <p:nvPr/>
        </p:nvGrpSpPr>
        <p:grpSpPr>
          <a:xfrm>
            <a:off x="15397648" y="2893857"/>
            <a:ext cx="4231600" cy="1169861"/>
            <a:chOff x="10127915" y="2750048"/>
            <a:chExt cx="4231600" cy="1169861"/>
          </a:xfrm>
        </p:grpSpPr>
        <p:sp>
          <p:nvSpPr>
            <p:cNvPr id="48" name="CuadroTexto 47">
              <a:extLst>
                <a:ext uri="{FF2B5EF4-FFF2-40B4-BE49-F238E27FC236}">
                  <a16:creationId xmlns:a16="http://schemas.microsoft.com/office/drawing/2014/main" id="{A872FC43-661A-CD55-597D-CDEC536B1D02}"/>
                </a:ext>
              </a:extLst>
            </p:cNvPr>
            <p:cNvSpPr txBox="1"/>
            <p:nvPr/>
          </p:nvSpPr>
          <p:spPr>
            <a:xfrm>
              <a:off x="10960848" y="3025562"/>
              <a:ext cx="3398667" cy="894347"/>
            </a:xfrm>
            <a:prstGeom prst="rect">
              <a:avLst/>
            </a:prstGeom>
            <a:noFill/>
          </p:spPr>
          <p:txBody>
            <a:bodyPr wrap="square">
              <a:spAutoFit/>
            </a:bodyPr>
            <a:lstStyle/>
            <a:p>
              <a:r>
                <a:rPr lang="es-ES" sz="2606" b="1" dirty="0">
                  <a:solidFill>
                    <a:srgbClr val="FF6600"/>
                  </a:solidFill>
                  <a:latin typeface="Segoe UI" panose="020B0502040204020203" pitchFamily="34" charset="0"/>
                  <a:cs typeface="Segoe UI" panose="020B0502040204020203" pitchFamily="34" charset="0"/>
                </a:rPr>
                <a:t>CONTRACTS WITH INDUSTRY</a:t>
              </a:r>
            </a:p>
          </p:txBody>
        </p:sp>
        <p:sp>
          <p:nvSpPr>
            <p:cNvPr id="50" name="CuadroTexto 49">
              <a:extLst>
                <a:ext uri="{FF2B5EF4-FFF2-40B4-BE49-F238E27FC236}">
                  <a16:creationId xmlns:a16="http://schemas.microsoft.com/office/drawing/2014/main" id="{65895159-6C87-0482-DE15-04EE437E4629}"/>
                </a:ext>
              </a:extLst>
            </p:cNvPr>
            <p:cNvSpPr txBox="1"/>
            <p:nvPr/>
          </p:nvSpPr>
          <p:spPr>
            <a:xfrm>
              <a:off x="10127915" y="2750048"/>
              <a:ext cx="1018490" cy="1107996"/>
            </a:xfrm>
            <a:prstGeom prst="rect">
              <a:avLst/>
            </a:prstGeom>
            <a:noFill/>
            <a:ln>
              <a:noFill/>
            </a:ln>
          </p:spPr>
          <p:txBody>
            <a:bodyPr wrap="square">
              <a:spAutoFit/>
            </a:bodyPr>
            <a:lstStyle/>
            <a:p>
              <a:pPr>
                <a:spcBef>
                  <a:spcPts val="977"/>
                </a:spcBef>
              </a:pPr>
              <a:r>
                <a:rPr lang="es-419" sz="6600" b="1" kern="2400" dirty="0">
                  <a:solidFill>
                    <a:srgbClr val="FF6600"/>
                  </a:solidFill>
                  <a:latin typeface="Segoe UI" panose="020B0502040204020203" pitchFamily="34" charset="0"/>
                  <a:cs typeface="Segoe UI" panose="020B0502040204020203" pitchFamily="34" charset="0"/>
                </a:rPr>
                <a:t>4</a:t>
              </a:r>
              <a:endParaRPr lang="es-ES" sz="6600" b="1" kern="2400" dirty="0">
                <a:solidFill>
                  <a:srgbClr val="FF6600"/>
                </a:solidFill>
                <a:latin typeface="Segoe UI" panose="020B0502040204020203" pitchFamily="34" charset="0"/>
                <a:cs typeface="Segoe UI" panose="020B0502040204020203" pitchFamily="34" charset="0"/>
              </a:endParaRPr>
            </a:p>
          </p:txBody>
        </p:sp>
      </p:grpSp>
      <p:sp>
        <p:nvSpPr>
          <p:cNvPr id="52" name="Text Box 5">
            <a:extLst>
              <a:ext uri="{FF2B5EF4-FFF2-40B4-BE49-F238E27FC236}">
                <a16:creationId xmlns:a16="http://schemas.microsoft.com/office/drawing/2014/main" id="{95F05EC9-5105-36FA-A651-7B6114E12477}"/>
              </a:ext>
            </a:extLst>
          </p:cNvPr>
          <p:cNvSpPr txBox="1">
            <a:spLocks noChangeArrowheads="1"/>
          </p:cNvSpPr>
          <p:nvPr/>
        </p:nvSpPr>
        <p:spPr bwMode="auto">
          <a:xfrm>
            <a:off x="10605542" y="5518134"/>
            <a:ext cx="7723800" cy="1156442"/>
          </a:xfrm>
          <a:prstGeom prst="rect">
            <a:avLst/>
          </a:prstGeom>
          <a:noFill/>
          <a:ln w="28575" cap="flat">
            <a:no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87443" tIns="168074" rIns="287443" bIns="168074" anchor="ctr"/>
          <a:lstStyle>
            <a:defPPr>
              <a:defRPr lang="es-ES"/>
            </a:defPPr>
            <a:lvl1pPr algn="ctr">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932">
                <a:solidFill>
                  <a:srgbClr val="000000"/>
                </a:solidFill>
                <a:latin typeface="Calibri" panose="020F0502020204030204" pitchFamily="34"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4"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4"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4"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4" charset="0"/>
                <a:cs typeface="Noto Sans CJK SC Regular"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4" charset="0"/>
                <a:cs typeface="Noto Sans CJK SC Regular"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4" charset="0"/>
                <a:cs typeface="Noto Sans CJK SC Regular"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4" charset="0"/>
                <a:cs typeface="Noto Sans CJK SC Regular"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anose="020F0502020204030204" pitchFamily="34" charset="0"/>
                <a:cs typeface="Noto Sans CJK SC Regular" charset="0"/>
              </a:defRPr>
            </a:lvl9pPr>
          </a:lstStyle>
          <a:p>
            <a:r>
              <a:rPr lang="en-US" altLang="es-US" sz="2400" spc="104" dirty="0">
                <a:solidFill>
                  <a:schemeClr val="tx1"/>
                </a:solidFill>
                <a:latin typeface="Segoe UI Semibold" panose="020B0702040204020203" pitchFamily="34" charset="0"/>
                <a:ea typeface="MS PGothic" panose="020B0600070205080204" pitchFamily="34" charset="-128"/>
                <a:cs typeface="Segoe UI Semibold" panose="020B0702040204020203" pitchFamily="34" charset="0"/>
              </a:rPr>
              <a:t>EUROPEAN PROJECT “CONNECTING KNOWLEDGE" MANAGED BY NATIONAL GROUP OF FRE UNIVERSITIES</a:t>
            </a:r>
          </a:p>
        </p:txBody>
      </p:sp>
      <p:sp>
        <p:nvSpPr>
          <p:cNvPr id="53" name="CuadroTexto 52">
            <a:extLst>
              <a:ext uri="{FF2B5EF4-FFF2-40B4-BE49-F238E27FC236}">
                <a16:creationId xmlns:a16="http://schemas.microsoft.com/office/drawing/2014/main" id="{9280EF02-F3A8-D187-18D9-26AFE32969C0}"/>
              </a:ext>
            </a:extLst>
          </p:cNvPr>
          <p:cNvSpPr txBox="1"/>
          <p:nvPr/>
        </p:nvSpPr>
        <p:spPr>
          <a:xfrm>
            <a:off x="12200944" y="7034637"/>
            <a:ext cx="5351165" cy="1200329"/>
          </a:xfrm>
          <a:prstGeom prst="rect">
            <a:avLst/>
          </a:prstGeom>
          <a:noFill/>
        </p:spPr>
        <p:txBody>
          <a:bodyPr wrap="square">
            <a:spAutoFit/>
          </a:bodyPr>
          <a:lstStyle/>
          <a:p>
            <a:pPr algn="ctr"/>
            <a:r>
              <a:rPr lang="en-US" sz="2400" spc="104" dirty="0">
                <a:latin typeface="Segoe UI Semibold" panose="020B0702040204020203" pitchFamily="34" charset="0"/>
                <a:ea typeface="MS PGothic" panose="020B0600070205080204" pitchFamily="34" charset="-128"/>
                <a:cs typeface="Segoe UI Semibold" panose="020B0702040204020203" pitchFamily="34" charset="0"/>
              </a:rPr>
              <a:t>LOCAL DEVELOPMENT PROJECT IN THE MUNICIPALITY OF CENTRO HAVANA</a:t>
            </a:r>
          </a:p>
        </p:txBody>
      </p:sp>
      <p:sp>
        <p:nvSpPr>
          <p:cNvPr id="56" name="CuadroTexto 55">
            <a:extLst>
              <a:ext uri="{FF2B5EF4-FFF2-40B4-BE49-F238E27FC236}">
                <a16:creationId xmlns:a16="http://schemas.microsoft.com/office/drawing/2014/main" id="{5D4F57E6-FFDA-D548-5E1D-A46B562BEE93}"/>
              </a:ext>
            </a:extLst>
          </p:cNvPr>
          <p:cNvSpPr txBox="1"/>
          <p:nvPr/>
        </p:nvSpPr>
        <p:spPr>
          <a:xfrm>
            <a:off x="3774296" y="298636"/>
            <a:ext cx="12555512" cy="693908"/>
          </a:xfrm>
          <a:prstGeom prst="rect">
            <a:avLst/>
          </a:prstGeom>
          <a:noFill/>
          <a:ln>
            <a:noFill/>
          </a:ln>
        </p:spPr>
        <p:txBody>
          <a:bodyPr wrap="square">
            <a:spAutoFit/>
          </a:bodyPr>
          <a:lstStyle/>
          <a:p>
            <a:pPr algn="ctr">
              <a:spcBef>
                <a:spcPts val="977"/>
              </a:spcBef>
            </a:pPr>
            <a:r>
              <a:rPr lang="es-419" sz="3909" b="1" kern="2400" spc="489" dirty="0">
                <a:solidFill>
                  <a:srgbClr val="FF6600"/>
                </a:solidFill>
                <a:latin typeface="Meta Pro Cond" panose="02000506050000020004" pitchFamily="2" charset="0"/>
              </a:rPr>
              <a:t>OUR ACHIEVEMENTS</a:t>
            </a:r>
            <a:endParaRPr lang="es-ES" sz="3909" b="1" kern="2400" spc="489" dirty="0">
              <a:solidFill>
                <a:srgbClr val="FF6600"/>
              </a:solidFill>
              <a:latin typeface="Meta Pro Cond" panose="02000506050000020004" pitchFamily="2" charset="0"/>
            </a:endParaRPr>
          </a:p>
        </p:txBody>
      </p:sp>
    </p:spTree>
    <p:extLst>
      <p:ext uri="{BB962C8B-B14F-4D97-AF65-F5344CB8AC3E}">
        <p14:creationId xmlns:p14="http://schemas.microsoft.com/office/powerpoint/2010/main" val="292502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adroTexto 118">
            <a:extLst>
              <a:ext uri="{FF2B5EF4-FFF2-40B4-BE49-F238E27FC236}">
                <a16:creationId xmlns:a16="http://schemas.microsoft.com/office/drawing/2014/main" id="{F06ADA8D-5869-AC48-3780-E3510A41D07A}"/>
              </a:ext>
            </a:extLst>
          </p:cNvPr>
          <p:cNvSpPr txBox="1"/>
          <p:nvPr/>
        </p:nvSpPr>
        <p:spPr>
          <a:xfrm>
            <a:off x="3774296" y="298636"/>
            <a:ext cx="12555512" cy="693908"/>
          </a:xfrm>
          <a:prstGeom prst="rect">
            <a:avLst/>
          </a:prstGeom>
          <a:noFill/>
          <a:ln>
            <a:noFill/>
          </a:ln>
        </p:spPr>
        <p:txBody>
          <a:bodyPr wrap="square">
            <a:spAutoFit/>
          </a:bodyPr>
          <a:lstStyle/>
          <a:p>
            <a:pPr algn="ctr">
              <a:spcBef>
                <a:spcPts val="977"/>
              </a:spcBef>
            </a:pPr>
            <a:r>
              <a:rPr lang="es-419" sz="3909" b="1" kern="2400" spc="489" dirty="0">
                <a:solidFill>
                  <a:srgbClr val="FF6600"/>
                </a:solidFill>
                <a:latin typeface="Meta Pro Cond" panose="02000506050000020004" pitchFamily="2" charset="0"/>
              </a:rPr>
              <a:t>OUR ACHIEVEMENTS</a:t>
            </a:r>
            <a:endParaRPr lang="es-ES" sz="3909" b="1" kern="2400" spc="489" dirty="0">
              <a:solidFill>
                <a:srgbClr val="FF6600"/>
              </a:solidFill>
              <a:latin typeface="Meta Pro Cond" panose="02000506050000020004" pitchFamily="2" charset="0"/>
            </a:endParaRPr>
          </a:p>
        </p:txBody>
      </p:sp>
      <p:cxnSp>
        <p:nvCxnSpPr>
          <p:cNvPr id="121" name="Conector recto 120">
            <a:extLst>
              <a:ext uri="{FF2B5EF4-FFF2-40B4-BE49-F238E27FC236}">
                <a16:creationId xmlns:a16="http://schemas.microsoft.com/office/drawing/2014/main" id="{B91266E5-5820-122F-C638-A918820DD116}"/>
              </a:ext>
            </a:extLst>
          </p:cNvPr>
          <p:cNvCxnSpPr>
            <a:cxnSpLocks/>
          </p:cNvCxnSpPr>
          <p:nvPr/>
        </p:nvCxnSpPr>
        <p:spPr>
          <a:xfrm flipH="1">
            <a:off x="13176250" y="715395"/>
            <a:ext cx="6678393" cy="0"/>
          </a:xfrm>
          <a:prstGeom prst="line">
            <a:avLst/>
          </a:prstGeom>
          <a:ln w="88900" cap="rnd" cmpd="sng" algn="ctr">
            <a:solidFill>
              <a:schemeClr val="tx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5" name="Conector recto 124">
            <a:extLst>
              <a:ext uri="{FF2B5EF4-FFF2-40B4-BE49-F238E27FC236}">
                <a16:creationId xmlns:a16="http://schemas.microsoft.com/office/drawing/2014/main" id="{28FF71B6-59ED-C5B9-BB2A-6347A09EC181}"/>
              </a:ext>
            </a:extLst>
          </p:cNvPr>
          <p:cNvCxnSpPr>
            <a:cxnSpLocks/>
          </p:cNvCxnSpPr>
          <p:nvPr/>
        </p:nvCxnSpPr>
        <p:spPr>
          <a:xfrm flipH="1">
            <a:off x="-34620" y="715395"/>
            <a:ext cx="6768576" cy="0"/>
          </a:xfrm>
          <a:prstGeom prst="line">
            <a:avLst/>
          </a:prstGeom>
          <a:ln w="88900" cap="rnd" cmpd="sng" algn="ctr">
            <a:solidFill>
              <a:schemeClr val="tx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CuadroTexto 21">
            <a:extLst>
              <a:ext uri="{FF2B5EF4-FFF2-40B4-BE49-F238E27FC236}">
                <a16:creationId xmlns:a16="http://schemas.microsoft.com/office/drawing/2014/main" id="{2545A069-A735-565C-47F4-D0433AAB4ED9}"/>
              </a:ext>
            </a:extLst>
          </p:cNvPr>
          <p:cNvSpPr txBox="1"/>
          <p:nvPr/>
        </p:nvSpPr>
        <p:spPr>
          <a:xfrm>
            <a:off x="3316129" y="2971554"/>
            <a:ext cx="4906864" cy="894347"/>
          </a:xfrm>
          <a:prstGeom prst="rect">
            <a:avLst/>
          </a:prstGeom>
          <a:noFill/>
        </p:spPr>
        <p:txBody>
          <a:bodyPr wrap="square">
            <a:spAutoFit/>
          </a:bodyPr>
          <a:lstStyle/>
          <a:p>
            <a:r>
              <a:rPr lang="en-US" sz="2606" b="1" dirty="0">
                <a:solidFill>
                  <a:srgbClr val="FF6600"/>
                </a:solidFill>
                <a:latin typeface="Segoe UI" panose="020B0502040204020203" pitchFamily="34" charset="0"/>
                <a:cs typeface="Segoe UI" panose="020B0502040204020203" pitchFamily="34" charset="0"/>
              </a:rPr>
              <a:t>PLATFORM REGISTRATION</a:t>
            </a:r>
          </a:p>
          <a:p>
            <a:r>
              <a:rPr lang="en-US" sz="2606" b="1" dirty="0">
                <a:solidFill>
                  <a:srgbClr val="FF6600"/>
                </a:solidFill>
                <a:latin typeface="Segoe UI" panose="020B0502040204020203" pitchFamily="34" charset="0"/>
                <a:cs typeface="Segoe UI" panose="020B0502040204020203" pitchFamily="34" charset="0"/>
              </a:rPr>
              <a:t>IN 4 DEVELOPMENT GROUPS</a:t>
            </a:r>
            <a:endParaRPr lang="es-ES" sz="2606" b="1" dirty="0">
              <a:solidFill>
                <a:srgbClr val="FF6600"/>
              </a:solidFill>
              <a:latin typeface="Segoe UI" panose="020B0502040204020203" pitchFamily="34" charset="0"/>
              <a:cs typeface="Segoe UI" panose="020B0502040204020203" pitchFamily="34" charset="0"/>
            </a:endParaRPr>
          </a:p>
        </p:txBody>
      </p:sp>
      <p:sp>
        <p:nvSpPr>
          <p:cNvPr id="39" name="CuadroTexto 38">
            <a:extLst>
              <a:ext uri="{FF2B5EF4-FFF2-40B4-BE49-F238E27FC236}">
                <a16:creationId xmlns:a16="http://schemas.microsoft.com/office/drawing/2014/main" id="{0560D7F4-0DE6-FF78-9835-E3699F6BB028}"/>
              </a:ext>
            </a:extLst>
          </p:cNvPr>
          <p:cNvSpPr txBox="1"/>
          <p:nvPr/>
        </p:nvSpPr>
        <p:spPr>
          <a:xfrm>
            <a:off x="1515035" y="2797021"/>
            <a:ext cx="1633842" cy="1107996"/>
          </a:xfrm>
          <a:prstGeom prst="rect">
            <a:avLst/>
          </a:prstGeom>
          <a:noFill/>
          <a:ln>
            <a:noFill/>
          </a:ln>
        </p:spPr>
        <p:txBody>
          <a:bodyPr wrap="square">
            <a:spAutoFit/>
          </a:bodyPr>
          <a:lstStyle/>
          <a:p>
            <a:pPr>
              <a:spcBef>
                <a:spcPts val="977"/>
              </a:spcBef>
            </a:pPr>
            <a:r>
              <a:rPr lang="es-419" sz="6600" b="1" kern="2400" dirty="0">
                <a:solidFill>
                  <a:srgbClr val="FF6600"/>
                </a:solidFill>
                <a:latin typeface="Segoe UI" panose="020B0502040204020203" pitchFamily="34" charset="0"/>
                <a:cs typeface="Segoe UI" panose="020B0502040204020203" pitchFamily="34" charset="0"/>
              </a:rPr>
              <a:t>10</a:t>
            </a:r>
            <a:endParaRPr lang="es-ES" sz="6600" b="1" kern="2400" dirty="0">
              <a:solidFill>
                <a:srgbClr val="FF6600"/>
              </a:solidFill>
              <a:latin typeface="Segoe UI" panose="020B0502040204020203" pitchFamily="34" charset="0"/>
              <a:cs typeface="Segoe UI" panose="020B0502040204020203" pitchFamily="34" charset="0"/>
            </a:endParaRPr>
          </a:p>
        </p:txBody>
      </p:sp>
      <p:pic>
        <p:nvPicPr>
          <p:cNvPr id="3" name="Gráfico 2">
            <a:extLst>
              <a:ext uri="{FF2B5EF4-FFF2-40B4-BE49-F238E27FC236}">
                <a16:creationId xmlns:a16="http://schemas.microsoft.com/office/drawing/2014/main" id="{A6390DE5-0BF9-AB57-3B59-35772445ED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5260" y="897359"/>
            <a:ext cx="1237593" cy="1237590"/>
          </a:xfrm>
          <a:prstGeom prst="rect">
            <a:avLst/>
          </a:prstGeom>
        </p:spPr>
      </p:pic>
      <p:sp>
        <p:nvSpPr>
          <p:cNvPr id="9" name="object 252">
            <a:extLst>
              <a:ext uri="{FF2B5EF4-FFF2-40B4-BE49-F238E27FC236}">
                <a16:creationId xmlns:a16="http://schemas.microsoft.com/office/drawing/2014/main" id="{C2ECC096-77FD-C06E-D52B-DF88D82C0CB4}"/>
              </a:ext>
            </a:extLst>
          </p:cNvPr>
          <p:cNvSpPr txBox="1"/>
          <p:nvPr/>
        </p:nvSpPr>
        <p:spPr>
          <a:xfrm>
            <a:off x="1273663" y="7089213"/>
            <a:ext cx="8480923" cy="3037527"/>
          </a:xfrm>
          <a:prstGeom prst="rect">
            <a:avLst/>
          </a:prstGeom>
        </p:spPr>
        <p:txBody>
          <a:bodyPr vert="horz" wrap="square" lIns="0" tIns="19650" rIns="0" bIns="0" rtlCol="0">
            <a:spAutoFit/>
          </a:bodyPr>
          <a:lstStyle/>
          <a:p>
            <a:pPr marR="8274">
              <a:lnSpc>
                <a:spcPct val="139300"/>
              </a:lnSpc>
              <a:spcBef>
                <a:spcPts val="155"/>
              </a:spcBef>
              <a:tabLst>
                <a:tab pos="351636" algn="l"/>
              </a:tabLst>
            </a:pPr>
            <a:r>
              <a:rPr sz="2800" spc="104" dirty="0">
                <a:latin typeface="Segoe UI Semibold" panose="020B0702040204020203" pitchFamily="34" charset="0"/>
                <a:ea typeface="MS PGothic" panose="020B0600070205080204" pitchFamily="34" charset="-128"/>
                <a:cs typeface="Segoe UI Semibold" panose="020B0702040204020203" pitchFamily="34" charset="0"/>
              </a:rPr>
              <a:t>TECNOM</a:t>
            </a:r>
            <a:r>
              <a:rPr lang="es-419" sz="2800" spc="104" dirty="0">
                <a:latin typeface="Segoe UI Semibold" panose="020B0702040204020203" pitchFamily="34" charset="0"/>
                <a:ea typeface="MS PGothic" panose="020B0600070205080204" pitchFamily="34" charset="-128"/>
                <a:cs typeface="Segoe UI Semibold" panose="020B0702040204020203" pitchFamily="34" charset="0"/>
              </a:rPr>
              <a:t>Á</a:t>
            </a:r>
            <a:r>
              <a:rPr sz="2800" spc="104" dirty="0">
                <a:latin typeface="Segoe UI Semibold" panose="020B0702040204020203" pitchFamily="34" charset="0"/>
                <a:ea typeface="MS PGothic" panose="020B0600070205080204" pitchFamily="34" charset="-128"/>
                <a:cs typeface="Segoe UI Semibold" panose="020B0702040204020203" pitchFamily="34" charset="0"/>
              </a:rPr>
              <a:t>TICA: </a:t>
            </a:r>
            <a:r>
              <a:rPr lang="en-US" sz="2800" spc="104" dirty="0">
                <a:latin typeface="Segoe UI Semibold" panose="020B0702040204020203" pitchFamily="34" charset="0"/>
                <a:ea typeface="MS PGothic" panose="020B0600070205080204" pitchFamily="34" charset="-128"/>
                <a:cs typeface="Segoe UI Semibold" panose="020B0702040204020203" pitchFamily="34" charset="0"/>
              </a:rPr>
              <a:t>Blockchain for fuel traceability and public key for certification</a:t>
            </a:r>
          </a:p>
          <a:p>
            <a:pPr marR="8274">
              <a:lnSpc>
                <a:spcPct val="139300"/>
              </a:lnSpc>
              <a:spcBef>
                <a:spcPts val="155"/>
              </a:spcBef>
              <a:tabLst>
                <a:tab pos="351636" algn="l"/>
              </a:tabLst>
            </a:pPr>
            <a:r>
              <a:rPr lang="es-ES" sz="2800" spc="104" dirty="0">
                <a:latin typeface="Segoe UI Semibold" panose="020B0702040204020203" pitchFamily="34" charset="0"/>
                <a:ea typeface="MS PGothic" panose="020B0600070205080204" pitchFamily="34" charset="-128"/>
                <a:cs typeface="Segoe UI Semibold" panose="020B0702040204020203" pitchFamily="34" charset="0"/>
              </a:rPr>
              <a:t>ETI-BCF</a:t>
            </a:r>
            <a:r>
              <a:rPr sz="28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ES" sz="2800" spc="104" dirty="0">
                <a:latin typeface="Segoe UI Semibold" panose="020B0702040204020203" pitchFamily="34" charset="0"/>
                <a:ea typeface="MS PGothic" panose="020B0600070205080204" pitchFamily="34" charset="-128"/>
                <a:cs typeface="Segoe UI Semibold" panose="020B0702040204020203" pitchFamily="34" charset="0"/>
              </a:rPr>
              <a:t>Blockchain for medicine traceability</a:t>
            </a:r>
            <a:endParaRPr sz="2800" spc="104" dirty="0">
              <a:latin typeface="Segoe UI Semibold" panose="020B0702040204020203" pitchFamily="34" charset="0"/>
              <a:ea typeface="MS PGothic" panose="020B0600070205080204" pitchFamily="34" charset="-128"/>
              <a:cs typeface="Segoe UI Semibold" panose="020B0702040204020203" pitchFamily="34" charset="0"/>
            </a:endParaRPr>
          </a:p>
          <a:p>
            <a:pPr>
              <a:spcBef>
                <a:spcPts val="1344"/>
              </a:spcBef>
              <a:tabLst>
                <a:tab pos="351636" algn="l"/>
                <a:tab pos="1433435" algn="l"/>
              </a:tabLst>
            </a:pPr>
            <a:r>
              <a:rPr sz="2800" spc="104" dirty="0">
                <a:latin typeface="Segoe UI Semibold" panose="020B0702040204020203" pitchFamily="34" charset="0"/>
                <a:ea typeface="MS PGothic" panose="020B0600070205080204" pitchFamily="34" charset="-128"/>
                <a:cs typeface="Segoe UI Semibold" panose="020B0702040204020203" pitchFamily="34" charset="0"/>
              </a:rPr>
              <a:t>DATA</a:t>
            </a:r>
            <a:r>
              <a:rPr lang="es-ES" sz="2800" spc="104" dirty="0">
                <a:latin typeface="Segoe UI Semibold" panose="020B0702040204020203" pitchFamily="34" charset="0"/>
                <a:ea typeface="MS PGothic" panose="020B0600070205080204" pitchFamily="34" charset="-128"/>
                <a:cs typeface="Segoe UI Semibold" panose="020B0702040204020203" pitchFamily="34" charset="0"/>
              </a:rPr>
              <a:t>ZUCAR: </a:t>
            </a:r>
            <a:r>
              <a:rPr lang="en-US" sz="2800" spc="104" dirty="0">
                <a:latin typeface="Segoe UI Semibold" panose="020B0702040204020203" pitchFamily="34" charset="0"/>
                <a:ea typeface="MS PGothic" panose="020B0600070205080204" pitchFamily="34" charset="-128"/>
                <a:cs typeface="Segoe UI Semibold" panose="020B0702040204020203" pitchFamily="34" charset="0"/>
              </a:rPr>
              <a:t>Public key for information security</a:t>
            </a:r>
            <a:endParaRPr lang="es-US" sz="2800" spc="104" dirty="0">
              <a:latin typeface="Segoe UI Semibold" panose="020B0702040204020203" pitchFamily="34" charset="0"/>
              <a:ea typeface="MS PGothic" panose="020B0600070205080204" pitchFamily="34" charset="-128"/>
              <a:cs typeface="Segoe UI Semibold" panose="020B0702040204020203" pitchFamily="34" charset="0"/>
            </a:endParaRPr>
          </a:p>
          <a:p>
            <a:pPr>
              <a:spcBef>
                <a:spcPts val="1344"/>
              </a:spcBef>
              <a:tabLst>
                <a:tab pos="351636" algn="l"/>
                <a:tab pos="1433435" algn="l"/>
              </a:tabLst>
            </a:pPr>
            <a:r>
              <a:rPr lang="es-ES" sz="2800" spc="104" dirty="0">
                <a:latin typeface="Segoe UI Semibold" panose="020B0702040204020203" pitchFamily="34" charset="0"/>
                <a:ea typeface="MS PGothic" panose="020B0600070205080204" pitchFamily="34" charset="-128"/>
                <a:cs typeface="Segoe UI Semibold" panose="020B0702040204020203" pitchFamily="34" charset="0"/>
              </a:rPr>
              <a:t>ETECSA: </a:t>
            </a:r>
            <a:r>
              <a:rPr lang="es-ES" sz="2800" spc="104" dirty="0" err="1">
                <a:latin typeface="Segoe UI Semibold" panose="020B0702040204020203" pitchFamily="34" charset="0"/>
                <a:ea typeface="MS PGothic" panose="020B0600070205080204" pitchFamily="34" charset="-128"/>
                <a:cs typeface="Segoe UI Semibold" panose="020B0702040204020203" pitchFamily="34" charset="0"/>
              </a:rPr>
              <a:t>Population</a:t>
            </a:r>
            <a:r>
              <a:rPr lang="es-ES" sz="28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ES" sz="2800" spc="104" dirty="0" err="1">
                <a:latin typeface="Segoe UI Semibold" panose="020B0702040204020203" pitchFamily="34" charset="0"/>
                <a:ea typeface="MS PGothic" panose="020B0600070205080204" pitchFamily="34" charset="-128"/>
                <a:cs typeface="Segoe UI Semibold" panose="020B0702040204020203" pitchFamily="34" charset="0"/>
              </a:rPr>
              <a:t>mobility</a:t>
            </a:r>
            <a:r>
              <a:rPr lang="es-ES" sz="28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ES" sz="2800" spc="104" dirty="0" err="1">
                <a:latin typeface="Segoe UI Semibold" panose="020B0702040204020203" pitchFamily="34" charset="0"/>
                <a:ea typeface="MS PGothic" panose="020B0600070205080204" pitchFamily="34" charset="-128"/>
                <a:cs typeface="Segoe UI Semibold" panose="020B0702040204020203" pitchFamily="34" charset="0"/>
              </a:rPr>
              <a:t>analysis</a:t>
            </a:r>
            <a:r>
              <a:rPr lang="es-ES" sz="2800" spc="104" dirty="0">
                <a:latin typeface="Segoe UI Semibold" panose="020B0702040204020203" pitchFamily="34" charset="0"/>
                <a:ea typeface="MS PGothic" panose="020B0600070205080204" pitchFamily="34" charset="-128"/>
                <a:cs typeface="Segoe UI Semibold" panose="020B0702040204020203" pitchFamily="34" charset="0"/>
              </a:rPr>
              <a:t> </a:t>
            </a:r>
            <a:r>
              <a:rPr lang="es-ES" sz="2800" spc="104" dirty="0" err="1">
                <a:latin typeface="Segoe UI Semibold" panose="020B0702040204020203" pitchFamily="34" charset="0"/>
                <a:ea typeface="MS PGothic" panose="020B0600070205080204" pitchFamily="34" charset="-128"/>
                <a:cs typeface="Segoe UI Semibold" panose="020B0702040204020203" pitchFamily="34" charset="0"/>
              </a:rPr>
              <a:t>models</a:t>
            </a:r>
            <a:endParaRPr sz="2800" spc="104" dirty="0">
              <a:latin typeface="Segoe UI Semibold" panose="020B0702040204020203" pitchFamily="34" charset="0"/>
              <a:ea typeface="MS PGothic" panose="020B0600070205080204" pitchFamily="34" charset="-128"/>
              <a:cs typeface="Segoe UI Semibold" panose="020B0702040204020203" pitchFamily="34" charset="0"/>
            </a:endParaRPr>
          </a:p>
        </p:txBody>
      </p:sp>
      <p:pic>
        <p:nvPicPr>
          <p:cNvPr id="12" name="image2.png">
            <a:extLst>
              <a:ext uri="{FF2B5EF4-FFF2-40B4-BE49-F238E27FC236}">
                <a16:creationId xmlns:a16="http://schemas.microsoft.com/office/drawing/2014/main" id="{B2099DCA-7EAC-9EBD-849A-89A2F1EB7D10}"/>
              </a:ext>
            </a:extLst>
          </p:cNvPr>
          <p:cNvPicPr/>
          <p:nvPr/>
        </p:nvPicPr>
        <p:blipFill>
          <a:blip r:embed="rId4" cstate="email">
            <a:extLst>
              <a:ext uri="{28A0092B-C50C-407E-A947-70E740481C1C}">
                <a14:useLocalDpi xmlns:a14="http://schemas.microsoft.com/office/drawing/2010/main"/>
              </a:ext>
            </a:extLst>
          </a:blip>
          <a:srcRect/>
          <a:stretch>
            <a:fillRect/>
          </a:stretch>
        </p:blipFill>
        <p:spPr>
          <a:xfrm>
            <a:off x="5088064" y="4349366"/>
            <a:ext cx="1519786" cy="643291"/>
          </a:xfrm>
          <a:prstGeom prst="rect">
            <a:avLst/>
          </a:prstGeom>
          <a:ln/>
        </p:spPr>
      </p:pic>
      <p:pic>
        <p:nvPicPr>
          <p:cNvPr id="14" name="Picture 37">
            <a:extLst>
              <a:ext uri="{FF2B5EF4-FFF2-40B4-BE49-F238E27FC236}">
                <a16:creationId xmlns:a16="http://schemas.microsoft.com/office/drawing/2014/main" id="{767EAFB9-2EE0-6AF7-2F77-BB2B47D109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2656" y="4270118"/>
            <a:ext cx="1113841" cy="794224"/>
          </a:xfrm>
          <a:prstGeom prst="rect">
            <a:avLst/>
          </a:prstGeom>
        </p:spPr>
      </p:pic>
      <p:pic>
        <p:nvPicPr>
          <p:cNvPr id="15" name="Picture 33">
            <a:extLst>
              <a:ext uri="{FF2B5EF4-FFF2-40B4-BE49-F238E27FC236}">
                <a16:creationId xmlns:a16="http://schemas.microsoft.com/office/drawing/2014/main" id="{6C3065EE-E920-447C-EA03-CA96E5A4281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36731" y="4369049"/>
            <a:ext cx="1379993" cy="636919"/>
          </a:xfrm>
          <a:prstGeom prst="rect">
            <a:avLst/>
          </a:prstGeom>
          <a:noFill/>
        </p:spPr>
      </p:pic>
      <p:pic>
        <p:nvPicPr>
          <p:cNvPr id="16" name="Picture 35">
            <a:extLst>
              <a:ext uri="{FF2B5EF4-FFF2-40B4-BE49-F238E27FC236}">
                <a16:creationId xmlns:a16="http://schemas.microsoft.com/office/drawing/2014/main" id="{652DCF1D-A756-5B1E-BEDA-F0AB81640E8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6739418" y="4285238"/>
            <a:ext cx="1772342" cy="751915"/>
          </a:xfrm>
          <a:prstGeom prst="rect">
            <a:avLst/>
          </a:prstGeom>
          <a:noFill/>
        </p:spPr>
      </p:pic>
      <p:sp>
        <p:nvSpPr>
          <p:cNvPr id="17" name="CuadroTexto 16">
            <a:extLst>
              <a:ext uri="{FF2B5EF4-FFF2-40B4-BE49-F238E27FC236}">
                <a16:creationId xmlns:a16="http://schemas.microsoft.com/office/drawing/2014/main" id="{B168254C-057B-7214-5655-174DD21492E5}"/>
              </a:ext>
            </a:extLst>
          </p:cNvPr>
          <p:cNvSpPr txBox="1"/>
          <p:nvPr/>
        </p:nvSpPr>
        <p:spPr>
          <a:xfrm>
            <a:off x="3343857" y="5810102"/>
            <a:ext cx="3162272" cy="894347"/>
          </a:xfrm>
          <a:prstGeom prst="rect">
            <a:avLst/>
          </a:prstGeom>
          <a:noFill/>
        </p:spPr>
        <p:txBody>
          <a:bodyPr wrap="square">
            <a:spAutoFit/>
          </a:bodyPr>
          <a:lstStyle/>
          <a:p>
            <a:r>
              <a:rPr lang="es-419" sz="2606" b="1" dirty="0">
                <a:solidFill>
                  <a:srgbClr val="FF6600"/>
                </a:solidFill>
                <a:latin typeface="Segoe UI" panose="020B0502040204020203" pitchFamily="34" charset="0"/>
                <a:cs typeface="Segoe UI" panose="020B0502040204020203" pitchFamily="34" charset="0"/>
              </a:rPr>
              <a:t>CONTRACTS WITH INDUSTRY</a:t>
            </a:r>
            <a:endParaRPr lang="es-ES" sz="2606" b="1" dirty="0">
              <a:solidFill>
                <a:srgbClr val="FF6600"/>
              </a:solidFill>
              <a:latin typeface="Segoe UI" panose="020B0502040204020203" pitchFamily="34" charset="0"/>
              <a:cs typeface="Segoe UI" panose="020B0502040204020203" pitchFamily="34" charset="0"/>
            </a:endParaRPr>
          </a:p>
        </p:txBody>
      </p:sp>
      <p:sp>
        <p:nvSpPr>
          <p:cNvPr id="18" name="CuadroTexto 17">
            <a:extLst>
              <a:ext uri="{FF2B5EF4-FFF2-40B4-BE49-F238E27FC236}">
                <a16:creationId xmlns:a16="http://schemas.microsoft.com/office/drawing/2014/main" id="{5EAD80BD-7FC8-DA67-0540-868172CDDA67}"/>
              </a:ext>
            </a:extLst>
          </p:cNvPr>
          <p:cNvSpPr txBox="1"/>
          <p:nvPr/>
        </p:nvSpPr>
        <p:spPr>
          <a:xfrm>
            <a:off x="1549278" y="5509116"/>
            <a:ext cx="1633842" cy="1107996"/>
          </a:xfrm>
          <a:prstGeom prst="rect">
            <a:avLst/>
          </a:prstGeom>
          <a:noFill/>
          <a:ln>
            <a:noFill/>
          </a:ln>
        </p:spPr>
        <p:txBody>
          <a:bodyPr wrap="square">
            <a:spAutoFit/>
          </a:bodyPr>
          <a:lstStyle/>
          <a:p>
            <a:pPr>
              <a:spcBef>
                <a:spcPts val="977"/>
              </a:spcBef>
            </a:pPr>
            <a:r>
              <a:rPr lang="es-419" sz="6600" b="1" kern="2400" dirty="0">
                <a:solidFill>
                  <a:srgbClr val="FF6600"/>
                </a:solidFill>
                <a:latin typeface="Segoe UI" panose="020B0502040204020203" pitchFamily="34" charset="0"/>
                <a:cs typeface="Segoe UI" panose="020B0502040204020203" pitchFamily="34" charset="0"/>
              </a:rPr>
              <a:t>10</a:t>
            </a:r>
            <a:endParaRPr lang="es-ES" sz="6600" b="1" kern="2400" dirty="0">
              <a:solidFill>
                <a:srgbClr val="FF6600"/>
              </a:solidFill>
              <a:latin typeface="Segoe UI" panose="020B0502040204020203" pitchFamily="34" charset="0"/>
              <a:cs typeface="Segoe UI" panose="020B0502040204020203" pitchFamily="34" charset="0"/>
            </a:endParaRPr>
          </a:p>
        </p:txBody>
      </p:sp>
      <p:pic>
        <p:nvPicPr>
          <p:cNvPr id="19" name="Imagen 18">
            <a:extLst>
              <a:ext uri="{FF2B5EF4-FFF2-40B4-BE49-F238E27FC236}">
                <a16:creationId xmlns:a16="http://schemas.microsoft.com/office/drawing/2014/main" id="{52A63476-DB64-EBFE-8C79-B5F5EBC4342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942" t="1966" r="3346" b="552"/>
          <a:stretch/>
        </p:blipFill>
        <p:spPr>
          <a:xfrm>
            <a:off x="11318000" y="2595287"/>
            <a:ext cx="1390931" cy="1252644"/>
          </a:xfrm>
          <a:prstGeom prst="rect">
            <a:avLst/>
          </a:prstGeom>
        </p:spPr>
      </p:pic>
      <p:pic>
        <p:nvPicPr>
          <p:cNvPr id="20" name="Imagen 19">
            <a:extLst>
              <a:ext uri="{FF2B5EF4-FFF2-40B4-BE49-F238E27FC236}">
                <a16:creationId xmlns:a16="http://schemas.microsoft.com/office/drawing/2014/main" id="{682342C7-6704-B550-C0AD-4DBB24164C5B}"/>
              </a:ext>
            </a:extLst>
          </p:cNvPr>
          <p:cNvPicPr>
            <a:picLocks noChangeAspect="1"/>
          </p:cNvPicPr>
          <p:nvPr/>
        </p:nvPicPr>
        <p:blipFill>
          <a:blip r:embed="rId9"/>
          <a:stretch>
            <a:fillRect/>
          </a:stretch>
        </p:blipFill>
        <p:spPr>
          <a:xfrm>
            <a:off x="15315753" y="2511430"/>
            <a:ext cx="1438543" cy="1393587"/>
          </a:xfrm>
          <a:prstGeom prst="rect">
            <a:avLst/>
          </a:prstGeom>
        </p:spPr>
      </p:pic>
      <p:pic>
        <p:nvPicPr>
          <p:cNvPr id="21" name="Picture 32">
            <a:extLst>
              <a:ext uri="{FF2B5EF4-FFF2-40B4-BE49-F238E27FC236}">
                <a16:creationId xmlns:a16="http://schemas.microsoft.com/office/drawing/2014/main" id="{259597D3-2968-2CCD-7B4B-2516614A108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318414" y="2533037"/>
            <a:ext cx="1294018" cy="1411407"/>
          </a:xfrm>
          <a:prstGeom prst="rect">
            <a:avLst/>
          </a:prstGeom>
        </p:spPr>
      </p:pic>
      <p:pic>
        <p:nvPicPr>
          <p:cNvPr id="23" name="Imagen 22">
            <a:extLst>
              <a:ext uri="{FF2B5EF4-FFF2-40B4-BE49-F238E27FC236}">
                <a16:creationId xmlns:a16="http://schemas.microsoft.com/office/drawing/2014/main" id="{A959308E-C664-E895-4895-63E2CD29FA3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5272371" y="4741136"/>
            <a:ext cx="1827259" cy="1074529"/>
          </a:xfrm>
          <a:prstGeom prst="rect">
            <a:avLst/>
          </a:prstGeom>
        </p:spPr>
      </p:pic>
      <p:pic>
        <p:nvPicPr>
          <p:cNvPr id="24" name="Imagen 23">
            <a:extLst>
              <a:ext uri="{FF2B5EF4-FFF2-40B4-BE49-F238E27FC236}">
                <a16:creationId xmlns:a16="http://schemas.microsoft.com/office/drawing/2014/main" id="{EAE84BEF-761D-BDBC-7074-54DE4FEDD78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3423342" y="4871567"/>
            <a:ext cx="1562036" cy="813665"/>
          </a:xfrm>
          <a:prstGeom prst="rect">
            <a:avLst/>
          </a:prstGeom>
        </p:spPr>
      </p:pic>
      <p:pic>
        <p:nvPicPr>
          <p:cNvPr id="25" name="Imagen 24">
            <a:extLst>
              <a:ext uri="{FF2B5EF4-FFF2-40B4-BE49-F238E27FC236}">
                <a16:creationId xmlns:a16="http://schemas.microsoft.com/office/drawing/2014/main" id="{E82C2C06-27D1-89B6-17B3-440504A28DC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0831687" y="4882994"/>
            <a:ext cx="2024200" cy="790811"/>
          </a:xfrm>
          <a:prstGeom prst="rect">
            <a:avLst/>
          </a:prstGeom>
        </p:spPr>
      </p:pic>
      <p:sp>
        <p:nvSpPr>
          <p:cNvPr id="26" name="CuadroTexto 25">
            <a:extLst>
              <a:ext uri="{FF2B5EF4-FFF2-40B4-BE49-F238E27FC236}">
                <a16:creationId xmlns:a16="http://schemas.microsoft.com/office/drawing/2014/main" id="{1C5D32BA-1D8C-5E35-D878-39ADD41CE3F6}"/>
              </a:ext>
            </a:extLst>
          </p:cNvPr>
          <p:cNvSpPr txBox="1"/>
          <p:nvPr/>
        </p:nvSpPr>
        <p:spPr>
          <a:xfrm>
            <a:off x="12479513" y="5808312"/>
            <a:ext cx="4153691" cy="493340"/>
          </a:xfrm>
          <a:prstGeom prst="rect">
            <a:avLst/>
          </a:prstGeom>
          <a:noFill/>
        </p:spPr>
        <p:txBody>
          <a:bodyPr wrap="square">
            <a:spAutoFit/>
          </a:bodyPr>
          <a:lstStyle/>
          <a:p>
            <a:r>
              <a:rPr lang="es-US" sz="2606" b="1" dirty="0">
                <a:solidFill>
                  <a:srgbClr val="FF6600"/>
                </a:solidFill>
                <a:latin typeface="Segoe UI" panose="020B0502040204020203" pitchFamily="34" charset="0"/>
                <a:cs typeface="Segoe UI" panose="020B0502040204020203" pitchFamily="34" charset="0"/>
              </a:rPr>
              <a:t>CONTRATCS</a:t>
            </a:r>
          </a:p>
        </p:txBody>
      </p:sp>
      <p:sp>
        <p:nvSpPr>
          <p:cNvPr id="27" name="object 252">
            <a:extLst>
              <a:ext uri="{FF2B5EF4-FFF2-40B4-BE49-F238E27FC236}">
                <a16:creationId xmlns:a16="http://schemas.microsoft.com/office/drawing/2014/main" id="{558EDA14-4FD2-F4E6-B677-6C5805CE742D}"/>
              </a:ext>
            </a:extLst>
          </p:cNvPr>
          <p:cNvSpPr txBox="1"/>
          <p:nvPr/>
        </p:nvSpPr>
        <p:spPr>
          <a:xfrm>
            <a:off x="12586671" y="6294059"/>
            <a:ext cx="6048634" cy="881616"/>
          </a:xfrm>
          <a:prstGeom prst="rect">
            <a:avLst/>
          </a:prstGeom>
        </p:spPr>
        <p:txBody>
          <a:bodyPr vert="horz" wrap="square" lIns="0" tIns="19650" rIns="0" bIns="0" rtlCol="0">
            <a:spAutoFit/>
          </a:bodyPr>
          <a:lstStyle/>
          <a:p>
            <a:pPr marR="8274" algn="ctr">
              <a:spcBef>
                <a:spcPts val="155"/>
              </a:spcBef>
              <a:tabLst>
                <a:tab pos="351636" algn="l"/>
              </a:tabLst>
            </a:pPr>
            <a:r>
              <a:rPr lang="en-US" sz="2800" spc="104" dirty="0">
                <a:latin typeface="Segoe UI Semibold" panose="020B0702040204020203" pitchFamily="34" charset="0"/>
                <a:ea typeface="MS PGothic" panose="020B0600070205080204" pitchFamily="34" charset="-128"/>
                <a:cs typeface="Segoe UI Semibold" panose="020B0702040204020203" pitchFamily="34" charset="0"/>
              </a:rPr>
              <a:t>Consultancy and professional services and specialized training.</a:t>
            </a:r>
            <a:endParaRPr sz="2800" spc="104" dirty="0">
              <a:latin typeface="Segoe UI Semibold" panose="020B0702040204020203" pitchFamily="34" charset="0"/>
              <a:ea typeface="MS PGothic" panose="020B0600070205080204" pitchFamily="34" charset="-128"/>
              <a:cs typeface="Segoe UI Semibold" panose="020B0702040204020203" pitchFamily="34" charset="0"/>
            </a:endParaRPr>
          </a:p>
        </p:txBody>
      </p:sp>
      <p:sp>
        <p:nvSpPr>
          <p:cNvPr id="28" name="CuadroTexto 27">
            <a:extLst>
              <a:ext uri="{FF2B5EF4-FFF2-40B4-BE49-F238E27FC236}">
                <a16:creationId xmlns:a16="http://schemas.microsoft.com/office/drawing/2014/main" id="{FDF28EB6-B740-A1A9-5F69-72DE91CAB864}"/>
              </a:ext>
            </a:extLst>
          </p:cNvPr>
          <p:cNvSpPr txBox="1"/>
          <p:nvPr/>
        </p:nvSpPr>
        <p:spPr>
          <a:xfrm>
            <a:off x="10742919" y="7426245"/>
            <a:ext cx="5197154" cy="493340"/>
          </a:xfrm>
          <a:prstGeom prst="rect">
            <a:avLst/>
          </a:prstGeom>
          <a:noFill/>
        </p:spPr>
        <p:txBody>
          <a:bodyPr wrap="square">
            <a:spAutoFit/>
          </a:bodyPr>
          <a:lstStyle/>
          <a:p>
            <a:r>
              <a:rPr lang="es-US" sz="2606" b="1" dirty="0">
                <a:solidFill>
                  <a:srgbClr val="FF6600"/>
                </a:solidFill>
                <a:latin typeface="Segoe UI" panose="020B0502040204020203" pitchFamily="34" charset="0"/>
                <a:cs typeface="Segoe UI" panose="020B0502040204020203" pitchFamily="34" charset="0"/>
              </a:rPr>
              <a:t>BUSINESS COMPETENCE</a:t>
            </a:r>
          </a:p>
        </p:txBody>
      </p:sp>
      <p:pic>
        <p:nvPicPr>
          <p:cNvPr id="29" name="Imagen 28">
            <a:extLst>
              <a:ext uri="{FF2B5EF4-FFF2-40B4-BE49-F238E27FC236}">
                <a16:creationId xmlns:a16="http://schemas.microsoft.com/office/drawing/2014/main" id="{CE2095CE-912F-2F2D-3789-19CD3134ACB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831687" y="8088919"/>
            <a:ext cx="1718238" cy="822204"/>
          </a:xfrm>
          <a:prstGeom prst="rect">
            <a:avLst/>
          </a:prstGeom>
        </p:spPr>
      </p:pic>
      <p:pic>
        <p:nvPicPr>
          <p:cNvPr id="30" name="Imagen 29">
            <a:extLst>
              <a:ext uri="{FF2B5EF4-FFF2-40B4-BE49-F238E27FC236}">
                <a16:creationId xmlns:a16="http://schemas.microsoft.com/office/drawing/2014/main" id="{11BCA4F9-E01A-3E2D-4C21-B00396EAC0A2}"/>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l="9124" t="20909" r="6899" b="20909"/>
          <a:stretch/>
        </p:blipFill>
        <p:spPr>
          <a:xfrm>
            <a:off x="12818333" y="8210897"/>
            <a:ext cx="1943946" cy="737863"/>
          </a:xfrm>
          <a:prstGeom prst="rect">
            <a:avLst/>
          </a:prstGeom>
        </p:spPr>
      </p:pic>
      <p:pic>
        <p:nvPicPr>
          <p:cNvPr id="31" name="Imagen 30">
            <a:extLst>
              <a:ext uri="{FF2B5EF4-FFF2-40B4-BE49-F238E27FC236}">
                <a16:creationId xmlns:a16="http://schemas.microsoft.com/office/drawing/2014/main" id="{A5074C8C-9DFF-6981-053E-7505FFB21FB1}"/>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4908454" y="8125706"/>
            <a:ext cx="2593572" cy="823960"/>
          </a:xfrm>
          <a:prstGeom prst="rect">
            <a:avLst/>
          </a:prstGeom>
        </p:spPr>
      </p:pic>
      <p:pic>
        <p:nvPicPr>
          <p:cNvPr id="32" name="Imagen 31">
            <a:extLst>
              <a:ext uri="{FF2B5EF4-FFF2-40B4-BE49-F238E27FC236}">
                <a16:creationId xmlns:a16="http://schemas.microsoft.com/office/drawing/2014/main" id="{20CF7CF9-ECBF-FFD2-CF00-3C074FF909D5}"/>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b="24267"/>
          <a:stretch/>
        </p:blipFill>
        <p:spPr>
          <a:xfrm>
            <a:off x="10549112" y="9282544"/>
            <a:ext cx="1718238" cy="844196"/>
          </a:xfrm>
          <a:prstGeom prst="rect">
            <a:avLst/>
          </a:prstGeom>
        </p:spPr>
      </p:pic>
      <p:pic>
        <p:nvPicPr>
          <p:cNvPr id="33" name="Imagen 32">
            <a:extLst>
              <a:ext uri="{FF2B5EF4-FFF2-40B4-BE49-F238E27FC236}">
                <a16:creationId xmlns:a16="http://schemas.microsoft.com/office/drawing/2014/main" id="{8B6C566B-ABDD-77B3-97E1-96BA641A2858}"/>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7998874" y="7701946"/>
            <a:ext cx="992485" cy="1214140"/>
          </a:xfrm>
          <a:prstGeom prst="rect">
            <a:avLst/>
          </a:prstGeom>
        </p:spPr>
      </p:pic>
      <p:pic>
        <p:nvPicPr>
          <p:cNvPr id="34" name="Imagen 33">
            <a:extLst>
              <a:ext uri="{FF2B5EF4-FFF2-40B4-BE49-F238E27FC236}">
                <a16:creationId xmlns:a16="http://schemas.microsoft.com/office/drawing/2014/main" id="{2B6C9740-0126-5E43-4AC2-5FC14A919184}"/>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12246135" y="9079834"/>
            <a:ext cx="1544172" cy="1058670"/>
          </a:xfrm>
          <a:prstGeom prst="rect">
            <a:avLst/>
          </a:prstGeom>
        </p:spPr>
      </p:pic>
      <p:pic>
        <p:nvPicPr>
          <p:cNvPr id="35" name="Imagen 34">
            <a:extLst>
              <a:ext uri="{FF2B5EF4-FFF2-40B4-BE49-F238E27FC236}">
                <a16:creationId xmlns:a16="http://schemas.microsoft.com/office/drawing/2014/main" id="{CC00A70E-27DD-03FD-4A44-57DA04D23A2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l="5517" t="10963" r="16260" b="10963"/>
          <a:stretch/>
        </p:blipFill>
        <p:spPr>
          <a:xfrm>
            <a:off x="13845764" y="9026527"/>
            <a:ext cx="1244172" cy="1241802"/>
          </a:xfrm>
          <a:prstGeom prst="rect">
            <a:avLst/>
          </a:prstGeom>
        </p:spPr>
      </p:pic>
      <p:pic>
        <p:nvPicPr>
          <p:cNvPr id="36" name="Imagen 35">
            <a:extLst>
              <a:ext uri="{FF2B5EF4-FFF2-40B4-BE49-F238E27FC236}">
                <a16:creationId xmlns:a16="http://schemas.microsoft.com/office/drawing/2014/main" id="{487CD3B5-0CC1-34D9-6A2F-84AB73C0C8E9}"/>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5326883" y="9422630"/>
            <a:ext cx="1718238" cy="567019"/>
          </a:xfrm>
          <a:prstGeom prst="rect">
            <a:avLst/>
          </a:prstGeom>
        </p:spPr>
      </p:pic>
      <p:pic>
        <p:nvPicPr>
          <p:cNvPr id="38" name="Imagen 37">
            <a:extLst>
              <a:ext uri="{FF2B5EF4-FFF2-40B4-BE49-F238E27FC236}">
                <a16:creationId xmlns:a16="http://schemas.microsoft.com/office/drawing/2014/main" id="{E3107C45-677B-0D19-EFEA-AACCB9D74C5F}"/>
              </a:ext>
            </a:extLst>
          </p:cNvPr>
          <p:cNvPicPr>
            <a:picLocks noChangeAspect="1"/>
          </p:cNvPicPr>
          <p:nvPr/>
        </p:nvPicPr>
        <p:blipFill rotWithShape="1">
          <a:blip r:embed="rId22" cstate="email">
            <a:extLst>
              <a:ext uri="{28A0092B-C50C-407E-A947-70E740481C1C}">
                <a14:useLocalDpi xmlns:a14="http://schemas.microsoft.com/office/drawing/2010/main"/>
              </a:ext>
            </a:extLst>
          </a:blip>
          <a:srcRect l="16261" r="16261"/>
          <a:stretch/>
        </p:blipFill>
        <p:spPr>
          <a:xfrm>
            <a:off x="17457620" y="2388278"/>
            <a:ext cx="1064851" cy="1578092"/>
          </a:xfrm>
          <a:prstGeom prst="rect">
            <a:avLst/>
          </a:prstGeom>
        </p:spPr>
      </p:pic>
      <p:pic>
        <p:nvPicPr>
          <p:cNvPr id="41" name="Gráfico 40">
            <a:extLst>
              <a:ext uri="{FF2B5EF4-FFF2-40B4-BE49-F238E27FC236}">
                <a16:creationId xmlns:a16="http://schemas.microsoft.com/office/drawing/2014/main" id="{B98C8482-A824-D622-2435-33F6D5B3148A}"/>
              </a:ext>
            </a:extLst>
          </p:cNvPr>
          <p:cNvPicPr>
            <a:picLocks noChangeAspect="1"/>
          </p:cNvPicPr>
          <p:nvPr/>
        </p:nvPicPr>
        <p:blipFill rotWithShape="1">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rcRect t="36682" b="36682"/>
          <a:stretch/>
        </p:blipFill>
        <p:spPr>
          <a:xfrm>
            <a:off x="17581485" y="9502954"/>
            <a:ext cx="1827259" cy="486694"/>
          </a:xfrm>
          <a:prstGeom prst="rect">
            <a:avLst/>
          </a:prstGeom>
        </p:spPr>
      </p:pic>
      <p:grpSp>
        <p:nvGrpSpPr>
          <p:cNvPr id="46" name="Grupo 45">
            <a:extLst>
              <a:ext uri="{FF2B5EF4-FFF2-40B4-BE49-F238E27FC236}">
                <a16:creationId xmlns:a16="http://schemas.microsoft.com/office/drawing/2014/main" id="{F9D83829-4E9B-3EE6-FDA3-2490AEA907A2}"/>
              </a:ext>
            </a:extLst>
          </p:cNvPr>
          <p:cNvGrpSpPr/>
          <p:nvPr/>
        </p:nvGrpSpPr>
        <p:grpSpPr>
          <a:xfrm>
            <a:off x="17401863" y="4946634"/>
            <a:ext cx="1595848" cy="663536"/>
            <a:chOff x="10365846" y="2721931"/>
            <a:chExt cx="1307994" cy="571981"/>
          </a:xfrm>
        </p:grpSpPr>
        <p:pic>
          <p:nvPicPr>
            <p:cNvPr id="42" name="Imagen 41">
              <a:extLst>
                <a:ext uri="{FF2B5EF4-FFF2-40B4-BE49-F238E27FC236}">
                  <a16:creationId xmlns:a16="http://schemas.microsoft.com/office/drawing/2014/main" id="{8EB87DD4-4830-3708-2AE3-C4F7C013D69B}"/>
                </a:ext>
              </a:extLst>
            </p:cNvPr>
            <p:cNvPicPr>
              <a:picLocks noChangeAspect="1"/>
            </p:cNvPicPr>
            <p:nvPr/>
          </p:nvPicPr>
          <p:blipFill rotWithShape="1">
            <a:blip r:embed="rId25">
              <a:extLst>
                <a:ext uri="{28A0092B-C50C-407E-A947-70E740481C1C}">
                  <a14:useLocalDpi xmlns:a14="http://schemas.microsoft.com/office/drawing/2010/main" val="0"/>
                </a:ext>
              </a:extLst>
            </a:blip>
            <a:srcRect t="1" r="86350" b="-8239"/>
            <a:stretch/>
          </p:blipFill>
          <p:spPr>
            <a:xfrm>
              <a:off x="10365846" y="2721931"/>
              <a:ext cx="566359" cy="571981"/>
            </a:xfrm>
            <a:prstGeom prst="rect">
              <a:avLst/>
            </a:prstGeom>
          </p:spPr>
        </p:pic>
        <p:sp>
          <p:nvSpPr>
            <p:cNvPr id="45" name="CuadroTexto 44">
              <a:extLst>
                <a:ext uri="{FF2B5EF4-FFF2-40B4-BE49-F238E27FC236}">
                  <a16:creationId xmlns:a16="http://schemas.microsoft.com/office/drawing/2014/main" id="{88C9EF43-05C2-A2BE-005B-18E67D0DED07}"/>
                </a:ext>
              </a:extLst>
            </p:cNvPr>
            <p:cNvSpPr txBox="1"/>
            <p:nvPr/>
          </p:nvSpPr>
          <p:spPr>
            <a:xfrm>
              <a:off x="10873193" y="2773416"/>
              <a:ext cx="800647" cy="425269"/>
            </a:xfrm>
            <a:prstGeom prst="rect">
              <a:avLst/>
            </a:prstGeom>
            <a:noFill/>
          </p:spPr>
          <p:txBody>
            <a:bodyPr wrap="square" rtlCol="0">
              <a:spAutoFit/>
            </a:bodyPr>
            <a:lstStyle/>
            <a:p>
              <a:r>
                <a:rPr lang="es-419" sz="2606" b="1" dirty="0">
                  <a:latin typeface="Arial" panose="020B0604020202020204" pitchFamily="34" charset="0"/>
                  <a:cs typeface="Arial" panose="020B0604020202020204" pitchFamily="34" charset="0"/>
                </a:rPr>
                <a:t>FEC</a:t>
              </a:r>
              <a:endParaRPr lang="es-ES" sz="2606" b="1" dirty="0">
                <a:latin typeface="Arial" panose="020B0604020202020204" pitchFamily="34" charset="0"/>
                <a:cs typeface="Arial" panose="020B0604020202020204" pitchFamily="34" charset="0"/>
              </a:endParaRPr>
            </a:p>
          </p:txBody>
        </p:sp>
      </p:grpSp>
      <p:pic>
        <p:nvPicPr>
          <p:cNvPr id="47" name="Gráfico 46">
            <a:extLst>
              <a:ext uri="{FF2B5EF4-FFF2-40B4-BE49-F238E27FC236}">
                <a16:creationId xmlns:a16="http://schemas.microsoft.com/office/drawing/2014/main" id="{7B797128-16B9-5F5F-9136-37B906CFF9D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831686" y="975755"/>
            <a:ext cx="1095072" cy="1095069"/>
          </a:xfrm>
          <a:prstGeom prst="rect">
            <a:avLst/>
          </a:prstGeom>
        </p:spPr>
      </p:pic>
      <p:sp>
        <p:nvSpPr>
          <p:cNvPr id="48" name="CuadroTexto 47">
            <a:extLst>
              <a:ext uri="{FF2B5EF4-FFF2-40B4-BE49-F238E27FC236}">
                <a16:creationId xmlns:a16="http://schemas.microsoft.com/office/drawing/2014/main" id="{0707D79A-2EA9-4D91-CC06-FCB8809B089A}"/>
              </a:ext>
            </a:extLst>
          </p:cNvPr>
          <p:cNvSpPr txBox="1"/>
          <p:nvPr/>
        </p:nvSpPr>
        <p:spPr>
          <a:xfrm>
            <a:off x="12124670" y="1076909"/>
            <a:ext cx="5501869" cy="894347"/>
          </a:xfrm>
          <a:prstGeom prst="rect">
            <a:avLst/>
          </a:prstGeom>
          <a:noFill/>
          <a:ln>
            <a:noFill/>
          </a:ln>
        </p:spPr>
        <p:txBody>
          <a:bodyPr wrap="square">
            <a:spAutoFit/>
          </a:bodyPr>
          <a:lstStyle/>
          <a:p>
            <a:pPr>
              <a:spcBef>
                <a:spcPts val="977"/>
              </a:spcBef>
            </a:pPr>
            <a:r>
              <a:rPr lang="es-ES" sz="2606" b="1" kern="2400" dirty="0">
                <a:solidFill>
                  <a:srgbClr val="000067"/>
                </a:solidFill>
                <a:latin typeface="Segoe UI" panose="020B0502040204020203" pitchFamily="34" charset="0"/>
                <a:cs typeface="Segoe UI" panose="020B0502040204020203" pitchFamily="34" charset="0"/>
              </a:rPr>
              <a:t>BUSINESS COMPETITIVENESS AND ENTREPRENEURSHIP</a:t>
            </a:r>
          </a:p>
        </p:txBody>
      </p:sp>
      <p:sp>
        <p:nvSpPr>
          <p:cNvPr id="44" name="CuadroTexto 43">
            <a:extLst>
              <a:ext uri="{FF2B5EF4-FFF2-40B4-BE49-F238E27FC236}">
                <a16:creationId xmlns:a16="http://schemas.microsoft.com/office/drawing/2014/main" id="{4120A64A-ADD2-560B-B12B-A0FBEE453F4E}"/>
              </a:ext>
            </a:extLst>
          </p:cNvPr>
          <p:cNvSpPr txBox="1"/>
          <p:nvPr/>
        </p:nvSpPr>
        <p:spPr>
          <a:xfrm>
            <a:off x="2861809" y="1076959"/>
            <a:ext cx="3872147" cy="894347"/>
          </a:xfrm>
          <a:prstGeom prst="rect">
            <a:avLst/>
          </a:prstGeom>
          <a:noFill/>
          <a:ln>
            <a:noFill/>
          </a:ln>
        </p:spPr>
        <p:txBody>
          <a:bodyPr wrap="square">
            <a:spAutoFit/>
          </a:bodyPr>
          <a:lstStyle/>
          <a:p>
            <a:pPr>
              <a:spcBef>
                <a:spcPts val="977"/>
              </a:spcBef>
            </a:pPr>
            <a:r>
              <a:rPr lang="es-419" sz="2606" b="1" kern="2400" dirty="0">
                <a:solidFill>
                  <a:srgbClr val="000067"/>
                </a:solidFill>
                <a:latin typeface="Segoe UI" panose="020B0502040204020203" pitchFamily="34" charset="0"/>
                <a:cs typeface="Segoe UI" panose="020B0502040204020203" pitchFamily="34" charset="0"/>
              </a:rPr>
              <a:t>DIGITAL TRANSFORMATION</a:t>
            </a:r>
          </a:p>
        </p:txBody>
      </p:sp>
      <p:sp>
        <p:nvSpPr>
          <p:cNvPr id="2" name="CuadroTexto 1">
            <a:extLst>
              <a:ext uri="{FF2B5EF4-FFF2-40B4-BE49-F238E27FC236}">
                <a16:creationId xmlns:a16="http://schemas.microsoft.com/office/drawing/2014/main" id="{5042FD2F-1F51-4D02-BC55-F2C0E39ED4A6}"/>
              </a:ext>
            </a:extLst>
          </p:cNvPr>
          <p:cNvSpPr txBox="1"/>
          <p:nvPr/>
        </p:nvSpPr>
        <p:spPr>
          <a:xfrm>
            <a:off x="10792092" y="5843424"/>
            <a:ext cx="1633842" cy="1107996"/>
          </a:xfrm>
          <a:prstGeom prst="rect">
            <a:avLst/>
          </a:prstGeom>
          <a:noFill/>
          <a:ln>
            <a:noFill/>
          </a:ln>
        </p:spPr>
        <p:txBody>
          <a:bodyPr wrap="square">
            <a:spAutoFit/>
          </a:bodyPr>
          <a:lstStyle/>
          <a:p>
            <a:pPr>
              <a:spcBef>
                <a:spcPts val="977"/>
              </a:spcBef>
            </a:pPr>
            <a:r>
              <a:rPr lang="es-419" sz="6600" b="1" kern="2400" dirty="0">
                <a:solidFill>
                  <a:srgbClr val="FF6600"/>
                </a:solidFill>
                <a:latin typeface="Segoe UI" panose="020B0502040204020203" pitchFamily="34" charset="0"/>
                <a:cs typeface="Segoe UI" panose="020B0502040204020203" pitchFamily="34" charset="0"/>
              </a:rPr>
              <a:t>17</a:t>
            </a:r>
            <a:endParaRPr lang="es-ES" sz="6600" b="1" kern="2400" dirty="0">
              <a:solidFill>
                <a:srgbClr val="FF66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7873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adroTexto 118">
            <a:extLst>
              <a:ext uri="{FF2B5EF4-FFF2-40B4-BE49-F238E27FC236}">
                <a16:creationId xmlns:a16="http://schemas.microsoft.com/office/drawing/2014/main" id="{F06ADA8D-5869-AC48-3780-E3510A41D07A}"/>
              </a:ext>
            </a:extLst>
          </p:cNvPr>
          <p:cNvSpPr txBox="1"/>
          <p:nvPr/>
        </p:nvSpPr>
        <p:spPr>
          <a:xfrm>
            <a:off x="3819000" y="441305"/>
            <a:ext cx="12555512" cy="693908"/>
          </a:xfrm>
          <a:prstGeom prst="rect">
            <a:avLst/>
          </a:prstGeom>
          <a:noFill/>
          <a:ln>
            <a:noFill/>
          </a:ln>
        </p:spPr>
        <p:txBody>
          <a:bodyPr wrap="square">
            <a:spAutoFit/>
          </a:bodyPr>
          <a:lstStyle/>
          <a:p>
            <a:pPr algn="ctr">
              <a:spcBef>
                <a:spcPts val="977"/>
              </a:spcBef>
            </a:pPr>
            <a:r>
              <a:rPr lang="es-419" sz="3909" b="1" kern="2400" spc="489" dirty="0">
                <a:solidFill>
                  <a:srgbClr val="FF6600"/>
                </a:solidFill>
                <a:latin typeface="Meta Pro Cond" panose="02000506050000020004" pitchFamily="2" charset="0"/>
              </a:rPr>
              <a:t>OUR ACHIEVEMENTS</a:t>
            </a:r>
            <a:endParaRPr lang="es-ES" sz="3909" b="1" kern="2400" spc="489" dirty="0">
              <a:solidFill>
                <a:srgbClr val="FF6600"/>
              </a:solidFill>
              <a:latin typeface="Meta Pro Cond" panose="02000506050000020004" pitchFamily="2" charset="0"/>
            </a:endParaRPr>
          </a:p>
        </p:txBody>
      </p:sp>
      <p:cxnSp>
        <p:nvCxnSpPr>
          <p:cNvPr id="121" name="Conector recto 120">
            <a:extLst>
              <a:ext uri="{FF2B5EF4-FFF2-40B4-BE49-F238E27FC236}">
                <a16:creationId xmlns:a16="http://schemas.microsoft.com/office/drawing/2014/main" id="{B91266E5-5820-122F-C638-A918820DD116}"/>
              </a:ext>
            </a:extLst>
          </p:cNvPr>
          <p:cNvCxnSpPr>
            <a:cxnSpLocks/>
          </p:cNvCxnSpPr>
          <p:nvPr/>
        </p:nvCxnSpPr>
        <p:spPr>
          <a:xfrm flipH="1">
            <a:off x="12491756" y="980522"/>
            <a:ext cx="7432249" cy="0"/>
          </a:xfrm>
          <a:prstGeom prst="line">
            <a:avLst/>
          </a:prstGeom>
          <a:ln w="88900" cap="rnd" cmpd="sng" algn="ctr">
            <a:solidFill>
              <a:schemeClr val="tx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5" name="Conector recto 124">
            <a:extLst>
              <a:ext uri="{FF2B5EF4-FFF2-40B4-BE49-F238E27FC236}">
                <a16:creationId xmlns:a16="http://schemas.microsoft.com/office/drawing/2014/main" id="{28FF71B6-59ED-C5B9-BB2A-6347A09EC181}"/>
              </a:ext>
            </a:extLst>
          </p:cNvPr>
          <p:cNvCxnSpPr>
            <a:cxnSpLocks/>
          </p:cNvCxnSpPr>
          <p:nvPr/>
        </p:nvCxnSpPr>
        <p:spPr>
          <a:xfrm flipH="1">
            <a:off x="-34620" y="980522"/>
            <a:ext cx="7363402" cy="0"/>
          </a:xfrm>
          <a:prstGeom prst="line">
            <a:avLst/>
          </a:prstGeom>
          <a:ln w="88900" cap="rnd" cmpd="sng" algn="ctr">
            <a:solidFill>
              <a:schemeClr val="tx2"/>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 name="Gráfico 3">
            <a:extLst>
              <a:ext uri="{FF2B5EF4-FFF2-40B4-BE49-F238E27FC236}">
                <a16:creationId xmlns:a16="http://schemas.microsoft.com/office/drawing/2014/main" id="{1F09B855-204A-4AD0-B0A4-283CEAFADC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6324" y="1456361"/>
            <a:ext cx="1431829" cy="1431826"/>
          </a:xfrm>
          <a:prstGeom prst="rect">
            <a:avLst/>
          </a:prstGeom>
        </p:spPr>
      </p:pic>
      <p:sp>
        <p:nvSpPr>
          <p:cNvPr id="12" name="CuadroTexto 11">
            <a:extLst>
              <a:ext uri="{FF2B5EF4-FFF2-40B4-BE49-F238E27FC236}">
                <a16:creationId xmlns:a16="http://schemas.microsoft.com/office/drawing/2014/main" id="{9D5D8664-C754-C452-FB56-6618CE7661A9}"/>
              </a:ext>
            </a:extLst>
          </p:cNvPr>
          <p:cNvSpPr txBox="1"/>
          <p:nvPr/>
        </p:nvSpPr>
        <p:spPr>
          <a:xfrm>
            <a:off x="2318153" y="1678532"/>
            <a:ext cx="5501869" cy="894347"/>
          </a:xfrm>
          <a:prstGeom prst="rect">
            <a:avLst/>
          </a:prstGeom>
          <a:noFill/>
          <a:ln>
            <a:noFill/>
          </a:ln>
        </p:spPr>
        <p:txBody>
          <a:bodyPr wrap="square">
            <a:spAutoFit/>
          </a:bodyPr>
          <a:lstStyle/>
          <a:p>
            <a:pPr>
              <a:spcBef>
                <a:spcPts val="977"/>
              </a:spcBef>
            </a:pPr>
            <a:r>
              <a:rPr lang="en-US" sz="2606" b="1" kern="2400" dirty="0">
                <a:solidFill>
                  <a:srgbClr val="000067"/>
                </a:solidFill>
                <a:latin typeface="Segoe UI" panose="020B0502040204020203" pitchFamily="34" charset="0"/>
                <a:cs typeface="Segoe UI" panose="020B0502040204020203" pitchFamily="34" charset="0"/>
              </a:rPr>
              <a:t>FOOD SECURITY AND SUSTAINABLE AGRICULTURE</a:t>
            </a:r>
          </a:p>
        </p:txBody>
      </p:sp>
      <p:grpSp>
        <p:nvGrpSpPr>
          <p:cNvPr id="5" name="Grupo 4"/>
          <p:cNvGrpSpPr/>
          <p:nvPr/>
        </p:nvGrpSpPr>
        <p:grpSpPr>
          <a:xfrm>
            <a:off x="12287550" y="6597943"/>
            <a:ext cx="7516407" cy="3873251"/>
            <a:chOff x="7468564" y="3985866"/>
            <a:chExt cx="4614963" cy="2378119"/>
          </a:xfrm>
        </p:grpSpPr>
        <p:pic>
          <p:nvPicPr>
            <p:cNvPr id="47" name="Imagen 46">
              <a:extLst>
                <a:ext uri="{FF2B5EF4-FFF2-40B4-BE49-F238E27FC236}">
                  <a16:creationId xmlns:a16="http://schemas.microsoft.com/office/drawing/2014/main" id="{1D2483E5-DAE8-E464-E046-F7BDB199A8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8564" y="3985866"/>
              <a:ext cx="4614963" cy="2378119"/>
            </a:xfrm>
            <a:prstGeom prst="rect">
              <a:avLst/>
            </a:prstGeom>
          </p:spPr>
        </p:pic>
        <p:sp>
          <p:nvSpPr>
            <p:cNvPr id="17" name="text 1"/>
            <p:cNvSpPr txBox="1"/>
            <p:nvPr/>
          </p:nvSpPr>
          <p:spPr>
            <a:xfrm>
              <a:off x="9353043" y="4077579"/>
              <a:ext cx="2239770" cy="207789"/>
            </a:xfrm>
            <a:prstGeom prst="rect">
              <a:avLst/>
            </a:prstGeom>
          </p:spPr>
          <p:txBody>
            <a:bodyPr vert="horz" wrap="none" lIns="0" tIns="0" rIns="0" bIns="0" rtlCol="0">
              <a:spAutoFit/>
            </a:bodyPr>
            <a:lstStyle/>
            <a:p>
              <a:r>
                <a:rPr lang="es-ES" sz="2199" b="1" spc="16" dirty="0">
                  <a:solidFill>
                    <a:srgbClr val="58595B"/>
                  </a:solidFill>
                  <a:latin typeface="Arial"/>
                  <a:cs typeface="Arial"/>
                </a:rPr>
                <a:t>SPECIALIZED INCUBATOR</a:t>
              </a:r>
              <a:endParaRPr lang="es-ES" sz="2117" dirty="0">
                <a:latin typeface="Arial"/>
                <a:cs typeface="Arial"/>
              </a:endParaRPr>
            </a:p>
          </p:txBody>
        </p:sp>
      </p:grpSp>
      <p:grpSp>
        <p:nvGrpSpPr>
          <p:cNvPr id="8" name="Grupo 7"/>
          <p:cNvGrpSpPr/>
          <p:nvPr/>
        </p:nvGrpSpPr>
        <p:grpSpPr>
          <a:xfrm>
            <a:off x="11764839" y="1486664"/>
            <a:ext cx="7727206" cy="3560680"/>
            <a:chOff x="7339137" y="1078919"/>
            <a:chExt cx="4744390" cy="2186205"/>
          </a:xfrm>
        </p:grpSpPr>
        <p:sp>
          <p:nvSpPr>
            <p:cNvPr id="3" name="Rectángulo 2"/>
            <p:cNvSpPr/>
            <p:nvPr/>
          </p:nvSpPr>
          <p:spPr>
            <a:xfrm>
              <a:off x="9905281" y="1497942"/>
              <a:ext cx="2178246" cy="487544"/>
            </a:xfrm>
            <a:prstGeom prst="rect">
              <a:avLst/>
            </a:prstGeom>
          </p:spPr>
          <p:txBody>
            <a:bodyPr wrap="square">
              <a:spAutoFit/>
            </a:bodyPr>
            <a:lstStyle/>
            <a:p>
              <a:r>
                <a:rPr lang="es-ES" sz="2280" b="1" spc="16" dirty="0">
                  <a:solidFill>
                    <a:srgbClr val="FECA35"/>
                  </a:solidFill>
                  <a:latin typeface="Arial"/>
                  <a:cs typeface="Arial"/>
                </a:rPr>
                <a:t>INNOVATION AND ENTREPRENEURSHIP</a:t>
              </a:r>
            </a:p>
          </p:txBody>
        </p:sp>
        <p:sp>
          <p:nvSpPr>
            <p:cNvPr id="6" name="Rectángulo 5"/>
            <p:cNvSpPr/>
            <p:nvPr/>
          </p:nvSpPr>
          <p:spPr>
            <a:xfrm>
              <a:off x="9905280" y="2119923"/>
              <a:ext cx="1953604" cy="487544"/>
            </a:xfrm>
            <a:prstGeom prst="rect">
              <a:avLst/>
            </a:prstGeom>
          </p:spPr>
          <p:txBody>
            <a:bodyPr wrap="square">
              <a:spAutoFit/>
            </a:bodyPr>
            <a:lstStyle/>
            <a:p>
              <a:r>
                <a:rPr lang="es-ES" sz="2280" b="1" spc="16" dirty="0">
                  <a:solidFill>
                    <a:srgbClr val="8CC63F"/>
                  </a:solidFill>
                  <a:latin typeface="Arial"/>
                  <a:cs typeface="Arial"/>
                </a:rPr>
                <a:t>SUSTAINABLE</a:t>
              </a:r>
            </a:p>
            <a:p>
              <a:r>
                <a:rPr lang="es-ES" sz="2280" b="1" spc="16" dirty="0">
                  <a:solidFill>
                    <a:srgbClr val="8CC63F"/>
                  </a:solidFill>
                  <a:latin typeface="Arial"/>
                  <a:cs typeface="Arial"/>
                </a:rPr>
                <a:t>AGRICULTURE</a:t>
              </a:r>
            </a:p>
          </p:txBody>
        </p:sp>
        <p:sp>
          <p:nvSpPr>
            <p:cNvPr id="7" name="Rectángulo 6"/>
            <p:cNvSpPr/>
            <p:nvPr/>
          </p:nvSpPr>
          <p:spPr>
            <a:xfrm>
              <a:off x="9905279" y="2741904"/>
              <a:ext cx="1953605" cy="487544"/>
            </a:xfrm>
            <a:prstGeom prst="rect">
              <a:avLst/>
            </a:prstGeom>
          </p:spPr>
          <p:txBody>
            <a:bodyPr wrap="square">
              <a:spAutoFit/>
            </a:bodyPr>
            <a:lstStyle/>
            <a:p>
              <a:r>
                <a:rPr lang="es-ES" sz="2280" b="1" dirty="0">
                  <a:solidFill>
                    <a:srgbClr val="000067"/>
                  </a:solidFill>
                  <a:latin typeface="Arial" panose="020B0604020202020204" pitchFamily="34" charset="0"/>
                  <a:cs typeface="Arial" panose="020B0604020202020204" pitchFamily="34" charset="0"/>
                </a:rPr>
                <a:t>CLEAN</a:t>
              </a:r>
            </a:p>
            <a:p>
              <a:r>
                <a:rPr lang="es-ES" sz="2280" b="1" dirty="0">
                  <a:solidFill>
                    <a:srgbClr val="000067"/>
                  </a:solidFill>
                  <a:latin typeface="Arial" panose="020B0604020202020204" pitchFamily="34" charset="0"/>
                  <a:cs typeface="Arial" panose="020B0604020202020204" pitchFamily="34" charset="0"/>
                </a:rPr>
                <a:t>TECHNOLOGIES </a:t>
              </a:r>
            </a:p>
          </p:txBody>
        </p:sp>
        <p:sp>
          <p:nvSpPr>
            <p:cNvPr id="38" name="text 1"/>
            <p:cNvSpPr txBox="1"/>
            <p:nvPr/>
          </p:nvSpPr>
          <p:spPr>
            <a:xfrm>
              <a:off x="8374424" y="1078919"/>
              <a:ext cx="3220963" cy="207789"/>
            </a:xfrm>
            <a:prstGeom prst="rect">
              <a:avLst/>
            </a:prstGeom>
          </p:spPr>
          <p:txBody>
            <a:bodyPr vert="horz" wrap="square" lIns="0" tIns="0" rIns="0" bIns="0" rtlCol="0">
              <a:spAutoFit/>
            </a:bodyPr>
            <a:lstStyle/>
            <a:p>
              <a:r>
                <a:rPr lang="es-ES" sz="2199" b="1" spc="16" dirty="0">
                  <a:solidFill>
                    <a:srgbClr val="58595B"/>
                  </a:solidFill>
                  <a:latin typeface="Arial"/>
                  <a:cs typeface="Arial"/>
                </a:rPr>
                <a:t>ACCELERATOR FOR AGRICULTURE</a:t>
              </a:r>
              <a:endParaRPr lang="es-ES" sz="2117" dirty="0">
                <a:latin typeface="Arial"/>
                <a:cs typeface="Arial"/>
              </a:endParaRPr>
            </a:p>
          </p:txBody>
        </p:sp>
        <p:pic>
          <p:nvPicPr>
            <p:cNvPr id="14" name="Imagen 13">
              <a:extLst>
                <a:ext uri="{FF2B5EF4-FFF2-40B4-BE49-F238E27FC236}">
                  <a16:creationId xmlns:a16="http://schemas.microsoft.com/office/drawing/2014/main" id="{A3FC2739-30E5-1AFA-297C-431D2EDED497}"/>
                </a:ext>
              </a:extLst>
            </p:cNvPr>
            <p:cNvPicPr>
              <a:picLocks noChangeAspect="1"/>
            </p:cNvPicPr>
            <p:nvPr/>
          </p:nvPicPr>
          <p:blipFill rotWithShape="1">
            <a:blip r:embed="rId5">
              <a:extLst>
                <a:ext uri="{28A0092B-C50C-407E-A947-70E740481C1C}">
                  <a14:useLocalDpi xmlns:a14="http://schemas.microsoft.com/office/drawing/2010/main" val="0"/>
                </a:ext>
              </a:extLst>
            </a:blip>
            <a:srcRect l="18439" t="18439" r="18439" b="18439"/>
            <a:stretch/>
          </p:blipFill>
          <p:spPr>
            <a:xfrm>
              <a:off x="7339137" y="1373363"/>
              <a:ext cx="1849616" cy="1842938"/>
            </a:xfrm>
            <a:prstGeom prst="rect">
              <a:avLst/>
            </a:prstGeom>
          </p:spPr>
        </p:pic>
        <p:pic>
          <p:nvPicPr>
            <p:cNvPr id="18" name="Gráfico 17">
              <a:extLst>
                <a:ext uri="{FF2B5EF4-FFF2-40B4-BE49-F238E27FC236}">
                  <a16:creationId xmlns:a16="http://schemas.microsoft.com/office/drawing/2014/main" id="{B8B630ED-EA5F-8E17-1430-E4AC365A51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29043" y="1497942"/>
              <a:ext cx="523220" cy="523220"/>
            </a:xfrm>
            <a:prstGeom prst="rect">
              <a:avLst/>
            </a:prstGeom>
          </p:spPr>
        </p:pic>
        <p:pic>
          <p:nvPicPr>
            <p:cNvPr id="42" name="Gráfico 41">
              <a:extLst>
                <a:ext uri="{FF2B5EF4-FFF2-40B4-BE49-F238E27FC236}">
                  <a16:creationId xmlns:a16="http://schemas.microsoft.com/office/drawing/2014/main" id="{EA55B218-6915-D89A-43F6-4F7DADE297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29043" y="2741904"/>
              <a:ext cx="523220" cy="523220"/>
            </a:xfrm>
            <a:prstGeom prst="rect">
              <a:avLst/>
            </a:prstGeom>
          </p:spPr>
        </p:pic>
        <p:pic>
          <p:nvPicPr>
            <p:cNvPr id="44" name="Gráfico 43">
              <a:extLst>
                <a:ext uri="{FF2B5EF4-FFF2-40B4-BE49-F238E27FC236}">
                  <a16:creationId xmlns:a16="http://schemas.microsoft.com/office/drawing/2014/main" id="{F77B7875-F564-0822-B7D4-CD53B973E72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29043" y="2119923"/>
              <a:ext cx="523220" cy="523220"/>
            </a:xfrm>
            <a:prstGeom prst="rect">
              <a:avLst/>
            </a:prstGeom>
          </p:spPr>
        </p:pic>
      </p:grpSp>
      <p:sp>
        <p:nvSpPr>
          <p:cNvPr id="2" name="Elipse 1">
            <a:extLst>
              <a:ext uri="{FF2B5EF4-FFF2-40B4-BE49-F238E27FC236}">
                <a16:creationId xmlns:a16="http://schemas.microsoft.com/office/drawing/2014/main" id="{591AAE11-E427-4787-DB36-5EE05447AD6D}"/>
              </a:ext>
            </a:extLst>
          </p:cNvPr>
          <p:cNvSpPr/>
          <p:nvPr/>
        </p:nvSpPr>
        <p:spPr>
          <a:xfrm>
            <a:off x="3062159" y="2949353"/>
            <a:ext cx="1657121" cy="1657118"/>
          </a:xfrm>
          <a:prstGeom prst="ellipse">
            <a:avLst/>
          </a:prstGeom>
          <a:solidFill>
            <a:srgbClr val="000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932"/>
          </a:p>
        </p:txBody>
      </p:sp>
      <p:pic>
        <p:nvPicPr>
          <p:cNvPr id="9" name="Imagen 8">
            <a:extLst>
              <a:ext uri="{FF2B5EF4-FFF2-40B4-BE49-F238E27FC236}">
                <a16:creationId xmlns:a16="http://schemas.microsoft.com/office/drawing/2014/main" id="{D2FB3A74-F002-5B59-F0A2-FD4A1CA6872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60203" y="3154439"/>
            <a:ext cx="1246245" cy="1246242"/>
          </a:xfrm>
          <a:prstGeom prst="rect">
            <a:avLst/>
          </a:prstGeom>
        </p:spPr>
      </p:pic>
      <p:sp>
        <p:nvSpPr>
          <p:cNvPr id="10" name="CuadroTexto 9">
            <a:extLst>
              <a:ext uri="{FF2B5EF4-FFF2-40B4-BE49-F238E27FC236}">
                <a16:creationId xmlns:a16="http://schemas.microsoft.com/office/drawing/2014/main" id="{DB5E5B2A-FAA7-4540-5DEC-6F8798AB97BE}"/>
              </a:ext>
            </a:extLst>
          </p:cNvPr>
          <p:cNvSpPr txBox="1"/>
          <p:nvPr/>
        </p:nvSpPr>
        <p:spPr>
          <a:xfrm>
            <a:off x="1269702" y="4732923"/>
            <a:ext cx="5210894" cy="1094787"/>
          </a:xfrm>
          <a:prstGeom prst="rect">
            <a:avLst/>
          </a:prstGeom>
          <a:noFill/>
        </p:spPr>
        <p:txBody>
          <a:bodyPr wrap="square">
            <a:spAutoFit/>
          </a:bodyPr>
          <a:lstStyle/>
          <a:p>
            <a:pPr algn="ctr" defTabSz="903101"/>
            <a:r>
              <a:rPr lang="en-US" sz="3257" b="1" dirty="0">
                <a:solidFill>
                  <a:srgbClr val="002060"/>
                </a:solidFill>
                <a:latin typeface="Meta Pro Cond" panose="02000506050000020004" pitchFamily="2" charset="0"/>
              </a:rPr>
              <a:t>CATALOGUE OF CUBAN AGRICULTURAL OFFERS</a:t>
            </a:r>
            <a:endParaRPr lang="es-ES" sz="3257" b="1" dirty="0">
              <a:solidFill>
                <a:srgbClr val="002060"/>
              </a:solidFill>
              <a:latin typeface="Meta Pro Cond" panose="02000506050000020004" pitchFamily="2" charset="0"/>
            </a:endParaRPr>
          </a:p>
        </p:txBody>
      </p:sp>
      <p:sp>
        <p:nvSpPr>
          <p:cNvPr id="11" name="Rectángulo 10">
            <a:extLst>
              <a:ext uri="{FF2B5EF4-FFF2-40B4-BE49-F238E27FC236}">
                <a16:creationId xmlns:a16="http://schemas.microsoft.com/office/drawing/2014/main" id="{7B9B28DD-3CB7-1D7E-D962-4C5CA9204D73}"/>
              </a:ext>
            </a:extLst>
          </p:cNvPr>
          <p:cNvSpPr/>
          <p:nvPr/>
        </p:nvSpPr>
        <p:spPr>
          <a:xfrm>
            <a:off x="890069" y="5809471"/>
            <a:ext cx="5970160" cy="543547"/>
          </a:xfrm>
          <a:prstGeom prst="rect">
            <a:avLst/>
          </a:prstGeom>
        </p:spPr>
        <p:txBody>
          <a:bodyPr wrap="none">
            <a:spAutoFit/>
          </a:bodyPr>
          <a:lstStyle/>
          <a:p>
            <a:pPr algn="ctr"/>
            <a:r>
              <a:rPr lang="es-ES" sz="2932" dirty="0"/>
              <a:t>http://www.sur.lombaoestudios.com/</a:t>
            </a:r>
          </a:p>
        </p:txBody>
      </p:sp>
      <p:sp>
        <p:nvSpPr>
          <p:cNvPr id="13" name="Rectángulo 12">
            <a:extLst>
              <a:ext uri="{FF2B5EF4-FFF2-40B4-BE49-F238E27FC236}">
                <a16:creationId xmlns:a16="http://schemas.microsoft.com/office/drawing/2014/main" id="{FC2CA215-E6AA-0268-BD4B-33526D9617C1}"/>
              </a:ext>
            </a:extLst>
          </p:cNvPr>
          <p:cNvSpPr/>
          <p:nvPr/>
        </p:nvSpPr>
        <p:spPr>
          <a:xfrm>
            <a:off x="6417779" y="4048548"/>
            <a:ext cx="6356674" cy="543547"/>
          </a:xfrm>
          <a:prstGeom prst="rect">
            <a:avLst/>
          </a:prstGeom>
        </p:spPr>
        <p:txBody>
          <a:bodyPr wrap="square">
            <a:spAutoFit/>
          </a:bodyPr>
          <a:lstStyle/>
          <a:p>
            <a:pPr algn="ctr"/>
            <a:r>
              <a:rPr lang="es-ES" sz="2932" b="1" dirty="0">
                <a:solidFill>
                  <a:srgbClr val="009E47"/>
                </a:solidFill>
              </a:rPr>
              <a:t>LOCAL FOOD SYSTEMS</a:t>
            </a:r>
          </a:p>
        </p:txBody>
      </p:sp>
      <p:sp>
        <p:nvSpPr>
          <p:cNvPr id="15" name="Rectángulo 14">
            <a:extLst>
              <a:ext uri="{FF2B5EF4-FFF2-40B4-BE49-F238E27FC236}">
                <a16:creationId xmlns:a16="http://schemas.microsoft.com/office/drawing/2014/main" id="{D23C0C9D-B3ED-5855-FD5B-61819300D68F}"/>
              </a:ext>
            </a:extLst>
          </p:cNvPr>
          <p:cNvSpPr/>
          <p:nvPr/>
        </p:nvSpPr>
        <p:spPr>
          <a:xfrm>
            <a:off x="7066349" y="4963843"/>
            <a:ext cx="5059529" cy="994759"/>
          </a:xfrm>
          <a:prstGeom prst="rect">
            <a:avLst/>
          </a:prstGeom>
        </p:spPr>
        <p:txBody>
          <a:bodyPr wrap="square">
            <a:spAutoFit/>
          </a:bodyPr>
          <a:lstStyle/>
          <a:p>
            <a:pPr algn="ctr"/>
            <a:r>
              <a:rPr lang="es-ES" sz="2932" b="1" dirty="0">
                <a:solidFill>
                  <a:srgbClr val="009E47"/>
                </a:solidFill>
              </a:rPr>
              <a:t>LOCAL INNOVATION ECOSYSTEM AGENT</a:t>
            </a:r>
          </a:p>
        </p:txBody>
      </p:sp>
      <p:sp>
        <p:nvSpPr>
          <p:cNvPr id="16" name="Rectángulo 15">
            <a:extLst>
              <a:ext uri="{FF2B5EF4-FFF2-40B4-BE49-F238E27FC236}">
                <a16:creationId xmlns:a16="http://schemas.microsoft.com/office/drawing/2014/main" id="{71EF3F0E-BE2A-98A2-7D97-666A70B5A5D7}"/>
              </a:ext>
            </a:extLst>
          </p:cNvPr>
          <p:cNvSpPr/>
          <p:nvPr/>
        </p:nvSpPr>
        <p:spPr>
          <a:xfrm>
            <a:off x="6417779" y="6330288"/>
            <a:ext cx="6356674" cy="994759"/>
          </a:xfrm>
          <a:prstGeom prst="rect">
            <a:avLst/>
          </a:prstGeom>
        </p:spPr>
        <p:txBody>
          <a:bodyPr wrap="square">
            <a:spAutoFit/>
          </a:bodyPr>
          <a:lstStyle/>
          <a:p>
            <a:pPr algn="ctr"/>
            <a:r>
              <a:rPr lang="es-ES" sz="2932" b="1" dirty="0">
                <a:solidFill>
                  <a:srgbClr val="009E47"/>
                </a:solidFill>
              </a:rPr>
              <a:t>MOBILISES MULTI-STAKEHOLDER COLLABORATIVE CAPABILITIES</a:t>
            </a:r>
          </a:p>
        </p:txBody>
      </p:sp>
      <p:sp>
        <p:nvSpPr>
          <p:cNvPr id="19" name="Rectángulo 18">
            <a:extLst>
              <a:ext uri="{FF2B5EF4-FFF2-40B4-BE49-F238E27FC236}">
                <a16:creationId xmlns:a16="http://schemas.microsoft.com/office/drawing/2014/main" id="{85B2C0EC-8D53-4AD9-BD73-0ADC745F09D1}"/>
              </a:ext>
            </a:extLst>
          </p:cNvPr>
          <p:cNvSpPr/>
          <p:nvPr/>
        </p:nvSpPr>
        <p:spPr>
          <a:xfrm>
            <a:off x="6417779" y="7696733"/>
            <a:ext cx="6356674" cy="994759"/>
          </a:xfrm>
          <a:prstGeom prst="rect">
            <a:avLst/>
          </a:prstGeom>
        </p:spPr>
        <p:txBody>
          <a:bodyPr wrap="square">
            <a:spAutoFit/>
          </a:bodyPr>
          <a:lstStyle/>
          <a:p>
            <a:pPr algn="ctr"/>
            <a:r>
              <a:rPr lang="es-ES" sz="2932" b="1" dirty="0">
                <a:solidFill>
                  <a:srgbClr val="009E47"/>
                </a:solidFill>
              </a:rPr>
              <a:t>PROMOTES PROJECTS AND TECHNOLOGY-BASED VENTURES</a:t>
            </a:r>
          </a:p>
        </p:txBody>
      </p:sp>
      <p:pic>
        <p:nvPicPr>
          <p:cNvPr id="20" name="Imagen 19">
            <a:extLst>
              <a:ext uri="{FF2B5EF4-FFF2-40B4-BE49-F238E27FC236}">
                <a16:creationId xmlns:a16="http://schemas.microsoft.com/office/drawing/2014/main" id="{831AA1BD-3C46-017D-C8CF-C861520BD9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7997" y="7063515"/>
            <a:ext cx="2803706" cy="1295356"/>
          </a:xfrm>
          <a:prstGeom prst="rect">
            <a:avLst/>
          </a:prstGeom>
        </p:spPr>
      </p:pic>
      <p:sp>
        <p:nvSpPr>
          <p:cNvPr id="21" name="CuadroTexto 20">
            <a:extLst>
              <a:ext uri="{FF2B5EF4-FFF2-40B4-BE49-F238E27FC236}">
                <a16:creationId xmlns:a16="http://schemas.microsoft.com/office/drawing/2014/main" id="{74A3960A-40DC-24DF-EDA1-8C1E5F2154ED}"/>
              </a:ext>
            </a:extLst>
          </p:cNvPr>
          <p:cNvSpPr txBox="1"/>
          <p:nvPr/>
        </p:nvSpPr>
        <p:spPr>
          <a:xfrm>
            <a:off x="970768" y="9162588"/>
            <a:ext cx="5217432" cy="1295355"/>
          </a:xfrm>
          <a:prstGeom prst="rect">
            <a:avLst/>
          </a:prstGeom>
          <a:noFill/>
          <a:ln>
            <a:noFill/>
          </a:ln>
        </p:spPr>
        <p:txBody>
          <a:bodyPr wrap="square">
            <a:spAutoFit/>
          </a:bodyPr>
          <a:lstStyle/>
          <a:p>
            <a:pPr algn="ctr">
              <a:spcBef>
                <a:spcPts val="977"/>
              </a:spcBef>
            </a:pPr>
            <a:r>
              <a:rPr lang="en-US" sz="2606" kern="2400" dirty="0">
                <a:latin typeface="Segoe UI" panose="020B0502040204020203" pitchFamily="34" charset="0"/>
                <a:cs typeface="Segoe UI" panose="020B0502040204020203" pitchFamily="34" charset="0"/>
              </a:rPr>
              <a:t>Eco-friendly product series based on engineered natural zeolite, nano-structured mineral</a:t>
            </a:r>
            <a:endParaRPr lang="es-419" sz="2606" kern="2400" dirty="0">
              <a:latin typeface="Segoe UI" panose="020B0502040204020203" pitchFamily="34" charset="0"/>
              <a:cs typeface="Segoe UI" panose="020B0502040204020203" pitchFamily="34" charset="0"/>
            </a:endParaRPr>
          </a:p>
        </p:txBody>
      </p:sp>
      <p:pic>
        <p:nvPicPr>
          <p:cNvPr id="22" name="Imagen 21" descr="Logotipo&#10;&#10;Descripción generada automáticamente con confianza baja">
            <a:extLst>
              <a:ext uri="{FF2B5EF4-FFF2-40B4-BE49-F238E27FC236}">
                <a16:creationId xmlns:a16="http://schemas.microsoft.com/office/drawing/2014/main" id="{18D4E9F8-367A-869B-BD76-847531B8C6D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t="32264" b="32264"/>
          <a:stretch/>
        </p:blipFill>
        <p:spPr>
          <a:xfrm>
            <a:off x="3243171" y="6728522"/>
            <a:ext cx="2945029" cy="1044678"/>
          </a:xfrm>
          <a:prstGeom prst="rect">
            <a:avLst/>
          </a:prstGeom>
        </p:spPr>
      </p:pic>
      <p:pic>
        <p:nvPicPr>
          <p:cNvPr id="23" name="Imagen 22" descr="Imagen que contiene nombre de la empresa&#10;&#10;Descripción generada automáticamente">
            <a:extLst>
              <a:ext uri="{FF2B5EF4-FFF2-40B4-BE49-F238E27FC236}">
                <a16:creationId xmlns:a16="http://schemas.microsoft.com/office/drawing/2014/main" id="{9FBBD86E-DF4A-78B7-27B1-64204EF61C8E}"/>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3411282" y="8015743"/>
            <a:ext cx="2945029" cy="1013907"/>
          </a:xfrm>
          <a:prstGeom prst="rect">
            <a:avLst/>
          </a:prstGeom>
        </p:spPr>
      </p:pic>
    </p:spTree>
    <p:extLst>
      <p:ext uri="{BB962C8B-B14F-4D97-AF65-F5344CB8AC3E}">
        <p14:creationId xmlns:p14="http://schemas.microsoft.com/office/powerpoint/2010/main" val="330742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9621855" y="923204"/>
            <a:ext cx="10200747" cy="5872406"/>
            <a:chOff x="5075012" y="302619"/>
            <a:chExt cx="7305393" cy="3933832"/>
          </a:xfrm>
        </p:grpSpPr>
        <p:pic>
          <p:nvPicPr>
            <p:cNvPr id="9" name="Imagen 8">
              <a:extLst>
                <a:ext uri="{FF2B5EF4-FFF2-40B4-BE49-F238E27FC236}">
                  <a16:creationId xmlns:a16="http://schemas.microsoft.com/office/drawing/2014/main" id="{2A3BD403-1072-4BF9-9FB5-ED884AA1DE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75012" y="302619"/>
              <a:ext cx="6997303" cy="3933832"/>
            </a:xfrm>
            <a:prstGeom prst="rect">
              <a:avLst/>
            </a:prstGeom>
          </p:spPr>
        </p:pic>
        <p:sp>
          <p:nvSpPr>
            <p:cNvPr id="2" name="CuadroTexto 1"/>
            <p:cNvSpPr txBox="1"/>
            <p:nvPr/>
          </p:nvSpPr>
          <p:spPr>
            <a:xfrm>
              <a:off x="11420196" y="1008157"/>
              <a:ext cx="960209" cy="397616"/>
            </a:xfrm>
            <a:prstGeom prst="rect">
              <a:avLst/>
            </a:prstGeom>
            <a:noFill/>
          </p:spPr>
          <p:txBody>
            <a:bodyPr wrap="square" rtlCol="0">
              <a:spAutoFit/>
            </a:bodyPr>
            <a:lstStyle/>
            <a:p>
              <a:r>
                <a:rPr lang="es-ES" sz="3257" b="1" dirty="0">
                  <a:latin typeface="Arial" panose="020B0604020202020204" pitchFamily="34" charset="0"/>
                  <a:cs typeface="Arial" panose="020B0604020202020204" pitchFamily="34" charset="0"/>
                </a:rPr>
                <a:t>SMEs</a:t>
              </a:r>
            </a:p>
          </p:txBody>
        </p:sp>
      </p:grpSp>
      <p:sp>
        <p:nvSpPr>
          <p:cNvPr id="12" name="CuadroTexto 11">
            <a:extLst>
              <a:ext uri="{FF2B5EF4-FFF2-40B4-BE49-F238E27FC236}">
                <a16:creationId xmlns:a16="http://schemas.microsoft.com/office/drawing/2014/main" id="{43C0262B-2CB1-4CBC-AA6F-8E92B0814C44}"/>
              </a:ext>
            </a:extLst>
          </p:cNvPr>
          <p:cNvSpPr txBox="1"/>
          <p:nvPr/>
        </p:nvSpPr>
        <p:spPr>
          <a:xfrm>
            <a:off x="10783667" y="1540062"/>
            <a:ext cx="2709505" cy="639406"/>
          </a:xfrm>
          <a:prstGeom prst="rect">
            <a:avLst/>
          </a:prstGeom>
          <a:noFill/>
        </p:spPr>
        <p:txBody>
          <a:bodyPr wrap="square">
            <a:spAutoFit/>
          </a:bodyPr>
          <a:lstStyle/>
          <a:p>
            <a:pPr algn="ctr" defTabSz="903101"/>
            <a:r>
              <a:rPr lang="es-419" sz="3555" b="1" spc="296" dirty="0">
                <a:solidFill>
                  <a:prstClr val="black"/>
                </a:solidFill>
                <a:latin typeface="Segoe UI" panose="020B0502040204020203" pitchFamily="34" charset="0"/>
                <a:cs typeface="Segoe UI" panose="020B0502040204020203" pitchFamily="34" charset="0"/>
              </a:rPr>
              <a:t>P</a:t>
            </a:r>
            <a:r>
              <a:rPr lang="es-ES" sz="3555" b="1" spc="296" dirty="0">
                <a:solidFill>
                  <a:prstClr val="black"/>
                </a:solidFill>
                <a:latin typeface="Segoe UI" panose="020B0502040204020203" pitchFamily="34" charset="0"/>
                <a:cs typeface="Segoe UI" panose="020B0502040204020203" pitchFamily="34" charset="0"/>
              </a:rPr>
              <a:t>ROCESS</a:t>
            </a:r>
          </a:p>
        </p:txBody>
      </p:sp>
      <p:pic>
        <p:nvPicPr>
          <p:cNvPr id="5" name="Imagen 4">
            <a:extLst>
              <a:ext uri="{FF2B5EF4-FFF2-40B4-BE49-F238E27FC236}">
                <a16:creationId xmlns:a16="http://schemas.microsoft.com/office/drawing/2014/main" id="{2070DC4A-AE95-4B48-A707-7964F272465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466" t="37253" r="28960" b="27252"/>
          <a:stretch/>
        </p:blipFill>
        <p:spPr>
          <a:xfrm>
            <a:off x="9747250" y="6885029"/>
            <a:ext cx="10269933" cy="3223371"/>
          </a:xfrm>
          <a:prstGeom prst="rect">
            <a:avLst/>
          </a:prstGeom>
        </p:spPr>
      </p:pic>
      <p:pic>
        <p:nvPicPr>
          <p:cNvPr id="6" name="Imagen 5">
            <a:extLst>
              <a:ext uri="{FF2B5EF4-FFF2-40B4-BE49-F238E27FC236}">
                <a16:creationId xmlns:a16="http://schemas.microsoft.com/office/drawing/2014/main" id="{E11FEF89-0964-4A5E-B431-5C410984CE0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3116" y="1540062"/>
            <a:ext cx="3555652" cy="1389114"/>
          </a:xfrm>
          <a:prstGeom prst="rect">
            <a:avLst/>
          </a:prstGeom>
        </p:spPr>
      </p:pic>
      <p:sp>
        <p:nvSpPr>
          <p:cNvPr id="7" name="CuadroTexto 6">
            <a:extLst>
              <a:ext uri="{FF2B5EF4-FFF2-40B4-BE49-F238E27FC236}">
                <a16:creationId xmlns:a16="http://schemas.microsoft.com/office/drawing/2014/main" id="{83279F48-BC6B-4BDA-A6EF-6F81EBBDAB17}"/>
              </a:ext>
            </a:extLst>
          </p:cNvPr>
          <p:cNvSpPr txBox="1"/>
          <p:nvPr/>
        </p:nvSpPr>
        <p:spPr>
          <a:xfrm>
            <a:off x="1234996" y="3134970"/>
            <a:ext cx="8362312" cy="1064907"/>
          </a:xfrm>
          <a:prstGeom prst="rect">
            <a:avLst/>
          </a:prstGeom>
          <a:noFill/>
        </p:spPr>
        <p:txBody>
          <a:bodyPr wrap="square">
            <a:spAutoFit/>
          </a:bodyPr>
          <a:lstStyle/>
          <a:p>
            <a:pPr defTabSz="903101"/>
            <a:r>
              <a:rPr lang="en-US" sz="3160" b="1" spc="296" dirty="0">
                <a:latin typeface="Segoe UI" panose="020B0502040204020203" pitchFamily="34" charset="0"/>
                <a:cs typeface="Segoe UI" panose="020B0502040204020203" pitchFamily="34" charset="0"/>
              </a:rPr>
              <a:t>Device to raise the culture of innovation and entrepreneurship</a:t>
            </a:r>
            <a:endParaRPr lang="es-ES" sz="3160" b="1" spc="296" dirty="0">
              <a:latin typeface="Segoe UI" panose="020B0502040204020203" pitchFamily="34" charset="0"/>
              <a:cs typeface="Segoe UI" panose="020B0502040204020203" pitchFamily="34" charset="0"/>
            </a:endParaRPr>
          </a:p>
        </p:txBody>
      </p:sp>
      <p:sp>
        <p:nvSpPr>
          <p:cNvPr id="8" name="CuadroTexto 7">
            <a:extLst>
              <a:ext uri="{FF2B5EF4-FFF2-40B4-BE49-F238E27FC236}">
                <a16:creationId xmlns:a16="http://schemas.microsoft.com/office/drawing/2014/main" id="{9036890F-FF61-41F4-BE56-C5301CDC56F2}"/>
              </a:ext>
            </a:extLst>
          </p:cNvPr>
          <p:cNvSpPr txBox="1"/>
          <p:nvPr/>
        </p:nvSpPr>
        <p:spPr>
          <a:xfrm>
            <a:off x="14425365" y="6032522"/>
            <a:ext cx="3596347" cy="639406"/>
          </a:xfrm>
          <a:prstGeom prst="rect">
            <a:avLst/>
          </a:prstGeom>
          <a:noFill/>
        </p:spPr>
        <p:txBody>
          <a:bodyPr wrap="square">
            <a:spAutoFit/>
          </a:bodyPr>
          <a:lstStyle/>
          <a:p>
            <a:pPr algn="ctr" defTabSz="903101"/>
            <a:r>
              <a:rPr lang="es-ES" sz="3555" b="1" spc="296" dirty="0">
                <a:solidFill>
                  <a:prstClr val="black"/>
                </a:solidFill>
                <a:latin typeface="Segoe UI" panose="020B0502040204020203" pitchFamily="34" charset="0"/>
                <a:cs typeface="Segoe UI" panose="020B0502040204020203" pitchFamily="34" charset="0"/>
              </a:rPr>
              <a:t>RESULTS</a:t>
            </a:r>
          </a:p>
        </p:txBody>
      </p:sp>
      <p:pic>
        <p:nvPicPr>
          <p:cNvPr id="11" name="Imagen 10" descr="Icono&#10;&#10;Descripción generada automáticamente">
            <a:extLst>
              <a:ext uri="{FF2B5EF4-FFF2-40B4-BE49-F238E27FC236}">
                <a16:creationId xmlns:a16="http://schemas.microsoft.com/office/drawing/2014/main" id="{243FE214-E7A6-4563-A288-A27AE69493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21714" y="5943103"/>
            <a:ext cx="827904" cy="827904"/>
          </a:xfrm>
          <a:prstGeom prst="rect">
            <a:avLst/>
          </a:prstGeom>
        </p:spPr>
      </p:pic>
      <p:pic>
        <p:nvPicPr>
          <p:cNvPr id="15" name="Imagen 14" descr="Icono&#10;&#10;Descripción generada automáticamente">
            <a:extLst>
              <a:ext uri="{FF2B5EF4-FFF2-40B4-BE49-F238E27FC236}">
                <a16:creationId xmlns:a16="http://schemas.microsoft.com/office/drawing/2014/main" id="{4C2FE05D-AADC-4C27-A1EC-0427958FA4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2051" y="1445304"/>
            <a:ext cx="827904" cy="827904"/>
          </a:xfrm>
          <a:prstGeom prst="rect">
            <a:avLst/>
          </a:prstGeom>
        </p:spPr>
      </p:pic>
      <p:pic>
        <p:nvPicPr>
          <p:cNvPr id="19" name="Imagen 18" descr="Personas sentadas en una mesa&#10;&#10;Descripción generada automáticamente con confianza media">
            <a:extLst>
              <a:ext uri="{FF2B5EF4-FFF2-40B4-BE49-F238E27FC236}">
                <a16:creationId xmlns:a16="http://schemas.microsoft.com/office/drawing/2014/main" id="{0B4BA076-A71C-4F84-B4F8-13D1D17E1F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54484" y="4547186"/>
            <a:ext cx="7827457" cy="5218305"/>
          </a:xfrm>
          <a:prstGeom prst="rect">
            <a:avLst/>
          </a:prstGeom>
        </p:spPr>
      </p:pic>
      <p:pic>
        <p:nvPicPr>
          <p:cNvPr id="10" name="Picture 2">
            <a:extLst>
              <a:ext uri="{FF2B5EF4-FFF2-40B4-BE49-F238E27FC236}">
                <a16:creationId xmlns:a16="http://schemas.microsoft.com/office/drawing/2014/main" id="{D59F381B-2768-6DD9-9B3D-11CC3B8CFDC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8486" y="1474109"/>
            <a:ext cx="1531217" cy="1521020"/>
          </a:xfrm>
          <a:prstGeom prst="rect">
            <a:avLst/>
          </a:prstGeom>
          <a:noFill/>
          <a:extLst>
            <a:ext uri="{909E8E84-426E-40DD-AFC4-6F175D3DCCD1}">
              <a14:hiddenFill xmlns:a14="http://schemas.microsoft.com/office/drawing/2010/main">
                <a:solidFill>
                  <a:srgbClr val="FFFFFF"/>
                </a:solidFill>
              </a14:hiddenFill>
            </a:ext>
          </a:extLst>
        </p:spPr>
      </p:pic>
      <p:pic>
        <p:nvPicPr>
          <p:cNvPr id="14" name="Gráfico 13">
            <a:extLst>
              <a:ext uri="{FF2B5EF4-FFF2-40B4-BE49-F238E27FC236}">
                <a16:creationId xmlns:a16="http://schemas.microsoft.com/office/drawing/2014/main" id="{967CA65F-3004-81C3-24C6-8D3595069E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83744" y="1976428"/>
            <a:ext cx="2695575" cy="809625"/>
          </a:xfrm>
          <a:prstGeom prst="rect">
            <a:avLst/>
          </a:prstGeom>
        </p:spPr>
      </p:pic>
    </p:spTree>
    <p:extLst>
      <p:ext uri="{BB962C8B-B14F-4D97-AF65-F5344CB8AC3E}">
        <p14:creationId xmlns:p14="http://schemas.microsoft.com/office/powerpoint/2010/main" val="1107557985"/>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1" id="{B5197165-F299-443E-84D3-0356FBE37F1C}" vid="{3E3D8212-019E-49A5-89FB-81C0EC1F2CC7}"/>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10694</TotalTime>
  <Words>1081</Words>
  <Application>Microsoft Office PowerPoint</Application>
  <PresentationFormat>Personalizado</PresentationFormat>
  <Paragraphs>173</Paragraphs>
  <Slides>15</Slides>
  <Notes>5</Notes>
  <HiddenSlides>0</HiddenSlides>
  <MMClips>0</MMClips>
  <ScaleCrop>false</ScaleCrop>
  <HeadingPairs>
    <vt:vector size="6" baseType="variant">
      <vt:variant>
        <vt:lpstr>Fuentes usadas</vt:lpstr>
      </vt:variant>
      <vt:variant>
        <vt:i4>16</vt:i4>
      </vt:variant>
      <vt:variant>
        <vt:lpstr>Tema</vt:lpstr>
      </vt:variant>
      <vt:variant>
        <vt:i4>4</vt:i4>
      </vt:variant>
      <vt:variant>
        <vt:lpstr>Títulos de diapositiva</vt:lpstr>
      </vt:variant>
      <vt:variant>
        <vt:i4>15</vt:i4>
      </vt:variant>
    </vt:vector>
  </HeadingPairs>
  <TitlesOfParts>
    <vt:vector size="35" baseType="lpstr">
      <vt:lpstr>Aller</vt:lpstr>
      <vt:lpstr>Arial</vt:lpstr>
      <vt:lpstr>Arial Black</vt:lpstr>
      <vt:lpstr>Calibri</vt:lpstr>
      <vt:lpstr>Calibri Light</vt:lpstr>
      <vt:lpstr>Courier New</vt:lpstr>
      <vt:lpstr>Meta Pro</vt:lpstr>
      <vt:lpstr>Meta Pro Bold</vt:lpstr>
      <vt:lpstr>Meta Pro Cond</vt:lpstr>
      <vt:lpstr>Meta Pro Cond Bold</vt:lpstr>
      <vt:lpstr>MetaPro-Bold</vt:lpstr>
      <vt:lpstr>MetaPro-Normal</vt:lpstr>
      <vt:lpstr>Segoe UI</vt:lpstr>
      <vt:lpstr>Segoe UI Semibold</vt:lpstr>
      <vt:lpstr>Signika</vt:lpstr>
      <vt:lpstr>Wingdings</vt:lpstr>
      <vt:lpstr>Tema1</vt:lpstr>
      <vt:lpstr>Diseño personalizado</vt:lpstr>
      <vt:lpstr>2_Diseño personalizado</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MISIÓN</dc:title>
  <dc:creator>Vilma Hidalgo</dc:creator>
  <cp:lastModifiedBy>Vilma Hidalgo</cp:lastModifiedBy>
  <cp:revision>841</cp:revision>
  <dcterms:created xsi:type="dcterms:W3CDTF">2022-01-21T17:31:34Z</dcterms:created>
  <dcterms:modified xsi:type="dcterms:W3CDTF">2022-12-14T19:36:01Z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2022-01-21T00:00:00Z</vt:filetime>
  </property>
  <property fmtid="{D5CDD505-2E9C-101B-9397-08002B2CF9AE}" pid="3" name="Creator">
    <vt:lpwstr>Adobe InDesign 15.0 (Windows)</vt:lpwstr>
  </property>
  <property fmtid="{D5CDD505-2E9C-101B-9397-08002B2CF9AE}" pid="4" name="LastSaved">
    <vt:filetime>2022-01-21T00:00:00Z</vt:filetime>
  </property>
</Properties>
</file>