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0"/>
  </p:notesMasterIdLst>
  <p:sldIdLst>
    <p:sldId id="1761" r:id="rId2"/>
    <p:sldId id="1762" r:id="rId3"/>
    <p:sldId id="1763" r:id="rId4"/>
    <p:sldId id="1746" r:id="rId5"/>
    <p:sldId id="1754" r:id="rId6"/>
    <p:sldId id="1755" r:id="rId7"/>
    <p:sldId id="1709" r:id="rId8"/>
    <p:sldId id="1747" r:id="rId9"/>
    <p:sldId id="1757" r:id="rId10"/>
    <p:sldId id="1760" r:id="rId11"/>
    <p:sldId id="1748" r:id="rId12"/>
    <p:sldId id="1764" r:id="rId13"/>
    <p:sldId id="1765" r:id="rId14"/>
    <p:sldId id="1749" r:id="rId15"/>
    <p:sldId id="1750" r:id="rId16"/>
    <p:sldId id="1138" r:id="rId17"/>
    <p:sldId id="1751" r:id="rId18"/>
    <p:sldId id="1752" r:id="rId1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691DA"/>
    <a:srgbClr val="379ADD"/>
    <a:srgbClr val="51A7E1"/>
    <a:srgbClr val="5FADE4"/>
    <a:srgbClr val="71ABE5"/>
    <a:srgbClr val="F0F3FA"/>
    <a:srgbClr val="D6E8F8"/>
    <a:srgbClr val="66FFFF"/>
    <a:srgbClr val="33CCCC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Estilo medio 2 - Énfasis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540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U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C57E95-CA0F-4BD0-991D-EDA54427A2E6}" type="datetimeFigureOut">
              <a:rPr lang="es-CU" smtClean="0"/>
              <a:t>19/3/2023</a:t>
            </a:fld>
            <a:endParaRPr lang="es-CU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U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U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U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6CDC37-FA5B-46CF-A94F-601E3131EA03}" type="slidenum">
              <a:rPr lang="es-CU" smtClean="0"/>
              <a:t>‹Nº›</a:t>
            </a:fld>
            <a:endParaRPr lang="es-CU"/>
          </a:p>
        </p:txBody>
      </p:sp>
    </p:spTree>
    <p:extLst>
      <p:ext uri="{BB962C8B-B14F-4D97-AF65-F5344CB8AC3E}">
        <p14:creationId xmlns:p14="http://schemas.microsoft.com/office/powerpoint/2010/main" val="6762345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47C3A-53BB-4E5C-8AC0-7D27C57FC543}" type="datetimeFigureOut">
              <a:rPr lang="es-EC" smtClean="0"/>
              <a:t>19/3/2023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44C1C-751E-48C1-A1BD-5C813855A21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9542017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47C3A-53BB-4E5C-8AC0-7D27C57FC543}" type="datetimeFigureOut">
              <a:rPr lang="es-EC" smtClean="0"/>
              <a:t>19/3/2023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44C1C-751E-48C1-A1BD-5C813855A21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4792091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47C3A-53BB-4E5C-8AC0-7D27C57FC543}" type="datetimeFigureOut">
              <a:rPr lang="es-EC" smtClean="0"/>
              <a:t>19/3/2023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44C1C-751E-48C1-A1BD-5C813855A21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782878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47C3A-53BB-4E5C-8AC0-7D27C57FC543}" type="datetimeFigureOut">
              <a:rPr lang="es-EC" smtClean="0"/>
              <a:t>19/3/2023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44C1C-751E-48C1-A1BD-5C813855A21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630788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47C3A-53BB-4E5C-8AC0-7D27C57FC543}" type="datetimeFigureOut">
              <a:rPr lang="es-EC" smtClean="0"/>
              <a:t>19/3/2023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44C1C-751E-48C1-A1BD-5C813855A21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471659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47C3A-53BB-4E5C-8AC0-7D27C57FC543}" type="datetimeFigureOut">
              <a:rPr lang="es-EC" smtClean="0"/>
              <a:t>19/3/2023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44C1C-751E-48C1-A1BD-5C813855A21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35677676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47C3A-53BB-4E5C-8AC0-7D27C57FC543}" type="datetimeFigureOut">
              <a:rPr lang="es-EC" smtClean="0"/>
              <a:t>19/3/2023</a:t>
            </a:fld>
            <a:endParaRPr lang="es-EC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44C1C-751E-48C1-A1BD-5C813855A21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1127202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47C3A-53BB-4E5C-8AC0-7D27C57FC543}" type="datetimeFigureOut">
              <a:rPr lang="es-EC" smtClean="0"/>
              <a:t>19/3/2023</a:t>
            </a:fld>
            <a:endParaRPr lang="es-EC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44C1C-751E-48C1-A1BD-5C813855A21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148756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47C3A-53BB-4E5C-8AC0-7D27C57FC543}" type="datetimeFigureOut">
              <a:rPr lang="es-EC" smtClean="0"/>
              <a:t>19/3/2023</a:t>
            </a:fld>
            <a:endParaRPr lang="es-EC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44C1C-751E-48C1-A1BD-5C813855A21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42329152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47C3A-53BB-4E5C-8AC0-7D27C57FC543}" type="datetimeFigureOut">
              <a:rPr lang="es-EC" smtClean="0"/>
              <a:t>19/3/2023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44C1C-751E-48C1-A1BD-5C813855A21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2244626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547C3A-53BB-4E5C-8AC0-7D27C57FC543}" type="datetimeFigureOut">
              <a:rPr lang="es-EC" smtClean="0"/>
              <a:t>19/3/2023</a:t>
            </a:fld>
            <a:endParaRPr lang="es-EC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C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8E44C1C-751E-48C1-A1BD-5C813855A21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13283155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547C3A-53BB-4E5C-8AC0-7D27C57FC543}" type="datetimeFigureOut">
              <a:rPr lang="es-EC" smtClean="0"/>
              <a:t>19/3/2023</a:t>
            </a:fld>
            <a:endParaRPr lang="es-EC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C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44C1C-751E-48C1-A1BD-5C813855A214}" type="slidenum">
              <a:rPr lang="es-EC" smtClean="0"/>
              <a:t>‹Nº›</a:t>
            </a:fld>
            <a:endParaRPr lang="es-EC"/>
          </a:p>
        </p:txBody>
      </p:sp>
    </p:spTree>
    <p:extLst>
      <p:ext uri="{BB962C8B-B14F-4D97-AF65-F5344CB8AC3E}">
        <p14:creationId xmlns:p14="http://schemas.microsoft.com/office/powerpoint/2010/main" val="25049200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revistaccuba.sld.cu/index.php/revacc/issue/view/33" TargetMode="External"/><Relationship Id="rId2" Type="http://schemas.openxmlformats.org/officeDocument/2006/relationships/hyperlink" Target="http://www.revistaccuba.cu/index.php/revacc/article/view/1235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https://doi.org/10.36888/udual.universidades.2021.90.583" TargetMode="External"/><Relationship Id="rId4" Type="http://schemas.openxmlformats.org/officeDocument/2006/relationships/hyperlink" Target="http://www.revistaccuba.cu/index.php/revacc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CBAD8A5-13A4-4BCE-88B4-6DB14A7AB6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12113" y="1194920"/>
            <a:ext cx="10375050" cy="1790700"/>
          </a:xfrm>
          <a:ln>
            <a:solidFill>
              <a:srgbClr val="002060"/>
            </a:solidFill>
          </a:ln>
        </p:spPr>
        <p:txBody>
          <a:bodyPr>
            <a:noAutofit/>
          </a:bodyPr>
          <a:lstStyle/>
          <a:p>
            <a:r>
              <a:rPr lang="en-US" sz="4400" b="1" dirty="0">
                <a:effectLst/>
                <a:latin typeface="+mn-lt"/>
                <a:ea typeface="Calibri" panose="020F0502020204030204" pitchFamily="34" charset="0"/>
              </a:rPr>
              <a:t>Government management system based</a:t>
            </a:r>
            <a:br>
              <a:rPr lang="en-US" sz="4400" b="1" dirty="0">
                <a:effectLst/>
                <a:latin typeface="+mn-lt"/>
                <a:ea typeface="Calibri" panose="020F0502020204030204" pitchFamily="34" charset="0"/>
              </a:rPr>
            </a:br>
            <a:r>
              <a:rPr lang="en-US" sz="4400" b="1" dirty="0">
                <a:effectLst/>
                <a:latin typeface="+mn-lt"/>
                <a:ea typeface="Calibri" panose="020F0502020204030204" pitchFamily="34" charset="0"/>
              </a:rPr>
              <a:t>on science and innovation </a:t>
            </a:r>
            <a:r>
              <a:rPr lang="es-ES" sz="4400" b="1" dirty="0">
                <a:effectLst/>
                <a:latin typeface="+mn-lt"/>
                <a:ea typeface="Calibri" panose="020F0502020204030204" pitchFamily="34" charset="0"/>
              </a:rPr>
              <a:t>(SGGCI)</a:t>
            </a:r>
            <a:endParaRPr lang="es-EC" sz="4400" b="1" dirty="0">
              <a:latin typeface="+mn-lt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D432625-F5EB-4E2E-9C70-3E839C5500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124325" y="4899515"/>
            <a:ext cx="7550224" cy="1790700"/>
          </a:xfrm>
        </p:spPr>
        <p:txBody>
          <a:bodyPr>
            <a:normAutofit/>
          </a:bodyPr>
          <a:lstStyle/>
          <a:p>
            <a:pPr algn="r">
              <a:spcBef>
                <a:spcPts val="0"/>
              </a:spcBef>
            </a:pPr>
            <a:r>
              <a:rPr lang="es-ES" dirty="0"/>
              <a:t>Jorge Núñez Jover</a:t>
            </a:r>
          </a:p>
          <a:p>
            <a:pPr algn="r">
              <a:spcBef>
                <a:spcPts val="0"/>
              </a:spcBef>
            </a:pPr>
            <a:r>
              <a:rPr lang="en-US" dirty="0"/>
              <a:t>President of the Science, technology, society and innovation Chair, University of Havana</a:t>
            </a:r>
          </a:p>
          <a:p>
            <a:pPr algn="r">
              <a:spcBef>
                <a:spcPts val="0"/>
              </a:spcBef>
            </a:pPr>
            <a:r>
              <a:rPr lang="en-US" dirty="0"/>
              <a:t>Advisor to the President of the National innovation council</a:t>
            </a:r>
            <a:endParaRPr lang="es-ES" dirty="0"/>
          </a:p>
          <a:p>
            <a:pPr algn="r">
              <a:spcBef>
                <a:spcPts val="0"/>
              </a:spcBef>
            </a:pPr>
            <a:r>
              <a:rPr lang="es-ES" dirty="0" err="1"/>
              <a:t>jorgenjover</a:t>
            </a:r>
            <a:r>
              <a:rPr lang="en-US" dirty="0"/>
              <a:t>@rect.uh.cu</a:t>
            </a:r>
            <a:endParaRPr lang="es-EC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9F1AF208-5752-A92E-9598-15D6FAFA76E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170364" cy="119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8706729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77B70D-CA96-4D13-AE93-0A35E654D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25455" y="63237"/>
            <a:ext cx="8780720" cy="1325563"/>
          </a:xfrm>
        </p:spPr>
        <p:txBody>
          <a:bodyPr>
            <a:normAutofit/>
          </a:bodyPr>
          <a:lstStyle/>
          <a:p>
            <a:r>
              <a:rPr lang="en-US" sz="44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SGGCI: conceptual framework</a:t>
            </a:r>
            <a:endParaRPr lang="es-EC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D728FF-DCE3-4B9B-88C1-011F345E3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343650" y="1272672"/>
            <a:ext cx="5629275" cy="5261292"/>
          </a:xfrm>
          <a:ln>
            <a:solidFill>
              <a:srgbClr val="002060"/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3200" b="1" dirty="0"/>
              <a:t>Sustainability Science: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3200" dirty="0"/>
              <a:t>Complexity/interdisciplinarity; social responsibility;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3200" dirty="0"/>
              <a:t>effective links with politics (relationships between academics and decision makers);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3200" dirty="0"/>
              <a:t>its assessment includes economic, social, environmental consequences; 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3200" dirty="0"/>
              <a:t>importance of communication with the population.</a:t>
            </a:r>
          </a:p>
          <a:p>
            <a:endParaRPr lang="es-EC" sz="3200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B896AFA-E5FD-44D2-B978-5A40C3873282}"/>
              </a:ext>
            </a:extLst>
          </p:cNvPr>
          <p:cNvSpPr txBox="1"/>
          <p:nvPr/>
        </p:nvSpPr>
        <p:spPr>
          <a:xfrm>
            <a:off x="431583" y="1352633"/>
            <a:ext cx="5540592" cy="4940455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b="1" dirty="0"/>
              <a:t>Innovation Systems Approach for Sustainable and Inclusive Development</a:t>
            </a:r>
          </a:p>
          <a:p>
            <a:pPr>
              <a:lnSpc>
                <a:spcPct val="110000"/>
              </a:lnSpc>
            </a:pPr>
            <a:endParaRPr lang="en-US" sz="3200" b="1" dirty="0"/>
          </a:p>
          <a:p>
            <a:pPr>
              <a:lnSpc>
                <a:spcPct val="110000"/>
              </a:lnSpc>
            </a:pPr>
            <a:r>
              <a:rPr lang="en-US" sz="3200" dirty="0"/>
              <a:t>Oriented to national, territorial, sectorial problems.</a:t>
            </a:r>
          </a:p>
          <a:p>
            <a:pPr>
              <a:lnSpc>
                <a:spcPct val="110000"/>
              </a:lnSpc>
            </a:pPr>
            <a:r>
              <a:rPr lang="en-US" sz="3200" dirty="0"/>
              <a:t>Innovation in a broad sense: like problem-solving, </a:t>
            </a:r>
            <a:r>
              <a:rPr lang="en-US" sz="3200" dirty="0">
                <a:effectLst/>
                <a:ea typeface="Times New Roman" panose="02020603050405020304" pitchFamily="18" charset="0"/>
              </a:rPr>
              <a:t>as a social learning process.</a:t>
            </a:r>
            <a:endParaRPr lang="en-US" sz="3200" dirty="0">
              <a:highlight>
                <a:srgbClr val="FFFF00"/>
              </a:highlight>
            </a:endParaRP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0E654370-6307-4EBF-9ECE-097D7A94C3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854"/>
            <a:ext cx="2170364" cy="1138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301182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409890-6D97-42E2-A32B-06BB30012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89131" y="142448"/>
            <a:ext cx="9410700" cy="1543050"/>
          </a:xfrm>
          <a:noFill/>
        </p:spPr>
        <p:txBody>
          <a:bodyPr>
            <a:noAutofit/>
          </a:bodyPr>
          <a:lstStyle/>
          <a:p>
            <a:r>
              <a:rPr lang="en-US" sz="36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The Government management system based on science and innovation (SGGCI): some tools.</a:t>
            </a:r>
            <a:endParaRPr lang="es-CU" b="1" dirty="0">
              <a:highlight>
                <a:srgbClr val="FFFF00"/>
              </a:highlight>
            </a:endParaRP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9B79D3B-49ED-4550-A02D-568151480D9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45446" y="1982478"/>
            <a:ext cx="9498069" cy="4460852"/>
          </a:xfrm>
        </p:spPr>
        <p:txBody>
          <a:bodyPr>
            <a:noAutofit/>
          </a:bodyPr>
          <a:lstStyle/>
          <a:p>
            <a:pPr>
              <a:lnSpc>
                <a:spcPct val="110000"/>
              </a:lnSpc>
            </a:pPr>
            <a:r>
              <a:rPr lang="en-US" sz="3400" dirty="0"/>
              <a:t>National Innovation Council (NIC)</a:t>
            </a:r>
          </a:p>
          <a:p>
            <a:pPr>
              <a:lnSpc>
                <a:spcPct val="110000"/>
              </a:lnSpc>
            </a:pPr>
            <a:r>
              <a:rPr lang="en-US" sz="3400" dirty="0"/>
              <a:t>Strengthening of public policies (including STI policies)</a:t>
            </a:r>
          </a:p>
          <a:p>
            <a:pPr>
              <a:lnSpc>
                <a:spcPct val="110000"/>
              </a:lnSpc>
            </a:pPr>
            <a:r>
              <a:rPr lang="en-US" sz="3400" dirty="0"/>
              <a:t>The use of expert knowledge: science for policy</a:t>
            </a:r>
          </a:p>
          <a:p>
            <a:pPr>
              <a:lnSpc>
                <a:spcPct val="110000"/>
              </a:lnSpc>
            </a:pPr>
            <a:r>
              <a:rPr lang="en-US" sz="3400" dirty="0"/>
              <a:t>Exchange with different organizations, e.g. the Cuban Academy of Sciences, public health experts, food safety and sovereignty experts</a:t>
            </a:r>
            <a:endParaRPr lang="es-ES" sz="3400" dirty="0"/>
          </a:p>
          <a:p>
            <a:pPr>
              <a:lnSpc>
                <a:spcPct val="110000"/>
              </a:lnSpc>
            </a:pPr>
            <a:endParaRPr lang="es-CU" sz="36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4" name="Abrir llave 3">
            <a:extLst>
              <a:ext uri="{FF2B5EF4-FFF2-40B4-BE49-F238E27FC236}">
                <a16:creationId xmlns:a16="http://schemas.microsoft.com/office/drawing/2014/main" id="{877E167A-1437-A021-FE0B-80F53BF6AD4A}"/>
              </a:ext>
            </a:extLst>
          </p:cNvPr>
          <p:cNvSpPr/>
          <p:nvPr/>
        </p:nvSpPr>
        <p:spPr>
          <a:xfrm>
            <a:off x="1454162" y="2049153"/>
            <a:ext cx="928048" cy="4213424"/>
          </a:xfrm>
          <a:prstGeom prst="leftBrace">
            <a:avLst>
              <a:gd name="adj1" fmla="val 8333"/>
              <a:gd name="adj2" fmla="val 50792"/>
            </a:avLst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C">
              <a:ln w="0"/>
              <a:solidFill>
                <a:schemeClr val="accent2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893E7E6-B5C1-76EB-F7B6-28036502D3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170364" cy="119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723895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6F610B-EC2B-5DB0-3B69-24A611B1A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69535" y="284026"/>
            <a:ext cx="9370828" cy="1325563"/>
          </a:xfrm>
        </p:spPr>
        <p:txBody>
          <a:bodyPr/>
          <a:lstStyle/>
          <a:p>
            <a:r>
              <a:rPr lang="en-US" b="1" dirty="0"/>
              <a:t>National Innovation Council agenda items (1)</a:t>
            </a:r>
            <a:endParaRPr lang="es-CU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252440-7F1E-4317-7BE3-3B95183D03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259" y="1836296"/>
            <a:ext cx="10515600" cy="4405016"/>
          </a:xfrm>
        </p:spPr>
        <p:txBody>
          <a:bodyPr>
            <a:normAutofit lnSpcReduction="10000"/>
          </a:bodyPr>
          <a:lstStyle/>
          <a:p>
            <a:r>
              <a:rPr lang="en-US" sz="3200" dirty="0">
                <a:ea typeface="Calibri" panose="020F0502020204030204" pitchFamily="34" charset="0"/>
              </a:rPr>
              <a:t>Energy transformation. Innovation and cross-sectoral collaboration in the transition to RES.</a:t>
            </a:r>
            <a:endParaRPr lang="es-ES_tradnl" sz="3200" dirty="0">
              <a:ea typeface="Calibri" panose="020F0502020204030204" pitchFamily="34" charset="0"/>
            </a:endParaRPr>
          </a:p>
          <a:p>
            <a:r>
              <a:rPr lang="es-ES_tradnl" sz="3200" dirty="0">
                <a:ea typeface="Calibri" panose="020F0502020204030204" pitchFamily="34" charset="0"/>
              </a:rPr>
              <a:t>Digital </a:t>
            </a:r>
            <a:r>
              <a:rPr lang="es-ES_tradnl" sz="3200" dirty="0" err="1">
                <a:ea typeface="Calibri" panose="020F0502020204030204" pitchFamily="34" charset="0"/>
              </a:rPr>
              <a:t>transformation</a:t>
            </a:r>
            <a:r>
              <a:rPr lang="es-ES_tradnl" sz="3200" dirty="0">
                <a:ea typeface="Calibri" panose="020F0502020204030204" pitchFamily="34" charset="0"/>
              </a:rPr>
              <a:t>.</a:t>
            </a:r>
          </a:p>
          <a:p>
            <a:r>
              <a:rPr lang="en-US" sz="32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Interface structures to boost Science, Technology and Innovation.</a:t>
            </a:r>
          </a:p>
          <a:p>
            <a:r>
              <a:rPr lang="en-US" sz="32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Industry 4.0: new </a:t>
            </a:r>
            <a:r>
              <a:rPr lang="en-US" sz="32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t</a:t>
            </a:r>
            <a:r>
              <a:rPr lang="en-US" sz="32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echnologies, advanced </a:t>
            </a:r>
            <a:r>
              <a:rPr lang="en-US" sz="32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32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ndustrialization and </a:t>
            </a:r>
            <a:r>
              <a:rPr lang="en-US" sz="3200" kern="100" dirty="0">
                <a:ea typeface="Calibri" panose="020F0502020204030204" pitchFamily="34" charset="0"/>
                <a:cs typeface="Times New Roman" panose="02020603050405020304" pitchFamily="18" charset="0"/>
              </a:rPr>
              <a:t>i</a:t>
            </a:r>
            <a:r>
              <a:rPr lang="en-US" sz="32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nternational reintegration.</a:t>
            </a:r>
            <a:endParaRPr lang="es-ES_tradnl" sz="32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200" dirty="0">
                <a:effectLst/>
                <a:ea typeface="Calibri" panose="020F0502020204030204" pitchFamily="34" charset="0"/>
              </a:rPr>
              <a:t>Health: country initiative for the development of personalized medicine and </a:t>
            </a:r>
            <a:r>
              <a:rPr lang="en-US" sz="3200" dirty="0" err="1">
                <a:effectLst/>
                <a:ea typeface="Calibri" panose="020F0502020204030204" pitchFamily="34" charset="0"/>
              </a:rPr>
              <a:t>omic</a:t>
            </a:r>
            <a:r>
              <a:rPr lang="en-US" sz="3200" dirty="0">
                <a:effectLst/>
                <a:ea typeface="Calibri" panose="020F0502020204030204" pitchFamily="34" charset="0"/>
              </a:rPr>
              <a:t> sciences</a:t>
            </a:r>
            <a:endParaRPr lang="es-ES_tradnl" sz="3200" dirty="0">
              <a:effectLst/>
              <a:ea typeface="Calibri" panose="020F0502020204030204" pitchFamily="34" charset="0"/>
            </a:endParaRPr>
          </a:p>
          <a:p>
            <a:endParaRPr lang="es-ES_tradnl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s-CU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06DBE845-685D-0A79-627C-31F2EBECE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262" y="-6559"/>
            <a:ext cx="2169042" cy="1194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052652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56F610B-EC2B-5DB0-3B69-24A611B1A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43963" y="138224"/>
            <a:ext cx="9370828" cy="1325563"/>
          </a:xfrm>
        </p:spPr>
        <p:txBody>
          <a:bodyPr/>
          <a:lstStyle/>
          <a:p>
            <a:r>
              <a:rPr lang="en-US" b="1" dirty="0"/>
              <a:t>National Innovation Council agenda items (2)</a:t>
            </a:r>
            <a:endParaRPr lang="es-CU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5252440-7F1E-4317-7BE3-3B95183D03E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259" y="1573619"/>
            <a:ext cx="10515600" cy="5146157"/>
          </a:xfrm>
        </p:spPr>
        <p:txBody>
          <a:bodyPr>
            <a:normAutofit lnSpcReduction="10000"/>
          </a:bodyPr>
          <a:lstStyle/>
          <a:p>
            <a:r>
              <a:rPr lang="en-US" sz="32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Innovation and local development.</a:t>
            </a:r>
          </a:p>
          <a:p>
            <a:r>
              <a:rPr lang="en-US" sz="32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Circular economy.</a:t>
            </a:r>
          </a:p>
          <a:p>
            <a:r>
              <a:rPr lang="en-US" sz="32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Housing and the City.</a:t>
            </a:r>
            <a:endParaRPr lang="es-ES_tradnl" sz="3200" kern="1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200" kern="1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Food security. Development and implementation of advanced technologies for food production (and its links with agroecology).</a:t>
            </a:r>
            <a:endParaRPr lang="es-ES_tradnl" sz="3200" kern="1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r>
              <a:rPr lang="en-US" sz="3200">
                <a:effectLst/>
                <a:ea typeface="Calibri" panose="020F0502020204030204" pitchFamily="34" charset="0"/>
              </a:rPr>
              <a:t>High technology </a:t>
            </a:r>
            <a:r>
              <a:rPr lang="en-US" sz="3200" dirty="0">
                <a:ea typeface="Calibri" panose="020F0502020204030204" pitchFamily="34" charset="0"/>
              </a:rPr>
              <a:t>c</a:t>
            </a:r>
            <a:r>
              <a:rPr lang="en-US" sz="3200">
                <a:effectLst/>
                <a:ea typeface="Calibri" panose="020F0502020204030204" pitchFamily="34" charset="0"/>
              </a:rPr>
              <a:t>ompanies</a:t>
            </a:r>
            <a:r>
              <a:rPr lang="en-US" sz="3200" dirty="0">
                <a:effectLst/>
                <a:ea typeface="Calibri" panose="020F0502020204030204" pitchFamily="34" charset="0"/>
              </a:rPr>
              <a:t>, state-owned technology-based </a:t>
            </a:r>
            <a:r>
              <a:rPr lang="en-US" sz="3200" dirty="0" err="1">
                <a:effectLst/>
                <a:ea typeface="Calibri" panose="020F0502020204030204" pitchFamily="34" charset="0"/>
              </a:rPr>
              <a:t>MiPymes</a:t>
            </a:r>
            <a:r>
              <a:rPr lang="en-US" sz="3200" dirty="0">
                <a:effectLst/>
                <a:ea typeface="Calibri" panose="020F0502020204030204" pitchFamily="34" charset="0"/>
              </a:rPr>
              <a:t> and their roles in the international insertion of the economy.</a:t>
            </a:r>
          </a:p>
          <a:p>
            <a:r>
              <a:rPr lang="en-US" sz="3200" dirty="0">
                <a:effectLst/>
                <a:ea typeface="Calibri" panose="020F0502020204030204" pitchFamily="34" charset="0"/>
              </a:rPr>
              <a:t>Data analytics and artificial intelligence for government management.</a:t>
            </a:r>
            <a:endParaRPr lang="es-ES_tradnl" sz="3200" dirty="0">
              <a:effectLst/>
              <a:ea typeface="Calibri" panose="020F0502020204030204" pitchFamily="34" charset="0"/>
            </a:endParaRPr>
          </a:p>
          <a:p>
            <a:endParaRPr lang="es-ES_tradnl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endParaRPr lang="es-CU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06DBE845-685D-0A79-627C-31F2EBECE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1262" y="-6559"/>
            <a:ext cx="2169042" cy="11941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616198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F77B70D-CA96-4D13-AE93-0A35E654D2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73080" y="300358"/>
            <a:ext cx="8780720" cy="1325563"/>
          </a:xfrm>
        </p:spPr>
        <p:txBody>
          <a:bodyPr>
            <a:normAutofit/>
          </a:bodyPr>
          <a:lstStyle/>
          <a:p>
            <a:r>
              <a:rPr lang="en-US" b="1" dirty="0"/>
              <a:t>What is the SGGCI and what is it for?</a:t>
            </a:r>
            <a:endParaRPr lang="es-EC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94D728FF-DCE3-4B9B-88C1-011F345E3B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55906" y="2566040"/>
            <a:ext cx="4897377" cy="3967923"/>
          </a:xfrm>
          <a:ln>
            <a:solidFill>
              <a:srgbClr val="002060"/>
            </a:solidFill>
          </a:ln>
        </p:spPr>
        <p:txBody>
          <a:bodyPr>
            <a:normAutofit/>
          </a:bodyPr>
          <a:lstStyle/>
          <a:p>
            <a:r>
              <a:rPr lang="en-US" sz="3200" dirty="0"/>
              <a:t>production of goods and services, </a:t>
            </a:r>
          </a:p>
          <a:p>
            <a:r>
              <a:rPr lang="en-US" sz="3200" dirty="0"/>
              <a:t>public administration,</a:t>
            </a:r>
          </a:p>
          <a:p>
            <a:r>
              <a:rPr lang="en-US" sz="3200" dirty="0"/>
              <a:t>STI activities, </a:t>
            </a:r>
          </a:p>
          <a:p>
            <a:r>
              <a:rPr lang="en-US" sz="3200" dirty="0"/>
              <a:t>education, </a:t>
            </a:r>
          </a:p>
          <a:p>
            <a:r>
              <a:rPr lang="en-US" sz="3200" dirty="0"/>
              <a:t>culture, </a:t>
            </a:r>
          </a:p>
          <a:p>
            <a:r>
              <a:rPr lang="en-US" sz="3200" dirty="0"/>
              <a:t>others.</a:t>
            </a:r>
            <a:endParaRPr lang="es-EC" sz="3200" dirty="0"/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0880468A-CC4C-4E48-B2DC-8EB801825D7E}"/>
              </a:ext>
            </a:extLst>
          </p:cNvPr>
          <p:cNvSpPr txBox="1"/>
          <p:nvPr/>
        </p:nvSpPr>
        <p:spPr>
          <a:xfrm>
            <a:off x="1322772" y="1612973"/>
            <a:ext cx="1023481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/>
              <a:t>It is a governmental work system that pursues</a:t>
            </a:r>
            <a:endParaRPr lang="es-EC" sz="3200" dirty="0"/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7B896AFA-E5FD-44D2-B978-5A40C3873282}"/>
              </a:ext>
            </a:extLst>
          </p:cNvPr>
          <p:cNvSpPr txBox="1"/>
          <p:nvPr/>
        </p:nvSpPr>
        <p:spPr>
          <a:xfrm>
            <a:off x="1322772" y="2566040"/>
            <a:ext cx="4465469" cy="4031873"/>
          </a:xfrm>
          <a:prstGeom prst="rect">
            <a:avLst/>
          </a:prstGeom>
          <a:noFill/>
          <a:ln>
            <a:solidFill>
              <a:srgbClr val="002060"/>
            </a:solidFill>
          </a:ln>
        </p:spPr>
        <p:txBody>
          <a:bodyPr wrap="square" rtlCol="0">
            <a:spAutoFit/>
          </a:bodyPr>
          <a:lstStyle/>
          <a:p>
            <a:r>
              <a:rPr lang="en-US" sz="3200" dirty="0"/>
              <a:t>To strengthen the role of science and innovation in the search for creative solutions to problems that arise in the process of the country's economic and social development.</a:t>
            </a:r>
            <a:endParaRPr lang="es-ES" sz="32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0E654370-6307-4EBF-9ECE-097D7A94C31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5854"/>
            <a:ext cx="2170364" cy="11387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2598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1B18A6-E04C-4E7D-BF0E-511C05BA7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85482" y="98575"/>
            <a:ext cx="9461205" cy="1201481"/>
          </a:xfrm>
        </p:spPr>
        <p:txBody>
          <a:bodyPr>
            <a:noAutofit/>
          </a:bodyPr>
          <a:lstStyle/>
          <a:p>
            <a:br>
              <a:rPr lang="es-ES" b="1" dirty="0"/>
            </a:br>
            <a:r>
              <a:rPr lang="en-US" sz="4800" b="1" dirty="0"/>
              <a:t>What is the role of the SGGCI? (1)</a:t>
            </a:r>
            <a:endParaRPr lang="es-EC" sz="48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CDA630-2481-4123-AB81-B379E1807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892595" y="1843136"/>
            <a:ext cx="10154092" cy="46941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The SGGCI allows, among other aspects:</a:t>
            </a:r>
          </a:p>
          <a:p>
            <a:r>
              <a:rPr lang="en-US" sz="3600" dirty="0"/>
              <a:t>to set priorities and allocate resources; </a:t>
            </a:r>
          </a:p>
          <a:p>
            <a:r>
              <a:rPr lang="en-US" sz="3600" dirty="0"/>
              <a:t>promote the presence of expert knowledge in decision making; </a:t>
            </a:r>
          </a:p>
          <a:p>
            <a:r>
              <a:rPr lang="en-US" sz="3600" dirty="0"/>
              <a:t>support the formulation, monitoring and evaluation of public policies;</a:t>
            </a:r>
          </a:p>
          <a:p>
            <a:r>
              <a:rPr lang="en-US" sz="3600" dirty="0"/>
              <a:t>promote interactions and eliminate barriers;</a:t>
            </a:r>
            <a:endParaRPr lang="es-EC" sz="36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8BFB3108-A80C-4DC3-ACF7-324B32FCBFB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37398"/>
            <a:ext cx="2115878" cy="10471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974572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71B18A6-E04C-4E7D-BF0E-511C05BA71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04976" y="173740"/>
            <a:ext cx="8748823" cy="953312"/>
          </a:xfrm>
        </p:spPr>
        <p:txBody>
          <a:bodyPr>
            <a:noAutofit/>
          </a:bodyPr>
          <a:lstStyle/>
          <a:p>
            <a:br>
              <a:rPr lang="es-ES" b="1" dirty="0"/>
            </a:br>
            <a:r>
              <a:rPr lang="en-US" sz="4800" b="1" dirty="0"/>
              <a:t>What is the role of the SGGCI? </a:t>
            </a:r>
            <a:r>
              <a:rPr lang="es-ES" b="1" dirty="0"/>
              <a:t>(2)</a:t>
            </a:r>
            <a:br>
              <a:rPr lang="es-ES" b="1" dirty="0"/>
            </a:br>
            <a:endParaRPr lang="es-EC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6CDA630-2481-4123-AB81-B379E1807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61057" y="1589522"/>
            <a:ext cx="9490749" cy="494775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/>
              <a:t>The SGGCI allows, among other aspects:</a:t>
            </a:r>
          </a:p>
          <a:p>
            <a:r>
              <a:rPr lang="en-US" sz="3600" dirty="0"/>
              <a:t>extend innovation scenarios to all spaces and sectors of society;</a:t>
            </a:r>
          </a:p>
          <a:p>
            <a:r>
              <a:rPr lang="en-US" sz="3600" dirty="0"/>
              <a:t>generate motivations and incentives in the actors; </a:t>
            </a:r>
          </a:p>
          <a:p>
            <a:r>
              <a:rPr lang="en-US" sz="3600" dirty="0"/>
              <a:t>strengthen the institutional framework; </a:t>
            </a:r>
          </a:p>
          <a:p>
            <a:r>
              <a:rPr lang="en-US" sz="3600" dirty="0"/>
              <a:t>promote the values and approaches to innovation among the population and managers.</a:t>
            </a:r>
            <a:endParaRPr lang="es-EC" sz="36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DD78C177-BEA2-4D7D-A8C9-F175A668AA1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137144" cy="110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27157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68A6D6C-3C71-1770-E7E9-476BC21FE5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51735" y="178435"/>
            <a:ext cx="9994900" cy="1325563"/>
          </a:xfrm>
        </p:spPr>
        <p:txBody>
          <a:bodyPr>
            <a:normAutofit/>
          </a:bodyPr>
          <a:lstStyle/>
          <a:p>
            <a:r>
              <a:rPr lang="es-ES" sz="4800" b="1" dirty="0" err="1"/>
              <a:t>Overall</a:t>
            </a:r>
            <a:r>
              <a:rPr lang="es-ES" sz="4800" b="1" dirty="0"/>
              <a:t> and final </a:t>
            </a:r>
            <a:r>
              <a:rPr lang="es-ES" sz="4800" b="1" dirty="0" err="1"/>
              <a:t>assessment</a:t>
            </a:r>
            <a:endParaRPr lang="es-CU" sz="48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7323B2E-03CA-8C6C-4D2E-0AE677FAC4D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60253" y="1735275"/>
            <a:ext cx="9799092" cy="5122725"/>
          </a:xfrm>
        </p:spPr>
        <p:txBody>
          <a:bodyPr>
            <a:noAutofit/>
          </a:bodyPr>
          <a:lstStyle/>
          <a:p>
            <a:r>
              <a:rPr lang="en-US" sz="3200" dirty="0"/>
              <a:t>The SGGCI is a new practice in the country. The context makes its progress even more difficult.</a:t>
            </a:r>
          </a:p>
          <a:p>
            <a:r>
              <a:rPr lang="en-US" sz="3200" dirty="0"/>
              <a:t>Our country needs to take full advantage of knowledge, science and human talent.</a:t>
            </a:r>
          </a:p>
          <a:p>
            <a:r>
              <a:rPr lang="en-US" sz="3200" dirty="0"/>
              <a:t>Like any public policy, the SGGCI and the actions that integrate it must be periodically evaluated, with the same scientific approach that the system defends.</a:t>
            </a:r>
          </a:p>
          <a:p>
            <a:r>
              <a:rPr lang="en-US" sz="3200" dirty="0"/>
              <a:t>The capacity and social commitment of academics and researchers is fundamental to the success of the SGGCI.</a:t>
            </a:r>
            <a:endParaRPr lang="es-CU" sz="32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F587EC16-ADC5-22AB-6B5D-7EA6B18C42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137144" cy="1109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660770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9EAE38B-9145-0A85-A934-E573EBD9F9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95725" y="-123825"/>
            <a:ext cx="6467475" cy="1133475"/>
          </a:xfrm>
        </p:spPr>
        <p:txBody>
          <a:bodyPr>
            <a:normAutofit/>
          </a:bodyPr>
          <a:lstStyle/>
          <a:p>
            <a:r>
              <a:rPr lang="es-ES" sz="4800" b="1" dirty="0" err="1"/>
              <a:t>On</a:t>
            </a:r>
            <a:r>
              <a:rPr lang="es-ES" sz="4800" b="1" dirty="0"/>
              <a:t> </a:t>
            </a:r>
            <a:r>
              <a:rPr lang="es-ES" sz="4800" b="1" dirty="0" err="1"/>
              <a:t>the</a:t>
            </a:r>
            <a:r>
              <a:rPr lang="es-ES" sz="4800" b="1" dirty="0"/>
              <a:t> </a:t>
            </a:r>
            <a:r>
              <a:rPr lang="es-ES" sz="4800" b="1" dirty="0" err="1"/>
              <a:t>subject</a:t>
            </a:r>
            <a:r>
              <a:rPr lang="es-ES" sz="4800" b="1" dirty="0"/>
              <a:t>:</a:t>
            </a:r>
            <a:endParaRPr lang="es-CU" sz="48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6AC34D70-44C1-8186-A36B-3B7774067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2263" y="886818"/>
            <a:ext cx="11395881" cy="5869599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s-ES" sz="2900" dirty="0"/>
              <a:t>Díaz-Canel, M. (2021). ¿Por qué necesitamos un sistema de gestión del Gobierno basado en ciencia e innovación?, Anales de la Academia de Ciencias de Cuba, Vol. 11, No. 1 (2021): enero-abril ISSN 2304-0106 | RNPS 2308. Disponible en</a:t>
            </a:r>
            <a:r>
              <a:rPr lang="es-ES" sz="2900" dirty="0">
                <a:solidFill>
                  <a:schemeClr val="accent4">
                    <a:lumMod val="60000"/>
                    <a:lumOff val="40000"/>
                  </a:schemeClr>
                </a:solidFill>
              </a:rPr>
              <a:t>: </a:t>
            </a:r>
            <a:r>
              <a:rPr lang="es-ES" sz="2900" u="sng" dirty="0">
                <a:solidFill>
                  <a:srgbClr val="379ADD"/>
                </a:solidFill>
              </a:rPr>
              <a:t>http://www.revistaccuba.cu/index.php/revacc/article/view/1000 </a:t>
            </a:r>
          </a:p>
          <a:p>
            <a:pPr>
              <a:lnSpc>
                <a:spcPct val="120000"/>
              </a:lnSpc>
              <a:spcBef>
                <a:spcPts val="600"/>
              </a:spcBef>
            </a:pPr>
            <a:r>
              <a:rPr lang="es-ES" sz="2900" dirty="0"/>
              <a:t>Díaz-Canel, M. (2022). Gestión de Gobierno basada en ciencia e innovación: avances y desafíos. Anales de la Academia de Ciencias de Cuba.  Vol. 12, No. 2 (2022). Disponible en: </a:t>
            </a:r>
            <a:r>
              <a:rPr lang="es-ES" sz="2900" dirty="0">
                <a:hlinkClick r:id="rId2"/>
              </a:rPr>
              <a:t>http://www.revistaccuba.cu/index.php/revacc/article/view/1235</a:t>
            </a:r>
            <a:endParaRPr lang="es-ES" sz="2900" dirty="0"/>
          </a:p>
          <a:p>
            <a:pPr>
              <a:lnSpc>
                <a:spcPct val="120000"/>
              </a:lnSpc>
              <a:defRPr/>
            </a:pPr>
            <a:r>
              <a:rPr lang="es-CU" sz="29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Díaz-Canel, M. y Núñez, J. (2020): Gestión gubernamental y ciencia cubana en el enfrentamiento a la Covid-19</a:t>
            </a:r>
            <a:r>
              <a:rPr lang="es-CU" sz="2900" dirty="0">
                <a:ea typeface="Calibri" panose="020F0502020204030204" pitchFamily="34" charset="0"/>
                <a:cs typeface="Times New Roman" panose="02020603050405020304" pitchFamily="18" charset="0"/>
              </a:rPr>
              <a:t>,</a:t>
            </a:r>
            <a:r>
              <a:rPr lang="es-ES" sz="2900" dirty="0">
                <a:ea typeface="Calibri" panose="020F0502020204030204" pitchFamily="34" charset="0"/>
                <a:cs typeface="Times New Roman" panose="02020603050405020304" pitchFamily="18" charset="0"/>
              </a:rPr>
              <a:t> Anales de la Academia de Ciencias de Cuba,</a:t>
            </a:r>
            <a:r>
              <a:rPr lang="es-CU" sz="290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CU" sz="2900" dirty="0"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Volumen 10, No. 2 (2020)</a:t>
            </a:r>
            <a:r>
              <a:rPr lang="es-CU" sz="2900" dirty="0">
                <a:ea typeface="Calibri" panose="020F0502020204030204" pitchFamily="34" charset="0"/>
                <a:cs typeface="Times New Roman" panose="02020603050405020304" pitchFamily="18" charset="0"/>
              </a:rPr>
              <a:t>: </a:t>
            </a:r>
            <a:r>
              <a:rPr lang="es-CU" sz="29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especial COVID-9. Disponible en: </a:t>
            </a:r>
            <a:r>
              <a:rPr lang="es-ES" sz="2900" u="sng" dirty="0">
                <a:solidFill>
                  <a:srgbClr val="379AD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http://www.revistaccuba.cu/index.php/revacc/article/view/881</a:t>
            </a:r>
            <a:r>
              <a:rPr lang="es-CU" sz="2900" u="sng" dirty="0">
                <a:solidFill>
                  <a:srgbClr val="379ADD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</a:p>
          <a:p>
            <a:pPr>
              <a:lnSpc>
                <a:spcPct val="120000"/>
              </a:lnSpc>
              <a:defRPr/>
            </a:pPr>
            <a:r>
              <a:rPr lang="es-CU" sz="2900" dirty="0">
                <a:ea typeface="Calibri" panose="020F0502020204030204" pitchFamily="34" charset="0"/>
                <a:cs typeface="Times New Roman" panose="02020603050405020304" pitchFamily="18" charset="0"/>
              </a:rPr>
              <a:t>Núñez, J (2020): </a:t>
            </a:r>
            <a:r>
              <a:rPr lang="es-CU" sz="29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Pensar la ciencia en tiempos de la COVID-19, Anales </a:t>
            </a:r>
            <a:r>
              <a:rPr lang="es-ES" sz="29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de la Academia de Ciencias de Cuba</a:t>
            </a:r>
            <a:r>
              <a:rPr lang="es-CU" sz="2900" dirty="0">
                <a:solidFill>
                  <a:srgbClr val="000000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, Vol. 10, No. 2 (2020): especial COVID-19. Disponible en: </a:t>
            </a:r>
            <a:r>
              <a:rPr lang="es-CU" sz="2900" u="sng" dirty="0">
                <a:solidFill>
                  <a:srgbClr val="0000FF"/>
                </a:solidFill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http://www.revistaccuba.cu/index.php/revacc</a:t>
            </a:r>
            <a:endParaRPr lang="es-CU" sz="2900" u="sng" dirty="0">
              <a:solidFill>
                <a:srgbClr val="0000FF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defRPr/>
            </a:pPr>
            <a:r>
              <a:rPr lang="es-CU" sz="2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Núñez, J; A. Fernández (2021): Universidad, investigación e innovación en el enfrentamiento de la pandemia: una mirada a Cuba. Universidades núm. 90, octubre-diciembre, pp. 39-53 </a:t>
            </a:r>
            <a:r>
              <a:rPr lang="en-US" sz="29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DOI: </a:t>
            </a:r>
            <a:r>
              <a:rPr lang="en-US" sz="2900" u="sng" dirty="0">
                <a:solidFill>
                  <a:srgbClr val="0000FF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https://doi.org/10.36888/udual.universidades.2021.90.583</a:t>
            </a:r>
            <a:endParaRPr lang="en-US" sz="2900" u="sng" dirty="0">
              <a:solidFill>
                <a:srgbClr val="0000FF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defRPr/>
            </a:pPr>
            <a:r>
              <a:rPr lang="es-ES" dirty="0"/>
              <a:t>Rodríguez, A., &amp; J, Núñez (2021). El Sistema de Ciencia, Tecnología e Innovación y la actualización del modelo de desarrollo económico de Cuba. Revista Universidad y Sociedad, 13(4), 7-19. Disponible en: </a:t>
            </a:r>
            <a:r>
              <a:rPr lang="es-ES" u="sng" dirty="0">
                <a:solidFill>
                  <a:srgbClr val="2691DA"/>
                </a:solidFill>
              </a:rPr>
              <a:t>https://rus.ucf.edu.cu/index.php/rus/article/view/2138/2119</a:t>
            </a:r>
            <a:endParaRPr lang="en-US" u="sng" dirty="0">
              <a:solidFill>
                <a:srgbClr val="2691DA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  <a:buChar char="ü"/>
              <a:defRPr/>
            </a:pPr>
            <a:endParaRPr lang="es-CU" sz="290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Bef>
                <a:spcPts val="600"/>
              </a:spcBef>
            </a:pPr>
            <a:endParaRPr lang="es-ES" sz="1800" dirty="0"/>
          </a:p>
          <a:p>
            <a:endParaRPr lang="es-CU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2A09F161-2234-795D-673A-E82C55CC22B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1"/>
            <a:ext cx="2137144" cy="900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38668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304AF1-74A0-DE88-F3C1-A166102B7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591" y="100021"/>
            <a:ext cx="7642747" cy="994878"/>
          </a:xfrm>
        </p:spPr>
        <p:txBody>
          <a:bodyPr>
            <a:normAutofit/>
          </a:bodyPr>
          <a:lstStyle/>
          <a:p>
            <a:r>
              <a:rPr lang="es-ES" sz="53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Some</a:t>
            </a:r>
            <a:r>
              <a:rPr lang="es-ES" sz="53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53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background</a:t>
            </a:r>
            <a:r>
              <a:rPr lang="es-ES" sz="5300" b="1" dirty="0">
                <a:ea typeface="Calibri" panose="020F0502020204030204" pitchFamily="34" charset="0"/>
                <a:cs typeface="Times New Roman" panose="02020603050405020304" pitchFamily="18" charset="0"/>
              </a:rPr>
              <a:t> (1)</a:t>
            </a:r>
            <a:endParaRPr lang="es-CU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48ECD1-F652-D69E-F16B-3FA5D4E209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5182" y="1488304"/>
            <a:ext cx="10706986" cy="5269675"/>
          </a:xfrm>
        </p:spPr>
        <p:txBody>
          <a:bodyPr>
            <a:normAutofit/>
          </a:bodyPr>
          <a:lstStyle/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3200" dirty="0"/>
              <a:t>A characteristic of the Cuban Revolution has been the emphasis on the role of knowledge, science and technology in national development. Fidel Castro was a political leader with an enormous understanding of the role of science.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3200" dirty="0"/>
              <a:t>The Cuban revolutionary process has had the majority support and the effort of the Cuban scientific and professional community. This community has been a key player in the country's social and economic changes.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8FD7803-6030-A3EB-3964-440B944D20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170364" cy="119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61858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C304AF1-74A0-DE88-F3C1-A166102B72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474591" y="100021"/>
            <a:ext cx="7642747" cy="994878"/>
          </a:xfrm>
        </p:spPr>
        <p:txBody>
          <a:bodyPr>
            <a:normAutofit/>
          </a:bodyPr>
          <a:lstStyle/>
          <a:p>
            <a:r>
              <a:rPr lang="es-ES" sz="53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Some</a:t>
            </a:r>
            <a:r>
              <a:rPr lang="es-ES" sz="5300" b="1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s-ES" sz="5300" b="1" dirty="0" err="1">
                <a:ea typeface="Calibri" panose="020F0502020204030204" pitchFamily="34" charset="0"/>
                <a:cs typeface="Times New Roman" panose="02020603050405020304" pitchFamily="18" charset="0"/>
              </a:rPr>
              <a:t>background</a:t>
            </a:r>
            <a:r>
              <a:rPr lang="es-ES" sz="5300" b="1" dirty="0">
                <a:ea typeface="Calibri" panose="020F0502020204030204" pitchFamily="34" charset="0"/>
                <a:cs typeface="Times New Roman" panose="02020603050405020304" pitchFamily="18" charset="0"/>
              </a:rPr>
              <a:t> (2)</a:t>
            </a:r>
            <a:endParaRPr lang="es-CU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548ECD1-F652-D69E-F16B-3FA5D4E2091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7051" y="1552353"/>
            <a:ext cx="10706986" cy="4912242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10000"/>
              </a:lnSpc>
              <a:buFont typeface="+mj-lt"/>
              <a:buAutoNum type="arabicPeriod" startAt="3"/>
            </a:pPr>
            <a:r>
              <a:rPr lang="en-US" sz="3200" dirty="0"/>
              <a:t>The Constitution of the Republic (2019) confirms the leading role of science, technology and Innovation in development. Science is considered a source of prosperity and also of national sovereignty and independence.</a:t>
            </a:r>
          </a:p>
          <a:p>
            <a:pPr marL="514350" indent="-514350">
              <a:lnSpc>
                <a:spcPct val="110000"/>
              </a:lnSpc>
              <a:buFont typeface="+mj-lt"/>
              <a:buAutoNum type="arabicPeriod" startAt="3"/>
            </a:pPr>
            <a:r>
              <a:rPr lang="en-US" sz="3200" dirty="0"/>
              <a:t>The Economic and Social Development Model and the National Economic and Social Development Plan until 2030 confirm the leading role of STI.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18FD7803-6030-A3EB-3964-440B944D208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170364" cy="119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571420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94AE8E-FDBB-4434-AA7A-175EB8887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552297" y="17037"/>
            <a:ext cx="9188067" cy="1325563"/>
          </a:xfrm>
        </p:spPr>
        <p:txBody>
          <a:bodyPr>
            <a:normAutofit/>
          </a:bodyPr>
          <a:lstStyle/>
          <a:p>
            <a:r>
              <a:rPr lang="en-US" b="1" dirty="0"/>
              <a:t>COVID 19, CTI and Government in Cuba</a:t>
            </a:r>
            <a:endParaRPr lang="es-EC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71BE930-CFEA-4480-8E29-DBCCA5D9F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3833" y="1655725"/>
            <a:ext cx="10290412" cy="362595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en-US" sz="3200" dirty="0"/>
              <a:t>The pandemic raised the need to strengthen the links between the highest level of the State and the government with the most relevant actors in the fight against the pandemic: the public health sector, the medical-pharmaceutical biotechnology industry, various organizations, universities, research institutions, territorial governments, the population, the media, among others.</a:t>
            </a:r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4E17B1F-F992-4337-833F-531115A3A6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034" y="17037"/>
            <a:ext cx="2170364" cy="1195076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1311827" y="5395808"/>
            <a:ext cx="9812739" cy="107721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3200" dirty="0"/>
              <a:t>The Government management system based on science and innovation (SGGCI) is the result of this learning.</a:t>
            </a:r>
          </a:p>
        </p:txBody>
      </p:sp>
    </p:spTree>
    <p:extLst>
      <p:ext uri="{BB962C8B-B14F-4D97-AF65-F5344CB8AC3E}">
        <p14:creationId xmlns:p14="http://schemas.microsoft.com/office/powerpoint/2010/main" val="73959982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94AE8E-FDBB-4434-AA7A-175EB8887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6081" y="216038"/>
            <a:ext cx="9188067" cy="1325563"/>
          </a:xfrm>
        </p:spPr>
        <p:txBody>
          <a:bodyPr>
            <a:normAutofit/>
          </a:bodyPr>
          <a:lstStyle/>
          <a:p>
            <a:r>
              <a:rPr lang="es-ES" sz="4800" b="1" dirty="0" err="1"/>
              <a:t>What</a:t>
            </a:r>
            <a:r>
              <a:rPr lang="es-ES" sz="4800" b="1" dirty="0"/>
              <a:t> </a:t>
            </a:r>
            <a:r>
              <a:rPr lang="es-ES" sz="4800" b="1" dirty="0" err="1"/>
              <a:t>happened</a:t>
            </a:r>
            <a:r>
              <a:rPr lang="es-ES" sz="4800" b="1" dirty="0"/>
              <a:t>?</a:t>
            </a:r>
            <a:endParaRPr lang="es-EC" sz="48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71BE930-CFEA-4480-8E29-DBCCA5D9F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8996" y="1655725"/>
            <a:ext cx="10775321" cy="4986237"/>
          </a:xfrm>
        </p:spPr>
        <p:txBody>
          <a:bodyPr>
            <a:normAutofit lnSpcReduction="100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3200" dirty="0"/>
              <a:t>From the presidency, a work system was deployed that allowed:</a:t>
            </a:r>
          </a:p>
          <a:p>
            <a:pPr marL="514350" indent="-514350">
              <a:lnSpc>
                <a:spcPct val="110000"/>
              </a:lnSpc>
              <a:buAutoNum type="alphaLcParenR"/>
            </a:pPr>
            <a:r>
              <a:rPr lang="en-US" sz="3200" dirty="0"/>
              <a:t>To build a permanent and productive, respectful and intelligent science-government dialogue channel (at the highest level).</a:t>
            </a:r>
          </a:p>
          <a:p>
            <a:pPr marL="514350" indent="-514350">
              <a:lnSpc>
                <a:spcPct val="110000"/>
              </a:lnSpc>
              <a:buAutoNum type="alphaLcParenR"/>
            </a:pPr>
            <a:r>
              <a:rPr lang="en-US" sz="3200" dirty="0"/>
              <a:t>Fostering synergies among all these actors, which made it possible to take advantage of their capabilities and strengths, promoting </a:t>
            </a:r>
            <a:r>
              <a:rPr lang="en-US" sz="3200" dirty="0" err="1"/>
              <a:t>intersectoral</a:t>
            </a:r>
            <a:r>
              <a:rPr lang="en-US" sz="3200" dirty="0"/>
              <a:t> and </a:t>
            </a:r>
            <a:r>
              <a:rPr lang="en-US" sz="3200" dirty="0" err="1"/>
              <a:t>interinstitutional</a:t>
            </a:r>
            <a:r>
              <a:rPr lang="en-US" sz="3200" dirty="0"/>
              <a:t> connections;</a:t>
            </a:r>
          </a:p>
          <a:p>
            <a:pPr marL="514350" indent="-514350">
              <a:lnSpc>
                <a:spcPct val="110000"/>
              </a:lnSpc>
              <a:buAutoNum type="alphaLcParenR"/>
            </a:pPr>
            <a:r>
              <a:rPr lang="en-US" sz="3200" dirty="0"/>
              <a:t>Identify barriers, potentials and opportunities;</a:t>
            </a:r>
            <a:endParaRPr lang="es-EC" sz="32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4E17B1F-F992-4337-833F-531115A3A6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034" y="17037"/>
            <a:ext cx="2170364" cy="1195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933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694AE8E-FDBB-4434-AA7A-175EB8887FD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66081" y="216038"/>
            <a:ext cx="9188067" cy="1325563"/>
          </a:xfrm>
        </p:spPr>
        <p:txBody>
          <a:bodyPr>
            <a:normAutofit/>
          </a:bodyPr>
          <a:lstStyle/>
          <a:p>
            <a:r>
              <a:rPr lang="es-EC" sz="4800" b="1" dirty="0" err="1"/>
              <a:t>What</a:t>
            </a:r>
            <a:r>
              <a:rPr lang="es-EC" sz="4800" b="1" dirty="0"/>
              <a:t> </a:t>
            </a:r>
            <a:r>
              <a:rPr lang="es-EC" sz="4800" b="1" dirty="0" err="1"/>
              <a:t>happened</a:t>
            </a:r>
            <a:r>
              <a:rPr lang="es-EC" sz="4800" b="1" dirty="0"/>
              <a:t>?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71BE930-CFEA-4480-8E29-DBCCA5D9F5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8996" y="1655725"/>
            <a:ext cx="10775321" cy="4986237"/>
          </a:xfrm>
        </p:spPr>
        <p:txBody>
          <a:bodyPr>
            <a:normAutofit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en-US" sz="3200" dirty="0"/>
              <a:t>d) Adopt agile, timely decisions, free from formalism and bureaucracy;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3200" dirty="0"/>
              <a:t>e) Placing available resources where they were most needed;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3200" dirty="0"/>
              <a:t>f) Strengthen the legitimacy of science as a key actor for the development of the nation;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en-US" sz="3200" dirty="0"/>
              <a:t>g) To develop technological autonomy</a:t>
            </a:r>
            <a:endParaRPr lang="es-EC" sz="3200" dirty="0"/>
          </a:p>
        </p:txBody>
      </p:sp>
      <p:pic>
        <p:nvPicPr>
          <p:cNvPr id="4" name="Imagen 3">
            <a:extLst>
              <a:ext uri="{FF2B5EF4-FFF2-40B4-BE49-F238E27FC236}">
                <a16:creationId xmlns:a16="http://schemas.microsoft.com/office/drawing/2014/main" id="{44E17B1F-F992-4337-833F-531115A3A64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034" y="17037"/>
            <a:ext cx="2170364" cy="1195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38282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8728217-33D5-7866-C232-D75DB24546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8279" y="507691"/>
            <a:ext cx="8561453" cy="1166235"/>
          </a:xfrm>
        </p:spPr>
        <p:txBody>
          <a:bodyPr>
            <a:noAutofit/>
          </a:bodyPr>
          <a:lstStyle/>
          <a:p>
            <a:r>
              <a:rPr lang="es-ES" b="1" dirty="0">
                <a:cs typeface="Calibri Light" panose="020F0302020204030204" pitchFamily="34" charset="0"/>
              </a:rPr>
              <a:t>          </a:t>
            </a:r>
            <a:r>
              <a:rPr lang="es-ES" b="1" dirty="0" err="1">
                <a:cs typeface="Calibri Light" panose="020F0302020204030204" pitchFamily="34" charset="0"/>
              </a:rPr>
              <a:t>Sabato</a:t>
            </a:r>
            <a:r>
              <a:rPr lang="es-ES" b="1" dirty="0">
                <a:cs typeface="Calibri Light" panose="020F0302020204030204" pitchFamily="34" charset="0"/>
              </a:rPr>
              <a:t> </a:t>
            </a:r>
            <a:r>
              <a:rPr lang="es-ES" b="1" dirty="0" err="1">
                <a:cs typeface="Calibri Light" panose="020F0302020204030204" pitchFamily="34" charset="0"/>
              </a:rPr>
              <a:t>Triangle</a:t>
            </a:r>
            <a:r>
              <a:rPr lang="es-ES" b="1" dirty="0">
                <a:cs typeface="Calibri Light" panose="020F0302020204030204" pitchFamily="34" charset="0"/>
              </a:rPr>
              <a:t> (1968)</a:t>
            </a:r>
            <a:endParaRPr lang="es-CU" b="1" dirty="0">
              <a:cs typeface="Calibri Light" panose="020F0302020204030204" pitchFamily="34" charset="0"/>
            </a:endParaRPr>
          </a:p>
        </p:txBody>
      </p:sp>
      <p:sp>
        <p:nvSpPr>
          <p:cNvPr id="3" name="Marcador de contenido 2" descr="sector de producción de bienes y servicios&#10;">
            <a:extLst>
              <a:ext uri="{FF2B5EF4-FFF2-40B4-BE49-F238E27FC236}">
                <a16:creationId xmlns:a16="http://schemas.microsoft.com/office/drawing/2014/main" id="{2F25A028-2B6A-2827-124F-E99FEE2159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042741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endParaRPr lang="es-ES" dirty="0"/>
          </a:p>
        </p:txBody>
      </p:sp>
      <p:sp>
        <p:nvSpPr>
          <p:cNvPr id="9" name="CuadroTexto 8">
            <a:extLst>
              <a:ext uri="{FF2B5EF4-FFF2-40B4-BE49-F238E27FC236}">
                <a16:creationId xmlns:a16="http://schemas.microsoft.com/office/drawing/2014/main" id="{459A9B3B-AC37-ADA5-3B65-A7B1039EF634}"/>
              </a:ext>
            </a:extLst>
          </p:cNvPr>
          <p:cNvSpPr txBox="1"/>
          <p:nvPr/>
        </p:nvSpPr>
        <p:spPr>
          <a:xfrm>
            <a:off x="5071678" y="1927091"/>
            <a:ext cx="21799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effectLst/>
                <a:latin typeface="+mn-lt"/>
                <a:ea typeface="Calibri" panose="020F0502020204030204" pitchFamily="34" charset="0"/>
              </a:rPr>
              <a:t>Government</a:t>
            </a:r>
            <a:endParaRPr lang="es-EC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BC49C657-9C6C-5B87-1F03-D50C00CADA45}"/>
              </a:ext>
            </a:extLst>
          </p:cNvPr>
          <p:cNvSpPr txBox="1"/>
          <p:nvPr/>
        </p:nvSpPr>
        <p:spPr>
          <a:xfrm>
            <a:off x="7687519" y="4714452"/>
            <a:ext cx="195479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C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Enterprises</a:t>
            </a:r>
            <a:endParaRPr lang="es-EC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D12C39D3-2ED0-BBD4-9361-230ACA4F4217}"/>
              </a:ext>
            </a:extLst>
          </p:cNvPr>
          <p:cNvSpPr txBox="1"/>
          <p:nvPr/>
        </p:nvSpPr>
        <p:spPr>
          <a:xfrm>
            <a:off x="1898045" y="4409583"/>
            <a:ext cx="29503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latin typeface="Calibri" panose="020F0502020204030204" pitchFamily="34" charset="0"/>
                <a:cs typeface="Calibri" panose="020F0502020204030204" pitchFamily="34" charset="0"/>
              </a:rPr>
              <a:t>Universities, </a:t>
            </a:r>
            <a:r>
              <a:rPr lang="es-ES" sz="2800" b="1" dirty="0" err="1">
                <a:latin typeface="Calibri" panose="020F0502020204030204" pitchFamily="34" charset="0"/>
                <a:cs typeface="Calibri" panose="020F0502020204030204" pitchFamily="34" charset="0"/>
              </a:rPr>
              <a:t>research</a:t>
            </a:r>
            <a:r>
              <a:rPr lang="es-ES" sz="2800" b="1" dirty="0">
                <a:latin typeface="Calibri" panose="020F0502020204030204" pitchFamily="34" charset="0"/>
                <a:cs typeface="Calibri" panose="020F0502020204030204" pitchFamily="34" charset="0"/>
              </a:rPr>
              <a:t> centers</a:t>
            </a:r>
            <a:endParaRPr lang="es-EC" sz="2800" b="1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Triángulo isósceles 4">
            <a:extLst>
              <a:ext uri="{FF2B5EF4-FFF2-40B4-BE49-F238E27FC236}">
                <a16:creationId xmlns:a16="http://schemas.microsoft.com/office/drawing/2014/main" id="{4C462300-CCC6-6ABF-1181-51A83FB54F39}"/>
              </a:ext>
            </a:extLst>
          </p:cNvPr>
          <p:cNvSpPr/>
          <p:nvPr/>
        </p:nvSpPr>
        <p:spPr>
          <a:xfrm>
            <a:off x="4504481" y="2605606"/>
            <a:ext cx="3183038" cy="2417803"/>
          </a:xfrm>
          <a:prstGeom prst="triangle">
            <a:avLst/>
          </a:prstGeom>
          <a:solidFill>
            <a:srgbClr val="2691DA"/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C"/>
          </a:p>
        </p:txBody>
      </p:sp>
      <p:cxnSp>
        <p:nvCxnSpPr>
          <p:cNvPr id="7" name="Conector recto de flecha 6">
            <a:extLst>
              <a:ext uri="{FF2B5EF4-FFF2-40B4-BE49-F238E27FC236}">
                <a16:creationId xmlns:a16="http://schemas.microsoft.com/office/drawing/2014/main" id="{DAEC4EC5-999B-4C59-B4A0-292B447978D8}"/>
              </a:ext>
            </a:extLst>
          </p:cNvPr>
          <p:cNvCxnSpPr/>
          <p:nvPr/>
        </p:nvCxnSpPr>
        <p:spPr>
          <a:xfrm flipV="1">
            <a:off x="4348480" y="2605606"/>
            <a:ext cx="1320800" cy="1742874"/>
          </a:xfrm>
          <a:prstGeom prst="straightConnector1">
            <a:avLst/>
          </a:prstGeom>
          <a:ln w="1270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9C67022B-4134-225A-C7A2-BA68D573F3E2}"/>
              </a:ext>
            </a:extLst>
          </p:cNvPr>
          <p:cNvCxnSpPr/>
          <p:nvPr/>
        </p:nvCxnSpPr>
        <p:spPr>
          <a:xfrm>
            <a:off x="6624320" y="2605606"/>
            <a:ext cx="1164959" cy="159047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Conector recto de flecha 13">
            <a:extLst>
              <a:ext uri="{FF2B5EF4-FFF2-40B4-BE49-F238E27FC236}">
                <a16:creationId xmlns:a16="http://schemas.microsoft.com/office/drawing/2014/main" id="{D617B7A8-128D-F187-15F7-A707DEAE4CBD}"/>
              </a:ext>
            </a:extLst>
          </p:cNvPr>
          <p:cNvCxnSpPr/>
          <p:nvPr/>
        </p:nvCxnSpPr>
        <p:spPr>
          <a:xfrm>
            <a:off x="4719518" y="5334000"/>
            <a:ext cx="2819202" cy="0"/>
          </a:xfrm>
          <a:prstGeom prst="straightConnector1">
            <a:avLst/>
          </a:prstGeom>
          <a:ln w="19050"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Imagen 3">
            <a:extLst>
              <a:ext uri="{FF2B5EF4-FFF2-40B4-BE49-F238E27FC236}">
                <a16:creationId xmlns:a16="http://schemas.microsoft.com/office/drawing/2014/main" id="{EABB7D40-DB7B-5E66-0A2D-6B813FB5A34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22034" y="17037"/>
            <a:ext cx="2170364" cy="11950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20467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o 6"/>
          <p:cNvGrpSpPr/>
          <p:nvPr/>
        </p:nvGrpSpPr>
        <p:grpSpPr>
          <a:xfrm>
            <a:off x="2219325" y="35405"/>
            <a:ext cx="9144000" cy="1025561"/>
            <a:chOff x="0" y="0"/>
            <a:chExt cx="12192000" cy="1071302"/>
          </a:xfrm>
        </p:grpSpPr>
        <p:sp>
          <p:nvSpPr>
            <p:cNvPr id="4" name="Rectángulo 3"/>
            <p:cNvSpPr/>
            <p:nvPr/>
          </p:nvSpPr>
          <p:spPr>
            <a:xfrm>
              <a:off x="0" y="0"/>
              <a:ext cx="12192000" cy="900000"/>
            </a:xfrm>
            <a:prstGeom prst="rect">
              <a:avLst/>
            </a:prstGeom>
            <a:solidFill>
              <a:srgbClr val="283F8C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 sz="3000" b="1" dirty="0">
                <a:solidFill>
                  <a:prstClr val="white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5" name="Rectángulo 4"/>
            <p:cNvSpPr/>
            <p:nvPr/>
          </p:nvSpPr>
          <p:spPr>
            <a:xfrm>
              <a:off x="0" y="963302"/>
              <a:ext cx="12192000" cy="108000"/>
            </a:xfrm>
            <a:prstGeom prst="rect">
              <a:avLst/>
            </a:prstGeom>
            <a:solidFill>
              <a:srgbClr val="6EC046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MX">
                <a:solidFill>
                  <a:prstClr val="white"/>
                </a:solidFill>
              </a:endParaRPr>
            </a:p>
          </p:txBody>
        </p:sp>
      </p:grpSp>
      <p:grpSp>
        <p:nvGrpSpPr>
          <p:cNvPr id="13" name="Grupo 15"/>
          <p:cNvGrpSpPr/>
          <p:nvPr/>
        </p:nvGrpSpPr>
        <p:grpSpPr>
          <a:xfrm>
            <a:off x="7467600" y="6172201"/>
            <a:ext cx="2971800" cy="471641"/>
            <a:chOff x="9451234" y="6412940"/>
            <a:chExt cx="2345765" cy="324000"/>
          </a:xfrm>
        </p:grpSpPr>
        <p:pic>
          <p:nvPicPr>
            <p:cNvPr id="14" name="Imagen 16"/>
            <p:cNvPicPr>
              <a:picLocks noChangeAspect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451234" y="6436992"/>
              <a:ext cx="1447531" cy="275896"/>
            </a:xfrm>
            <a:prstGeom prst="rect">
              <a:avLst/>
            </a:prstGeom>
          </p:spPr>
        </p:pic>
        <p:pic>
          <p:nvPicPr>
            <p:cNvPr id="15" name="Imagen 17"/>
            <p:cNvPicPr>
              <a:picLocks noChangeAspect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1217574" y="6448940"/>
              <a:ext cx="579425" cy="252000"/>
            </a:xfrm>
            <a:prstGeom prst="rect">
              <a:avLst/>
            </a:prstGeom>
          </p:spPr>
        </p:pic>
        <p:sp>
          <p:nvSpPr>
            <p:cNvPr id="16" name="Rectángulo 18"/>
            <p:cNvSpPr/>
            <p:nvPr/>
          </p:nvSpPr>
          <p:spPr>
            <a:xfrm>
              <a:off x="11038587" y="6412940"/>
              <a:ext cx="36000" cy="3240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013">
                <a:solidFill>
                  <a:prstClr val="white"/>
                </a:solidFill>
              </a:endParaRPr>
            </a:p>
          </p:txBody>
        </p:sp>
      </p:grpSp>
      <p:graphicFrame>
        <p:nvGraphicFramePr>
          <p:cNvPr id="9" name="Tabla 9"/>
          <p:cNvGraphicFramePr>
            <a:graphicFrameLocks noGrp="1"/>
          </p:cNvGraphicFramePr>
          <p:nvPr/>
        </p:nvGraphicFramePr>
        <p:xfrm>
          <a:off x="1798440" y="1676401"/>
          <a:ext cx="8640961" cy="429049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6468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976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5907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8128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462917">
                <a:tc>
                  <a:txBody>
                    <a:bodyPr/>
                    <a:lstStyle/>
                    <a:p>
                      <a:pPr algn="ctr"/>
                      <a:r>
                        <a:rPr lang="es-ES" sz="18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Categoría</a:t>
                      </a:r>
                      <a:r>
                        <a:rPr lang="es-ES" sz="1800" b="1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</a:t>
                      </a:r>
                      <a:endParaRPr lang="es-ES" sz="18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Cantidad 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Autorizo Uso Emergencia</a:t>
                      </a:r>
                      <a:r>
                        <a:rPr lang="es-ES" sz="1800" b="1" baseline="0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 (AUE)*</a:t>
                      </a:r>
                      <a:endParaRPr lang="es-ES" sz="18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 err="1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Desarrollo</a:t>
                      </a:r>
                      <a:endParaRPr lang="es-ES" sz="1800" b="1" dirty="0">
                        <a:solidFill>
                          <a:schemeClr val="bg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1" dirty="0">
                          <a:solidFill>
                            <a:schemeClr val="bg1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Escalado Productivo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9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52568">
                <a:tc>
                  <a:txBody>
                    <a:bodyPr/>
                    <a:lstStyle/>
                    <a:p>
                      <a:pPr algn="ctr"/>
                      <a:r>
                        <a:rPr lang="es-ES" sz="1800" b="1" dirty="0" err="1">
                          <a:solidFill>
                            <a:srgbClr val="11206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Inmunomoduladores</a:t>
                      </a:r>
                      <a:endParaRPr lang="es-ES" sz="1800" b="1" dirty="0">
                        <a:solidFill>
                          <a:srgbClr val="11206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11206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S" sz="1800" b="1" dirty="0">
                        <a:solidFill>
                          <a:srgbClr val="11206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11206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ES" sz="1800" b="1" dirty="0">
                        <a:solidFill>
                          <a:srgbClr val="11206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11206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S" sz="1800" b="1" dirty="0">
                        <a:solidFill>
                          <a:srgbClr val="11206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11206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S" sz="1800" b="1" dirty="0">
                        <a:solidFill>
                          <a:srgbClr val="11206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02122">
                <a:tc>
                  <a:txBody>
                    <a:bodyPr/>
                    <a:lstStyle/>
                    <a:p>
                      <a:pPr algn="ctr"/>
                      <a:r>
                        <a:rPr lang="es-ES" sz="1800" b="1" dirty="0">
                          <a:solidFill>
                            <a:srgbClr val="11206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Anti – virale</a:t>
                      </a:r>
                      <a:r>
                        <a:rPr lang="es-ES" sz="1800" b="1" baseline="0" dirty="0">
                          <a:solidFill>
                            <a:srgbClr val="11206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s</a:t>
                      </a:r>
                      <a:endParaRPr lang="es-ES" sz="1800" b="1" dirty="0">
                        <a:solidFill>
                          <a:srgbClr val="11206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1" dirty="0">
                          <a:solidFill>
                            <a:srgbClr val="11206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1" dirty="0">
                          <a:solidFill>
                            <a:srgbClr val="11206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1" dirty="0">
                          <a:solidFill>
                            <a:srgbClr val="11206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1" dirty="0">
                          <a:solidFill>
                            <a:srgbClr val="11206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6368">
                <a:tc>
                  <a:txBody>
                    <a:bodyPr/>
                    <a:lstStyle/>
                    <a:p>
                      <a:pPr algn="ctr"/>
                      <a:r>
                        <a:rPr lang="es-ES" sz="1800" b="1" dirty="0">
                          <a:solidFill>
                            <a:srgbClr val="11206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Anti - inflamatorios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11206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ES" sz="1800" b="1" dirty="0">
                        <a:solidFill>
                          <a:srgbClr val="11206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1" dirty="0">
                          <a:solidFill>
                            <a:srgbClr val="11206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11206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S" sz="1800" b="1" dirty="0">
                        <a:solidFill>
                          <a:srgbClr val="11206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11206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ES" sz="1800" b="1" dirty="0">
                        <a:solidFill>
                          <a:srgbClr val="11206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52568">
                <a:tc>
                  <a:txBody>
                    <a:bodyPr/>
                    <a:lstStyle/>
                    <a:p>
                      <a:pPr algn="ctr"/>
                      <a:r>
                        <a:rPr lang="es-ES" sz="1800" b="1" dirty="0">
                          <a:solidFill>
                            <a:srgbClr val="11206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Vacunas preventivas 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11206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ES" sz="1800" b="1" dirty="0">
                        <a:solidFill>
                          <a:srgbClr val="11206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11206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ES" sz="1800" b="1" dirty="0">
                        <a:solidFill>
                          <a:srgbClr val="11206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11206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ES" sz="1800" b="1" dirty="0">
                        <a:solidFill>
                          <a:srgbClr val="11206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11206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  <a:endParaRPr lang="es-ES" sz="1800" b="1" dirty="0">
                        <a:solidFill>
                          <a:srgbClr val="11206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62917">
                <a:tc>
                  <a:txBody>
                    <a:bodyPr/>
                    <a:lstStyle/>
                    <a:p>
                      <a:pPr algn="ctr"/>
                      <a:r>
                        <a:rPr lang="es-ES" sz="1800" b="1" dirty="0">
                          <a:solidFill>
                            <a:srgbClr val="11206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Diagnóstico Serológico 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1" dirty="0">
                          <a:solidFill>
                            <a:srgbClr val="11206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1" dirty="0">
                          <a:solidFill>
                            <a:srgbClr val="11206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1" dirty="0">
                          <a:solidFill>
                            <a:srgbClr val="11206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0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1" dirty="0">
                          <a:solidFill>
                            <a:srgbClr val="11206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2568">
                <a:tc>
                  <a:txBody>
                    <a:bodyPr/>
                    <a:lstStyle/>
                    <a:p>
                      <a:pPr algn="ctr"/>
                      <a:r>
                        <a:rPr lang="es-ES" sz="1800" b="1" dirty="0">
                          <a:solidFill>
                            <a:srgbClr val="11206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Diagnóstico Molecular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11206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S" sz="1800" b="1" dirty="0">
                        <a:solidFill>
                          <a:srgbClr val="11206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11206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ES" sz="1800" b="1" dirty="0">
                        <a:solidFill>
                          <a:srgbClr val="11206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11206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  <a:endParaRPr lang="es-ES" sz="1800" b="1" dirty="0">
                        <a:solidFill>
                          <a:srgbClr val="11206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11206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  <a:endParaRPr lang="es-ES" sz="1800" b="1" dirty="0">
                        <a:solidFill>
                          <a:srgbClr val="11206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01044">
                <a:tc>
                  <a:txBody>
                    <a:bodyPr/>
                    <a:lstStyle/>
                    <a:p>
                      <a:pPr algn="ctr"/>
                      <a:r>
                        <a:rPr lang="es-ES" sz="1800" b="1" dirty="0">
                          <a:solidFill>
                            <a:srgbClr val="11206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Equipos Médicos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11206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  <a:endParaRPr lang="es-ES" sz="1800" b="1" dirty="0">
                        <a:solidFill>
                          <a:srgbClr val="11206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11206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ES" sz="1800" b="1" dirty="0">
                        <a:solidFill>
                          <a:srgbClr val="11206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11206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ES" sz="1800" b="1" dirty="0">
                        <a:solidFill>
                          <a:srgbClr val="11206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11206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  <a:endParaRPr lang="es-ES" sz="1800" b="1" dirty="0">
                        <a:solidFill>
                          <a:srgbClr val="11206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04681">
                <a:tc>
                  <a:txBody>
                    <a:bodyPr/>
                    <a:lstStyle/>
                    <a:p>
                      <a:pPr algn="ctr"/>
                      <a:r>
                        <a:rPr lang="es-ES" sz="1800" b="1" dirty="0">
                          <a:solidFill>
                            <a:srgbClr val="11206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Total 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1" dirty="0">
                          <a:solidFill>
                            <a:srgbClr val="11206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27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1" dirty="0">
                          <a:solidFill>
                            <a:srgbClr val="11206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19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1" dirty="0">
                          <a:solidFill>
                            <a:srgbClr val="11206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  <a:endParaRPr lang="es-ES" sz="1800" b="1" dirty="0">
                        <a:solidFill>
                          <a:srgbClr val="112063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800" b="1" dirty="0">
                          <a:solidFill>
                            <a:srgbClr val="112063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23</a:t>
                      </a:r>
                    </a:p>
                  </a:txBody>
                  <a:tcPr marL="51435" marR="51435" marT="25718" marB="2571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10" name="Rectangle 4"/>
          <p:cNvSpPr>
            <a:spLocks noChangeArrowheads="1"/>
          </p:cNvSpPr>
          <p:nvPr/>
        </p:nvSpPr>
        <p:spPr bwMode="auto">
          <a:xfrm>
            <a:off x="3047755" y="1066800"/>
            <a:ext cx="6411779" cy="55399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anchor="ctr">
            <a:spAutoFit/>
          </a:bodyPr>
          <a:lstStyle/>
          <a:p>
            <a:pPr algn="ctr">
              <a:defRPr/>
            </a:pPr>
            <a:r>
              <a:rPr lang="es-MX" sz="3000" b="1" dirty="0" err="1">
                <a:solidFill>
                  <a:srgbClr val="002060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Covid</a:t>
            </a:r>
            <a:r>
              <a:rPr lang="es-MX" sz="3000" b="1" dirty="0">
                <a:solidFill>
                  <a:srgbClr val="002060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 – 19 </a:t>
            </a:r>
            <a:r>
              <a:rPr lang="es-MX" sz="3000" b="1" dirty="0" err="1">
                <a:solidFill>
                  <a:srgbClr val="002060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Product</a:t>
            </a:r>
            <a:r>
              <a:rPr lang="es-MX" sz="3000" b="1" dirty="0">
                <a:solidFill>
                  <a:srgbClr val="002060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 Portfolio </a:t>
            </a:r>
          </a:p>
        </p:txBody>
      </p:sp>
      <p:sp>
        <p:nvSpPr>
          <p:cNvPr id="11" name="CuadroTexto 2"/>
          <p:cNvSpPr txBox="1"/>
          <p:nvPr/>
        </p:nvSpPr>
        <p:spPr>
          <a:xfrm>
            <a:off x="2435002" y="6172200"/>
            <a:ext cx="36343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s-ES" b="1" dirty="0">
                <a:solidFill>
                  <a:srgbClr val="002060"/>
                </a:solidFill>
                <a:latin typeface="Arial" panose="020B0604020202020204" pitchFamily="34" charset="0"/>
                <a:ea typeface="MS PGothic" pitchFamily="34" charset="-128"/>
                <a:cs typeface="Arial" panose="020B0604020202020204" pitchFamily="34" charset="0"/>
              </a:rPr>
              <a:t>*AUE aprobado por el CECMED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47A25C4B-FC7B-BA11-25BE-A25A7E0D732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2170364" cy="1194920"/>
          </a:xfrm>
          <a:prstGeom prst="rect">
            <a:avLst/>
          </a:prstGeom>
        </p:spPr>
      </p:pic>
      <p:sp>
        <p:nvSpPr>
          <p:cNvPr id="8" name="Rectángulo 7"/>
          <p:cNvSpPr/>
          <p:nvPr/>
        </p:nvSpPr>
        <p:spPr>
          <a:xfrm>
            <a:off x="3579803" y="213227"/>
            <a:ext cx="59783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Innovation</a:t>
            </a:r>
            <a:r>
              <a:rPr lang="es-E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in </a:t>
            </a:r>
            <a:r>
              <a:rPr lang="es-E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Health</a:t>
            </a:r>
            <a:r>
              <a:rPr lang="es-ES" sz="36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 </a:t>
            </a:r>
            <a:r>
              <a:rPr lang="es-ES" sz="3600" b="1" dirty="0" err="1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Emergency</a:t>
            </a:r>
            <a:endParaRPr lang="es-ES" sz="3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8885741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C409890-6D97-42E2-A32B-06BB300125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0650" y="1914097"/>
            <a:ext cx="9410700" cy="2438827"/>
          </a:xfrm>
        </p:spPr>
        <p:txBody>
          <a:bodyPr>
            <a:noAutofit/>
          </a:bodyPr>
          <a:lstStyle/>
          <a:p>
            <a:pPr algn="ctr"/>
            <a:r>
              <a:rPr lang="en-US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Innovation in the spotlight:</a:t>
            </a:r>
            <a:r>
              <a:rPr lang="es-ES" sz="4000" b="1" dirty="0">
                <a:solidFill>
                  <a:schemeClr val="tx1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 </a:t>
            </a:r>
            <a:r>
              <a:rPr lang="en-US" sz="4000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The Government management system based on science and innovation (SGGCI)</a:t>
            </a:r>
            <a:endParaRPr lang="es-CU" sz="4800" b="1" dirty="0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1893E7E6-B5C1-76EB-F7B6-28036502D36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2170364" cy="1194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81375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1D9A78"/>
      </a:accent1>
      <a:accent2>
        <a:srgbClr val="8BC145"/>
      </a:accent2>
      <a:accent3>
        <a:srgbClr val="36AFCE"/>
      </a:accent3>
      <a:accent4>
        <a:srgbClr val="1D6FA9"/>
      </a:accent4>
      <a:accent5>
        <a:srgbClr val="B74919"/>
      </a:accent5>
      <a:accent6>
        <a:srgbClr val="F19D19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AE6F2518-B084-4896-AF52-66CC2144AA26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2970</TotalTime>
  <Words>1395</Words>
  <Application>Microsoft Office PowerPoint</Application>
  <PresentationFormat>Panorámica</PresentationFormat>
  <Paragraphs>146</Paragraphs>
  <Slides>18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Wingdings</vt:lpstr>
      <vt:lpstr>Office Theme</vt:lpstr>
      <vt:lpstr>Government management system based on science and innovation (SGGCI)</vt:lpstr>
      <vt:lpstr>Some background (1)</vt:lpstr>
      <vt:lpstr>Some background (2)</vt:lpstr>
      <vt:lpstr>COVID 19, CTI and Government in Cuba</vt:lpstr>
      <vt:lpstr>What happened?</vt:lpstr>
      <vt:lpstr>What happened?</vt:lpstr>
      <vt:lpstr>          Sabato Triangle (1968)</vt:lpstr>
      <vt:lpstr>Presentación de PowerPoint</vt:lpstr>
      <vt:lpstr>Innovation in the spotlight: The Government management system based on science and innovation (SGGCI)</vt:lpstr>
      <vt:lpstr>SGGCI: conceptual framework</vt:lpstr>
      <vt:lpstr>The Government management system based on science and innovation (SGGCI): some tools.</vt:lpstr>
      <vt:lpstr>National Innovation Council agenda items (1)</vt:lpstr>
      <vt:lpstr>National Innovation Council agenda items (2)</vt:lpstr>
      <vt:lpstr>What is the SGGCI and what is it for?</vt:lpstr>
      <vt:lpstr> What is the role of the SGGCI? (1)</vt:lpstr>
      <vt:lpstr> What is the role of the SGGCI? (2) </vt:lpstr>
      <vt:lpstr>Overall and final assessment</vt:lpstr>
      <vt:lpstr>On the subject: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relevancia del sistema de gestión de gobierno basado en ciencia e innovación  para el desarrollo del país</dc:title>
  <dc:creator>Administrador</dc:creator>
  <cp:lastModifiedBy>Jorge Rafael</cp:lastModifiedBy>
  <cp:revision>413</cp:revision>
  <dcterms:created xsi:type="dcterms:W3CDTF">2022-02-19T16:53:59Z</dcterms:created>
  <dcterms:modified xsi:type="dcterms:W3CDTF">2023-03-19T19:49:57Z</dcterms:modified>
</cp:coreProperties>
</file>