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N/gzyfe9xO4hD+oQFl7HbEqo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Дмитрий Курбатов"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 name="Google Shape;2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619943" y="1323389"/>
            <a:ext cx="4908884" cy="48844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s-ES" sz="3000" b="1" dirty="0">
                <a:latin typeface="Times New Roman" panose="02020603050405020304" pitchFamily="18" charset="0"/>
                <a:cs typeface="Times New Roman" panose="02020603050405020304" pitchFamily="18" charset="0"/>
              </a:rPr>
              <a:t>Tema: </a:t>
            </a:r>
            <a:r>
              <a:rPr lang="es-ES" sz="3000" dirty="0">
                <a:latin typeface="Times New Roman" panose="02020603050405020304" pitchFamily="18" charset="0"/>
                <a:cs typeface="Times New Roman" panose="02020603050405020304" pitchFamily="18" charset="0"/>
              </a:rPr>
              <a:t>América Latina como centro de la gran oposición entre Estados Unidos y China. La decisión política</a:t>
            </a:r>
            <a:r>
              <a:rPr lang="ru-RU" sz="3000" dirty="0">
                <a:latin typeface="Times New Roman" panose="02020603050405020304" pitchFamily="18" charset="0"/>
                <a:cs typeface="Times New Roman" panose="02020603050405020304" pitchFamily="18" charset="0"/>
              </a:rPr>
              <a:t>-</a:t>
            </a:r>
            <a:r>
              <a:rPr lang="es-ES" sz="3000" dirty="0">
                <a:latin typeface="Times New Roman" panose="02020603050405020304" pitchFamily="18" charset="0"/>
                <a:cs typeface="Times New Roman" panose="02020603050405020304" pitchFamily="18" charset="0"/>
              </a:rPr>
              <a:t>jurídica.</a:t>
            </a:r>
            <a:br>
              <a:rPr lang="es-ES" sz="3000" dirty="0">
                <a:latin typeface="Times New Roman" panose="02020603050405020304" pitchFamily="18" charset="0"/>
                <a:cs typeface="Times New Roman" panose="02020603050405020304" pitchFamily="18" charset="0"/>
              </a:rPr>
            </a:br>
            <a:br>
              <a:rPr lang="es-ES" sz="3000" dirty="0">
                <a:latin typeface="Times New Roman" panose="02020603050405020304" pitchFamily="18" charset="0"/>
                <a:cs typeface="Times New Roman" panose="02020603050405020304" pitchFamily="18" charset="0"/>
              </a:rPr>
            </a:br>
            <a:r>
              <a:rPr lang="es-ES" sz="3000" b="1" dirty="0">
                <a:latin typeface="Times New Roman" panose="02020603050405020304" pitchFamily="18" charset="0"/>
                <a:cs typeface="Times New Roman" panose="02020603050405020304" pitchFamily="18" charset="0"/>
              </a:rPr>
              <a:t>Autor: </a:t>
            </a:r>
            <a:r>
              <a:rPr lang="es-ES" sz="3000" dirty="0">
                <a:latin typeface="Times New Roman" panose="02020603050405020304" pitchFamily="18" charset="0"/>
                <a:cs typeface="Times New Roman" panose="02020603050405020304" pitchFamily="18" charset="0"/>
              </a:rPr>
              <a:t>Valerio </a:t>
            </a:r>
            <a:r>
              <a:rPr lang="es-ES" sz="3000" dirty="0" err="1">
                <a:latin typeface="Times New Roman" panose="02020603050405020304" pitchFamily="18" charset="0"/>
                <a:cs typeface="Times New Roman" panose="02020603050405020304" pitchFamily="18" charset="0"/>
              </a:rPr>
              <a:t>Perunov</a:t>
            </a:r>
            <a:r>
              <a:rPr lang="es-ES" sz="3000" dirty="0">
                <a:latin typeface="Times New Roman" panose="02020603050405020304" pitchFamily="18" charset="0"/>
                <a:cs typeface="Times New Roman" panose="02020603050405020304" pitchFamily="18" charset="0"/>
              </a:rPr>
              <a:t>, director interino del Centro de la diplomacia científica y la ciencia juvenil, postgrado en el Departamento de análisis aplicado de problemas internacionales, Universidad </a:t>
            </a:r>
            <a:r>
              <a:rPr lang="es-ES" sz="3000"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MGIMO</a:t>
            </a:r>
            <a:br>
              <a:rPr lang="es-ES" sz="3000" dirty="0">
                <a:latin typeface="Times New Roman" panose="02020603050405020304" pitchFamily="18" charset="0"/>
                <a:cs typeface="Times New Roman" panose="02020603050405020304" pitchFamily="18" charset="0"/>
              </a:rPr>
            </a:br>
            <a:br>
              <a:rPr lang="es-ES" sz="3000" dirty="0">
                <a:latin typeface="Times New Roman" panose="02020603050405020304" pitchFamily="18" charset="0"/>
                <a:cs typeface="Times New Roman" panose="02020603050405020304" pitchFamily="18" charset="0"/>
              </a:rPr>
            </a:br>
            <a:r>
              <a:rPr lang="es-ES" sz="3000" dirty="0">
                <a:latin typeface="Times New Roman" panose="02020603050405020304" pitchFamily="18" charset="0"/>
                <a:cs typeface="Times New Roman" panose="02020603050405020304" pitchFamily="18" charset="0"/>
              </a:rPr>
              <a:t>Contactos:</a:t>
            </a:r>
            <a:br>
              <a:rPr lang="es-ES" sz="3000" dirty="0">
                <a:latin typeface="Times New Roman" panose="02020603050405020304" pitchFamily="18" charset="0"/>
                <a:cs typeface="Times New Roman" panose="02020603050405020304" pitchFamily="18" charset="0"/>
              </a:rPr>
            </a:br>
            <a:r>
              <a:rPr lang="es-ES" sz="3000" dirty="0">
                <a:latin typeface="Times New Roman" panose="02020603050405020304" pitchFamily="18" charset="0"/>
                <a:cs typeface="Times New Roman" panose="02020603050405020304" pitchFamily="18" charset="0"/>
              </a:rPr>
              <a:t>perunovw@mail.ru</a:t>
            </a:r>
            <a:endParaRPr sz="3000" dirty="0">
              <a:latin typeface="Times New Roman" panose="02020603050405020304" pitchFamily="18" charset="0"/>
              <a:cs typeface="Times New Roman" panose="02020603050405020304" pitchFamily="18" charset="0"/>
            </a:endParaRPr>
          </a:p>
        </p:txBody>
      </p:sp>
      <p:pic>
        <p:nvPicPr>
          <p:cNvPr id="85" name="Google Shape;85;p1"/>
          <p:cNvPicPr preferRelativeResize="0"/>
          <p:nvPr/>
        </p:nvPicPr>
        <p:blipFill rotWithShape="1">
          <a:blip r:embed="rId3">
            <a:alphaModFix/>
          </a:blip>
          <a:srcRect/>
          <a:stretch/>
        </p:blipFill>
        <p:spPr>
          <a:xfrm>
            <a:off x="3014760" y="650130"/>
            <a:ext cx="3605183" cy="5252937"/>
          </a:xfrm>
          <a:prstGeom prst="rect">
            <a:avLst/>
          </a:prstGeom>
          <a:noFill/>
          <a:ln>
            <a:noFill/>
          </a:ln>
        </p:spPr>
      </p:pic>
      <p:pic>
        <p:nvPicPr>
          <p:cNvPr id="86" name="Google Shape;86;p1"/>
          <p:cNvPicPr preferRelativeResize="0"/>
          <p:nvPr/>
        </p:nvPicPr>
        <p:blipFill rotWithShape="1">
          <a:blip r:embed="rId4">
            <a:alphaModFix/>
          </a:blip>
          <a:srcRect/>
          <a:stretch/>
        </p:blipFill>
        <p:spPr>
          <a:xfrm>
            <a:off x="-48802" y="650131"/>
            <a:ext cx="3214936" cy="2695074"/>
          </a:xfrm>
          <a:prstGeom prst="rect">
            <a:avLst/>
          </a:prstGeom>
          <a:noFill/>
          <a:ln>
            <a:noFill/>
          </a:ln>
        </p:spPr>
      </p:pic>
      <p:sp>
        <p:nvSpPr>
          <p:cNvPr id="2" name="AutoShape 4" descr="Picture background">
            <a:extLst>
              <a:ext uri="{FF2B5EF4-FFF2-40B4-BE49-F238E27FC236}">
                <a16:creationId xmlns:a16="http://schemas.microsoft.com/office/drawing/2014/main" id="{DA5CE833-1FCB-8914-2BF6-B36C7FFF7A66}"/>
              </a:ext>
            </a:extLst>
          </p:cNvPr>
          <p:cNvSpPr>
            <a:spLocks noChangeAspect="1" noChangeArrowheads="1"/>
          </p:cNvSpPr>
          <p:nvPr/>
        </p:nvSpPr>
        <p:spPr bwMode="auto">
          <a:xfrm>
            <a:off x="4524375" y="3276599"/>
            <a:ext cx="172402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Picture background">
            <a:extLst>
              <a:ext uri="{FF2B5EF4-FFF2-40B4-BE49-F238E27FC236}">
                <a16:creationId xmlns:a16="http://schemas.microsoft.com/office/drawing/2014/main" id="{DA2D0A15-4542-7817-BABE-FA3861D0B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2" y="3345205"/>
            <a:ext cx="3212286" cy="2557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El basis teorético</a:t>
            </a:r>
            <a:endParaRPr dirty="0">
              <a:latin typeface="Times New Roman" panose="02020603050405020304" pitchFamily="18" charset="0"/>
              <a:cs typeface="Times New Roman" panose="02020603050405020304" pitchFamily="18" charset="0"/>
            </a:endParaRPr>
          </a:p>
        </p:txBody>
      </p:sp>
      <p:sp>
        <p:nvSpPr>
          <p:cNvPr id="92" name="Google Shape;92;p2"/>
          <p:cNvSpPr txBox="1">
            <a:spLocks noGrp="1"/>
          </p:cNvSpPr>
          <p:nvPr>
            <p:ph type="body" idx="2"/>
          </p:nvPr>
        </p:nvSpPr>
        <p:spPr>
          <a:xfrm>
            <a:off x="5515024" y="1690688"/>
            <a:ext cx="6019800" cy="503237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La tragedia de las grandes potencias de profesor </a:t>
            </a:r>
            <a:r>
              <a:rPr lang="es-ES" dirty="0" err="1">
                <a:latin typeface="Times New Roman" panose="02020603050405020304" pitchFamily="18" charset="0"/>
                <a:cs typeface="Times New Roman" panose="02020603050405020304" pitchFamily="18" charset="0"/>
              </a:rPr>
              <a:t>Mearsheimer</a:t>
            </a:r>
            <a:r>
              <a:rPr lang="es-ES" dirty="0">
                <a:latin typeface="Times New Roman" panose="02020603050405020304" pitchFamily="18" charset="0"/>
                <a:cs typeface="Times New Roman" panose="02020603050405020304" pitchFamily="18" charset="0"/>
              </a:rPr>
              <a:t> y el realismo y análisis </a:t>
            </a:r>
            <a:r>
              <a:rPr lang="es-ES" dirty="0" err="1">
                <a:latin typeface="Times New Roman" panose="02020603050405020304" pitchFamily="18" charset="0"/>
                <a:cs typeface="Times New Roman" panose="02020603050405020304" pitchFamily="18" charset="0"/>
              </a:rPr>
              <a:t>sistematico</a:t>
            </a:r>
            <a:r>
              <a:rPr lang="es-ES" dirty="0">
                <a:latin typeface="Times New Roman" panose="02020603050405020304" pitchFamily="18" charset="0"/>
                <a:cs typeface="Times New Roman" panose="02020603050405020304" pitchFamily="18" charset="0"/>
              </a:rPr>
              <a:t> de la MGIMO: </a:t>
            </a:r>
            <a:r>
              <a:rPr lang="es-ES" dirty="0" err="1">
                <a:latin typeface="Times New Roman" panose="02020603050405020304" pitchFamily="18" charset="0"/>
                <a:cs typeface="Times New Roman" panose="02020603050405020304" pitchFamily="18" charset="0"/>
              </a:rPr>
              <a:t>Bogaturov</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Khrustalev</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Shakleina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Baykov</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Istomin</a:t>
            </a:r>
            <a:r>
              <a:rPr lang="es-ES" dirty="0">
                <a:latin typeface="Times New Roman" panose="02020603050405020304" pitchFamily="18" charset="0"/>
                <a:cs typeface="Times New Roman" panose="02020603050405020304" pitchFamily="18" charset="0"/>
              </a:rPr>
              <a:t>. La hegemonía global no es posible, la máxima es regional. Otra acción es </a:t>
            </a:r>
            <a:r>
              <a:rPr lang="es-ES"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asegurarse</a:t>
            </a:r>
            <a:r>
              <a:rPr lang="es-ES" dirty="0">
                <a:latin typeface="Times New Roman" panose="02020603050405020304" pitchFamily="18" charset="0"/>
                <a:cs typeface="Times New Roman" panose="02020603050405020304" pitchFamily="18" charset="0"/>
              </a:rPr>
              <a:t> de que otras hegemonías en las regiones no funcionen. La única hegemonía regional casi completa en la actualidad es Estados Unidos en el subsistema regional interamericano.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El nuevo </a:t>
            </a:r>
            <a:r>
              <a:rPr lang="es-ES" dirty="0" err="1">
                <a:latin typeface="Times New Roman" panose="02020603050405020304" pitchFamily="18" charset="0"/>
                <a:cs typeface="Times New Roman" panose="02020603050405020304" pitchFamily="18" charset="0"/>
              </a:rPr>
              <a:t>hegemón</a:t>
            </a:r>
            <a:r>
              <a:rPr lang="es-ES" dirty="0">
                <a:latin typeface="Times New Roman" panose="02020603050405020304" pitchFamily="18" charset="0"/>
                <a:cs typeface="Times New Roman" panose="02020603050405020304" pitchFamily="18" charset="0"/>
              </a:rPr>
              <a:t> regional más potencial es China en el sudeste asiático. El nuevo </a:t>
            </a:r>
            <a:r>
              <a:rPr lang="es-ES" dirty="0" err="1">
                <a:latin typeface="Times New Roman" panose="02020603050405020304" pitchFamily="18" charset="0"/>
                <a:cs typeface="Times New Roman" panose="02020603050405020304" pitchFamily="18" charset="0"/>
              </a:rPr>
              <a:t>hegemón</a:t>
            </a:r>
            <a:r>
              <a:rPr lang="es-ES" dirty="0">
                <a:latin typeface="Times New Roman" panose="02020603050405020304" pitchFamily="18" charset="0"/>
                <a:cs typeface="Times New Roman" panose="02020603050405020304" pitchFamily="18" charset="0"/>
              </a:rPr>
              <a:t> regional, cuando tenga calma en su subsistema, intervendrá más activamente en otros de los que amenazarán fuertemente las posiciones estadounidenses. Por lo tanto, China no puede crecer pacíficamente. En esto está la tragedia de las grandes potencias</a:t>
            </a:r>
            <a:endParaRPr dirty="0">
              <a:latin typeface="Times New Roman" panose="02020603050405020304" pitchFamily="18" charset="0"/>
              <a:cs typeface="Times New Roman" panose="02020603050405020304" pitchFamily="18" charset="0"/>
            </a:endParaRPr>
          </a:p>
        </p:txBody>
      </p:sp>
      <p:pic>
        <p:nvPicPr>
          <p:cNvPr id="93" name="Google Shape;93;p2" descr="Picture background"/>
          <p:cNvPicPr preferRelativeResize="0">
            <a:picLocks noGrp="1"/>
          </p:cNvPicPr>
          <p:nvPr>
            <p:ph type="body" idx="1"/>
          </p:nvPr>
        </p:nvPicPr>
        <p:blipFill rotWithShape="1">
          <a:blip r:embed="rId3">
            <a:alphaModFix/>
          </a:blip>
          <a:srcRect/>
          <a:stretch/>
        </p:blipFill>
        <p:spPr>
          <a:xfrm>
            <a:off x="175727" y="2174594"/>
            <a:ext cx="5181600" cy="27203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El objeto de la acciones</a:t>
            </a:r>
            <a:endParaRPr dirty="0">
              <a:latin typeface="Times New Roman" panose="02020603050405020304" pitchFamily="18" charset="0"/>
              <a:cs typeface="Times New Roman" panose="02020603050405020304" pitchFamily="18" charset="0"/>
            </a:endParaRPr>
          </a:p>
        </p:txBody>
      </p:sp>
      <p:sp>
        <p:nvSpPr>
          <p:cNvPr id="99" name="Google Shape;99;p3"/>
          <p:cNvSpPr txBox="1">
            <a:spLocks noGrp="1"/>
          </p:cNvSpPr>
          <p:nvPr>
            <p:ph type="body" idx="1"/>
          </p:nvPr>
        </p:nvSpPr>
        <p:spPr>
          <a:xfrm>
            <a:off x="417095" y="1825625"/>
            <a:ext cx="5602705" cy="478372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El subsistema regional interamericano, bajo esta lógica, debe ser objeto de las acciones de China. Cuando Estados Unidos comience a tener problemas en la retaguardia, no podrá presionar tanto en Asia y se verá obligado a centrarse en los problemas cercanos.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La principal región de escalada es Caribes y Andes - </a:t>
            </a:r>
            <a:r>
              <a:rPr lang="es-ES"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Pacífico</a:t>
            </a:r>
            <a:r>
              <a:rPr lang="es-ES" dirty="0">
                <a:latin typeface="Times New Roman" panose="02020603050405020304" pitchFamily="18" charset="0"/>
                <a:cs typeface="Times New Roman" panose="02020603050405020304" pitchFamily="18" charset="0"/>
              </a:rPr>
              <a:t>.  Los países de La Plata, si así lo desean, podrán alejarse del conflicto, pero la lucha argentino-brasileña por la hegemonía subregional (aunque en forma blanda, en proyectos de integración latinoamericana o panamericana) los obligará a formar parte del enfrentamiento de la misma manera.</a:t>
            </a:r>
            <a:endParaRPr dirty="0">
              <a:latin typeface="Times New Roman" panose="02020603050405020304" pitchFamily="18" charset="0"/>
              <a:cs typeface="Times New Roman" panose="02020603050405020304" pitchFamily="18" charset="0"/>
            </a:endParaRPr>
          </a:p>
        </p:txBody>
      </p:sp>
      <p:pic>
        <p:nvPicPr>
          <p:cNvPr id="100" name="Google Shape;100;p3" descr="Picture background"/>
          <p:cNvPicPr preferRelativeResize="0">
            <a:picLocks noGrp="1"/>
          </p:cNvPicPr>
          <p:nvPr>
            <p:ph type="body" idx="2"/>
          </p:nvPr>
        </p:nvPicPr>
        <p:blipFill rotWithShape="1">
          <a:blip r:embed="rId3">
            <a:alphaModFix/>
          </a:blip>
          <a:srcRect/>
          <a:stretch/>
        </p:blipFill>
        <p:spPr>
          <a:xfrm>
            <a:off x="6096000" y="2050005"/>
            <a:ext cx="5779948" cy="43349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El barrio de la competencia </a:t>
            </a:r>
            <a:r>
              <a:rPr lang="es-ES"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intensiva</a:t>
            </a:r>
            <a:endParaRPr dirty="0">
              <a:latin typeface="Times New Roman" panose="02020603050405020304" pitchFamily="18" charset="0"/>
              <a:cs typeface="Times New Roman" panose="02020603050405020304" pitchFamily="18" charset="0"/>
            </a:endParaRPr>
          </a:p>
        </p:txBody>
      </p:sp>
      <p:sp>
        <p:nvSpPr>
          <p:cNvPr id="106" name="Google Shape;106;p4"/>
          <p:cNvSpPr txBox="1">
            <a:spLocks noGrp="1"/>
          </p:cNvSpPr>
          <p:nvPr>
            <p:ph type="body" idx="2"/>
          </p:nvPr>
        </p:nvSpPr>
        <p:spPr>
          <a:xfrm>
            <a:off x="6172200" y="1690688"/>
            <a:ext cx="6019800" cy="503237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Estados Unidos no impide activamente el desarrollo de contactos comerciales y económicos. En varios países de la región, China ya se ha convertido en el primer socio comercial, superando a Estados Unidos. Una vez los Estados Unidos hicieron lo mismo con el Reino Unido, prácticamente desplazando su representación comercial.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La línea roja parece ser el despliegue de bases militares extranjeras o de anclaje, el control de </a:t>
            </a:r>
            <a:r>
              <a:rPr lang="es-ES"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la</a:t>
            </a:r>
            <a:r>
              <a:rPr lang="es-ES" dirty="0">
                <a:latin typeface="Times New Roman" panose="02020603050405020304" pitchFamily="18" charset="0"/>
                <a:cs typeface="Times New Roman" panose="02020603050405020304" pitchFamily="18" charset="0"/>
              </a:rPr>
              <a:t> infraestructura estratégica más importante. Se prestará especial atención a Cuba, Nicaragua (importantes posiciones estratégicas en la región, contactos amistosos con China, oportunidades para una cooperación más estrecha, incluso en el ámbito militar), Panamá (la arteria logística estratégica más importante que China ha utilizado hasta hace poco para desarrollar sus intereses en la región)</a:t>
            </a:r>
            <a:endParaRPr dirty="0">
              <a:latin typeface="Times New Roman" panose="02020603050405020304" pitchFamily="18" charset="0"/>
              <a:cs typeface="Times New Roman" panose="02020603050405020304" pitchFamily="18" charset="0"/>
            </a:endParaRPr>
          </a:p>
        </p:txBody>
      </p:sp>
      <p:pic>
        <p:nvPicPr>
          <p:cNvPr id="107" name="Google Shape;107;p4" descr="Picture background"/>
          <p:cNvPicPr preferRelativeResize="0">
            <a:picLocks noGrp="1"/>
          </p:cNvPicPr>
          <p:nvPr>
            <p:ph type="body" idx="1"/>
          </p:nvPr>
        </p:nvPicPr>
        <p:blipFill rotWithShape="1">
          <a:blip r:embed="rId3">
            <a:alphaModFix/>
          </a:blip>
          <a:srcRect/>
          <a:stretch/>
        </p:blipFill>
        <p:spPr>
          <a:xfrm>
            <a:off x="278019" y="1825624"/>
            <a:ext cx="5894181" cy="38211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La intensificación de presión </a:t>
            </a:r>
            <a:endParaRPr dirty="0">
              <a:latin typeface="Times New Roman" panose="02020603050405020304" pitchFamily="18" charset="0"/>
              <a:cs typeface="Times New Roman" panose="02020603050405020304" pitchFamily="18" charset="0"/>
            </a:endParaRPr>
          </a:p>
        </p:txBody>
      </p:sp>
      <p:sp>
        <p:nvSpPr>
          <p:cNvPr id="113" name="Google Shape;113;p5"/>
          <p:cNvSpPr txBox="1">
            <a:spLocks noGrp="1"/>
          </p:cNvSpPr>
          <p:nvPr>
            <p:ph type="body" idx="1"/>
          </p:nvPr>
        </p:nvSpPr>
        <p:spPr>
          <a:xfrm>
            <a:off x="513347" y="1825624"/>
            <a:ext cx="5506453" cy="484789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ea typeface="Tahoma" panose="020B0604030504040204" pitchFamily="34" charset="0"/>
                <a:cs typeface="Times New Roman" panose="02020603050405020304" pitchFamily="18" charset="0"/>
              </a:rPr>
              <a:t>Ahora se ve una fase suave de la oposición estadounidense: las restricciones de comercio. Un mayor aumento de la cooperación de las grandes potencias externas con la región o la intensificación de las iniciativas latinoamericanas solidarias sobre una base antiamericana podría implicar una decisión </a:t>
            </a:r>
            <a:r>
              <a:rPr lang="es-ES" dirty="0">
                <a:latin typeface="Times New Roman" panose="02020603050405020304" pitchFamily="18" charset="0"/>
                <a:ea typeface="Tahoma" panose="020B0604030504040204" pitchFamily="34"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contundente</a:t>
            </a:r>
            <a:r>
              <a:rPr lang="es-ES" dirty="0">
                <a:latin typeface="Times New Roman" panose="02020603050405020304" pitchFamily="18" charset="0"/>
                <a:ea typeface="Tahoma" panose="020B0604030504040204" pitchFamily="34" charset="0"/>
                <a:cs typeface="Times New Roman" panose="02020603050405020304" pitchFamily="18" charset="0"/>
              </a:rPr>
              <a:t>. </a:t>
            </a:r>
            <a:endParaRPr dirty="0">
              <a:latin typeface="Times New Roman" panose="02020603050405020304" pitchFamily="18" charset="0"/>
              <a:ea typeface="Tahoma" panose="020B0604030504040204" pitchFamily="34"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ea typeface="Tahoma" panose="020B0604030504040204" pitchFamily="34"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ea typeface="Tahoma" panose="020B0604030504040204" pitchFamily="34" charset="0"/>
                <a:cs typeface="Times New Roman" panose="02020603050405020304" pitchFamily="18" charset="0"/>
              </a:rPr>
              <a:t>Presiones económicas más severas, injerencia en los asuntos internos, derrocamiento de gobiernos objetables, operaciones de fuerza directa contra países que lideran políticas antiamericanas o presiones sobre el subsistema regional del promotor de la expansión de la influencia externa en América Latina - China: en el Mar de China Meridional, fortalecimiento de Taiwán, complicación de las comunicaciones comerciales, incluido el Estrecho de Malaca.</a:t>
            </a:r>
            <a:endParaRPr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4" name="Google Shape;114;p5" descr="Picture background"/>
          <p:cNvPicPr preferRelativeResize="0">
            <a:picLocks noGrp="1"/>
          </p:cNvPicPr>
          <p:nvPr>
            <p:ph type="body" idx="2"/>
          </p:nvPr>
        </p:nvPicPr>
        <p:blipFill rotWithShape="1">
          <a:blip r:embed="rId3">
            <a:alphaModFix/>
          </a:blip>
          <a:srcRect/>
          <a:stretch/>
        </p:blipFill>
        <p:spPr>
          <a:xfrm>
            <a:off x="6096000" y="2258761"/>
            <a:ext cx="5509870" cy="30993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Segunda doctrina de Monroe</a:t>
            </a:r>
            <a:endParaRPr dirty="0">
              <a:latin typeface="Times New Roman" panose="02020603050405020304" pitchFamily="18" charset="0"/>
              <a:cs typeface="Times New Roman" panose="02020603050405020304" pitchFamily="18" charset="0"/>
            </a:endParaRPr>
          </a:p>
        </p:txBody>
      </p:sp>
      <p:sp>
        <p:nvSpPr>
          <p:cNvPr id="120" name="Google Shape;12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Una presión segura contra Estados Unidos en su subsistema regional o el curso de mantenimiento de la paz de la administración estadounidense podría conducir a una solución constructiva de la disputa. La opción es altamente improbable, pero posible. Estados Unidos puede reconocer las grandes ambiciones de China dividiendo el mundo en esferas de influencia indestructibles: la Nueva Doctrina Monroe en Asia, las dos doctrinas de Monroe, el concepto de Cimérica.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Es posible que, para mantener el orden, las partes coloquen contingentes militares sensibles en lugares vulnerables de otros subsistemas magnánimos para mantenerse constantemente en la mosca.</a:t>
            </a:r>
            <a:endParaRPr dirty="0">
              <a:latin typeface="Times New Roman" panose="02020603050405020304" pitchFamily="18" charset="0"/>
              <a:cs typeface="Times New Roman" panose="02020603050405020304" pitchFamily="18" charset="0"/>
            </a:endParaRPr>
          </a:p>
        </p:txBody>
      </p:sp>
      <p:pic>
        <p:nvPicPr>
          <p:cNvPr id="121" name="Google Shape;121;p6" descr="Picture background"/>
          <p:cNvPicPr preferRelativeResize="0">
            <a:picLocks noGrp="1"/>
          </p:cNvPicPr>
          <p:nvPr>
            <p:ph type="body" idx="1"/>
          </p:nvPr>
        </p:nvPicPr>
        <p:blipFill rotWithShape="1">
          <a:blip r:embed="rId3">
            <a:alphaModFix/>
          </a:blip>
          <a:srcRect/>
          <a:stretch/>
        </p:blipFill>
        <p:spPr>
          <a:xfrm>
            <a:off x="838200" y="2310797"/>
            <a:ext cx="5181600" cy="33809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Nuevo panamericanismo</a:t>
            </a:r>
            <a:endParaRPr dirty="0">
              <a:latin typeface="Times New Roman" panose="02020603050405020304" pitchFamily="18" charset="0"/>
              <a:cs typeface="Times New Roman" panose="02020603050405020304" pitchFamily="18" charset="0"/>
            </a:endParaRPr>
          </a:p>
        </p:txBody>
      </p:sp>
      <p:sp>
        <p:nvSpPr>
          <p:cNvPr id="127" name="Google Shape;127;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El escenario más probable es un mayor dominio estadounidense en la región, ya que es extremadamente difícil que China opere a través del océano y Estados Unidos está muy cerca. Se iniciará una nueva combinación de Río-Bogotá 80 años después de la primera versión, cuando los países latinoamericanos volverán de nuevo al concepto de determinismo geográfico, donde el contacto con Estados Unidos será considerado inevitable y la base del bienestar.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Así, cualquier opción de este tipo supone que los países de América Latina serán escenario de una confrontación de grandes potencias que, en todo caso, </a:t>
            </a:r>
            <a:r>
              <a:rPr lang="es-ES"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resultará en el</a:t>
            </a:r>
            <a:r>
              <a:rPr lang="es-ES" dirty="0">
                <a:latin typeface="Times New Roman" panose="02020603050405020304" pitchFamily="18" charset="0"/>
                <a:cs typeface="Times New Roman" panose="02020603050405020304" pitchFamily="18" charset="0"/>
              </a:rPr>
              <a:t> dominio estadounidense.</a:t>
            </a:r>
            <a:endParaRPr dirty="0">
              <a:latin typeface="Times New Roman" panose="02020603050405020304" pitchFamily="18" charset="0"/>
              <a:cs typeface="Times New Roman" panose="02020603050405020304" pitchFamily="18" charset="0"/>
            </a:endParaRPr>
          </a:p>
        </p:txBody>
      </p:sp>
      <p:pic>
        <p:nvPicPr>
          <p:cNvPr id="128" name="Google Shape;128;p7" descr="Picture background"/>
          <p:cNvPicPr preferRelativeResize="0">
            <a:picLocks noGrp="1"/>
          </p:cNvPicPr>
          <p:nvPr>
            <p:ph type="body" idx="2"/>
          </p:nvPr>
        </p:nvPicPr>
        <p:blipFill rotWithShape="1">
          <a:blip r:embed="rId3">
            <a:alphaModFix/>
          </a:blip>
          <a:srcRect/>
          <a:stretch/>
        </p:blipFill>
        <p:spPr>
          <a:xfrm>
            <a:off x="6172200" y="2281650"/>
            <a:ext cx="5181600" cy="34392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La única salida</a:t>
            </a:r>
            <a:endParaRPr dirty="0">
              <a:latin typeface="Times New Roman" panose="02020603050405020304" pitchFamily="18" charset="0"/>
              <a:cs typeface="Times New Roman" panose="02020603050405020304" pitchFamily="18" charset="0"/>
            </a:endParaRPr>
          </a:p>
        </p:txBody>
      </p:sp>
      <p:sp>
        <p:nvSpPr>
          <p:cNvPr id="134" name="Google Shape;13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La única salida es la solidaridad latinoamericana, armada con un conjunto de doctrinas político-jurídicas de los grandes predecesores: Bolívar, Calvo, Drago, Juárez, Balmaceda, Castro, Río Branco, Vargas, Saavedra Lamas, entre otros. Los Estados deben desarrollar la integración sobre la base de principios de derecho internacional especialmente comprensibles para los latinoamericanos: no intervención, no uso de la fuerza, solución pacífica de controversias.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lt1"/>
              </a:buClr>
              <a:buSzPct val="100000"/>
              <a:buNone/>
            </a:pPr>
            <a:r>
              <a:rPr lang="es-ES" dirty="0">
                <a:latin typeface="Times New Roman" panose="02020603050405020304" pitchFamily="18" charset="0"/>
                <a:cs typeface="Times New Roman" panose="02020603050405020304" pitchFamily="18" charset="0"/>
              </a:rPr>
              <a:t>Hay que construir un desarrollo económico independiente, no autárquico, sino dirigido, entre otras cosas, a contactos externos diversificados - Estados Unidos, China, Rusia, la UE, África, otros - para evitar depender de nadie.</a:t>
            </a:r>
            <a:endParaRPr dirty="0">
              <a:latin typeface="Times New Roman" panose="02020603050405020304" pitchFamily="18" charset="0"/>
              <a:cs typeface="Times New Roman" panose="02020603050405020304" pitchFamily="18" charset="0"/>
            </a:endParaRPr>
          </a:p>
        </p:txBody>
      </p:sp>
      <p:pic>
        <p:nvPicPr>
          <p:cNvPr id="135" name="Google Shape;135;p8" descr="Picture background"/>
          <p:cNvPicPr preferRelativeResize="0">
            <a:picLocks noGrp="1"/>
          </p:cNvPicPr>
          <p:nvPr>
            <p:ph type="body" idx="1"/>
          </p:nvPr>
        </p:nvPicPr>
        <p:blipFill rotWithShape="1">
          <a:blip r:embed="rId3">
            <a:alphaModFix/>
          </a:blip>
          <a:srcRect/>
          <a:stretch/>
        </p:blipFill>
        <p:spPr>
          <a:xfrm>
            <a:off x="120024" y="1825625"/>
            <a:ext cx="5975976" cy="34361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dirty="0">
                <a:latin typeface="Times New Roman" panose="02020603050405020304" pitchFamily="18" charset="0"/>
                <a:cs typeface="Times New Roman" panose="02020603050405020304" pitchFamily="18" charset="0"/>
              </a:rPr>
              <a:t>La variante </a:t>
            </a:r>
            <a:r>
              <a:rPr lang="es-ES" dirty="0">
                <a:solidFill>
                  <a:srgbClr val="FFFFFF"/>
                </a:solidFill>
                <a:latin typeface="Times New Roman" panose="02020603050405020304" pitchFamily="18" charset="0"/>
                <a:cs typeface="Times New Roman" panose="02020603050405020304" pitchFamily="18" charset="0"/>
              </a:rPr>
              <a:t>más </a:t>
            </a:r>
            <a:r>
              <a:rPr lang="es-ES" dirty="0">
                <a:latin typeface="Times New Roman" panose="02020603050405020304" pitchFamily="18" charset="0"/>
                <a:cs typeface="Times New Roman" panose="02020603050405020304" pitchFamily="18" charset="0"/>
              </a:rPr>
              <a:t>probable</a:t>
            </a:r>
            <a:endParaRPr dirty="0">
              <a:latin typeface="Times New Roman" panose="02020603050405020304" pitchFamily="18" charset="0"/>
              <a:cs typeface="Times New Roman" panose="02020603050405020304" pitchFamily="18" charset="0"/>
            </a:endParaRPr>
          </a:p>
        </p:txBody>
      </p:sp>
      <p:sp>
        <p:nvSpPr>
          <p:cNvPr id="141" name="Google Shape;141;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800"/>
              <a:buNone/>
            </a:pPr>
            <a:r>
              <a:rPr lang="es-ES" dirty="0">
                <a:latin typeface="Times New Roman" panose="02020603050405020304" pitchFamily="18" charset="0"/>
                <a:cs typeface="Times New Roman" panose="02020603050405020304" pitchFamily="18" charset="0"/>
              </a:rPr>
              <a:t>Sin embargo, es lamentable reconocer que la solidaridad segura de América Latina parece ser un proyecto poco probable. A este respecto, el aumento de la influencia de los Estados Unidos en América Latina, manteniendo al mismo tiempo todas las demás posiciones actuales en otras regiones del mundo, debería considerarse la opción más probable para el futuro inmediato.</a:t>
            </a:r>
            <a:endParaRPr dirty="0">
              <a:latin typeface="Times New Roman" panose="02020603050405020304" pitchFamily="18" charset="0"/>
              <a:cs typeface="Times New Roman" panose="02020603050405020304" pitchFamily="18" charset="0"/>
            </a:endParaRPr>
          </a:p>
        </p:txBody>
      </p:sp>
      <p:pic>
        <p:nvPicPr>
          <p:cNvPr id="142" name="Google Shape;142;p9" descr="Picture background"/>
          <p:cNvPicPr preferRelativeResize="0">
            <a:picLocks noGrp="1"/>
          </p:cNvPicPr>
          <p:nvPr>
            <p:ph type="body" idx="1"/>
          </p:nvPr>
        </p:nvPicPr>
        <p:blipFill rotWithShape="1">
          <a:blip r:embed="rId3">
            <a:alphaModFix/>
          </a:blip>
          <a:srcRect/>
          <a:stretch/>
        </p:blipFill>
        <p:spPr>
          <a:xfrm>
            <a:off x="838200" y="2393749"/>
            <a:ext cx="5181600" cy="3215089"/>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987</Words>
  <Application>Microsoft Office PowerPoint</Application>
  <PresentationFormat>Широкоэкранный</PresentationFormat>
  <Paragraphs>31</Paragraphs>
  <Slides>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Tema: América Latina como centro de la gran oposición entre Estados Unidos y China. La decisión política-jurídica.  Autor: Valerio Perunov, director interino del Centro de la diplomacia científica y la ciencia juvenil, postgrado en el Departamento de análisis aplicado de problemas internacionales, Universidad MGIMO  Contactos: perunovw@mail.ru</vt:lpstr>
      <vt:lpstr>El basis teorético</vt:lpstr>
      <vt:lpstr>El objeto de la acciones</vt:lpstr>
      <vt:lpstr>El barrio de la competencia intensiva</vt:lpstr>
      <vt:lpstr>La intensificación de presión </vt:lpstr>
      <vt:lpstr>Segunda doctrina de Monroe</vt:lpstr>
      <vt:lpstr>Nuevo panamericanismo</vt:lpstr>
      <vt:lpstr>La única salida</vt:lpstr>
      <vt:lpstr>La variante más probable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Валерий Перунов</dc:creator>
  <cp:lastModifiedBy>Валерий Перунов</cp:lastModifiedBy>
  <cp:revision>4</cp:revision>
  <dcterms:created xsi:type="dcterms:W3CDTF">2025-07-31T06:40:04Z</dcterms:created>
  <dcterms:modified xsi:type="dcterms:W3CDTF">2025-07-31T09:40:32Z</dcterms:modified>
</cp:coreProperties>
</file>