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5" r:id="rId8"/>
    <p:sldId id="266" r:id="rId9"/>
    <p:sldId id="264"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17/12/2025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17/12/2025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17/12/2025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t>17/12/2025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17/12/2025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A847CFC-816F-41D0-AAC0-9BF4FEBC753E}" type="datetimeFigureOut">
              <a:rPr lang="es-ES" smtClean="0"/>
              <a:t>17/12/2025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7A847CFC-816F-41D0-AAC0-9BF4FEBC753E}" type="datetimeFigureOut">
              <a:rPr lang="es-ES" smtClean="0"/>
              <a:t>17/12/2025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7A847CFC-816F-41D0-AAC0-9BF4FEBC753E}" type="datetimeFigureOut">
              <a:rPr lang="es-ES" smtClean="0"/>
              <a:t>17/12/2025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47CFC-816F-41D0-AAC0-9BF4FEBC753E}" type="datetimeFigureOut">
              <a:rPr lang="es-ES" smtClean="0"/>
              <a:t>17/12/2025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17/12/2025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7A847CFC-816F-41D0-AAC0-9BF4FEBC753E}" type="datetimeFigureOut">
              <a:rPr lang="es-ES" smtClean="0"/>
              <a:t>17/12/2025</a:t>
            </a:fld>
            <a:endParaRPr lang="es-ES"/>
          </a:p>
        </p:txBody>
      </p:sp>
      <p:sp>
        <p:nvSpPr>
          <p:cNvPr id="9" name="Slide Number Placeholder 8"/>
          <p:cNvSpPr>
            <a:spLocks noGrp="1"/>
          </p:cNvSpPr>
          <p:nvPr>
            <p:ph type="sldNum" sz="quarter" idx="11"/>
          </p:nvPr>
        </p:nvSpPr>
        <p:spPr/>
        <p:txBody>
          <a:bodyPr/>
          <a:lstStyle/>
          <a:p>
            <a:fld id="{132FADFE-3B8F-471C-ABF0-DBC7717ECBBC}" type="slidenum">
              <a:rPr lang="es-ES" smtClean="0"/>
              <a:t>‹Nº›</a:t>
            </a:fld>
            <a:endParaRPr lang="es-ES"/>
          </a:p>
        </p:txBody>
      </p:sp>
      <p:sp>
        <p:nvSpPr>
          <p:cNvPr id="10" name="Footer Placeholder 9"/>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32FADFE-3B8F-471C-ABF0-DBC7717ECBBC}" type="slidenum">
              <a:rPr lang="es-ES" smtClean="0"/>
              <a:t>‹Nº›</a:t>
            </a:fld>
            <a:endParaRPr lang="es-E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E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A847CFC-816F-41D0-AAC0-9BF4FEBC753E}" type="datetimeFigureOut">
              <a:rPr lang="es-ES" smtClean="0"/>
              <a:t>17/12/2025</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p:txBody>
          <a:bodyPr>
            <a:normAutofit/>
          </a:bodyPr>
          <a:lstStyle/>
          <a:p>
            <a:pPr algn="just"/>
            <a:r>
              <a:rPr lang="es-ES" sz="2800" b="1" dirty="0">
                <a:latin typeface="Times New Roman" pitchFamily="18" charset="0"/>
                <a:cs typeface="Times New Roman" pitchFamily="18" charset="0"/>
              </a:rPr>
              <a:t>Título:</a:t>
            </a:r>
            <a:r>
              <a:rPr lang="es-ES" sz="2800" dirty="0">
                <a:latin typeface="Times New Roman" pitchFamily="18" charset="0"/>
                <a:cs typeface="Times New Roman" pitchFamily="18" charset="0"/>
              </a:rPr>
              <a:t> La Alianza EEUU-Corea del Sur: Fundamentos, Limitaciones y su Impacto en las Relaciones con </a:t>
            </a:r>
            <a:r>
              <a:rPr lang="es-ES" sz="2800" dirty="0" smtClean="0">
                <a:latin typeface="Times New Roman" pitchFamily="18" charset="0"/>
                <a:cs typeface="Times New Roman" pitchFamily="18" charset="0"/>
              </a:rPr>
              <a:t>Cuba</a:t>
            </a:r>
          </a:p>
          <a:p>
            <a:pPr marL="114300" indent="0" algn="just">
              <a:buNone/>
            </a:pPr>
            <a:endParaRPr lang="es-ES" sz="2800" dirty="0">
              <a:latin typeface="Times New Roman" pitchFamily="18" charset="0"/>
              <a:cs typeface="Times New Roman" pitchFamily="18" charset="0"/>
            </a:endParaRPr>
          </a:p>
          <a:p>
            <a:pPr algn="just"/>
            <a:r>
              <a:rPr lang="es-ES" sz="2800" b="1" dirty="0">
                <a:latin typeface="Times New Roman" pitchFamily="18" charset="0"/>
                <a:cs typeface="Times New Roman" pitchFamily="18" charset="0"/>
              </a:rPr>
              <a:t>Autora: </a:t>
            </a:r>
            <a:r>
              <a:rPr lang="es-ES" sz="2800" dirty="0" err="1">
                <a:latin typeface="Times New Roman" pitchFamily="18" charset="0"/>
                <a:cs typeface="Times New Roman" pitchFamily="18" charset="0"/>
              </a:rPr>
              <a:t>MSc</a:t>
            </a:r>
            <a:r>
              <a:rPr lang="es-ES" sz="2800" dirty="0">
                <a:latin typeface="Times New Roman" pitchFamily="18" charset="0"/>
                <a:cs typeface="Times New Roman" pitchFamily="18" charset="0"/>
              </a:rPr>
              <a:t>. </a:t>
            </a:r>
            <a:r>
              <a:rPr lang="es-ES" sz="2800" dirty="0" err="1">
                <a:latin typeface="Times New Roman" pitchFamily="18" charset="0"/>
                <a:cs typeface="Times New Roman" pitchFamily="18" charset="0"/>
              </a:rPr>
              <a:t>Jasely</a:t>
            </a:r>
            <a:r>
              <a:rPr lang="es-ES" sz="2800" dirty="0">
                <a:latin typeface="Times New Roman" pitchFamily="18" charset="0"/>
                <a:cs typeface="Times New Roman" pitchFamily="18" charset="0"/>
              </a:rPr>
              <a:t> Fernández </a:t>
            </a:r>
            <a:r>
              <a:rPr lang="es-ES" sz="2800" dirty="0" smtClean="0">
                <a:latin typeface="Times New Roman" pitchFamily="18" charset="0"/>
                <a:cs typeface="Times New Roman" pitchFamily="18" charset="0"/>
              </a:rPr>
              <a:t>Garrido</a:t>
            </a:r>
          </a:p>
          <a:p>
            <a:pPr algn="just"/>
            <a:endParaRPr lang="es-ES" sz="2800" dirty="0">
              <a:latin typeface="Times New Roman" pitchFamily="18" charset="0"/>
              <a:cs typeface="Times New Roman" pitchFamily="18" charset="0"/>
            </a:endParaRPr>
          </a:p>
          <a:p>
            <a:pPr algn="just"/>
            <a:r>
              <a:rPr lang="es-ES" sz="2800" dirty="0">
                <a:latin typeface="Times New Roman" pitchFamily="18" charset="0"/>
                <a:cs typeface="Times New Roman" pitchFamily="18" charset="0"/>
              </a:rPr>
              <a:t>Institución: Centro de Investigaciones de Política Internacional (CIPI)</a:t>
            </a:r>
          </a:p>
        </p:txBody>
      </p:sp>
    </p:spTree>
    <p:extLst>
      <p:ext uri="{BB962C8B-B14F-4D97-AF65-F5344CB8AC3E}">
        <p14:creationId xmlns:p14="http://schemas.microsoft.com/office/powerpoint/2010/main" val="9270474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836712"/>
            <a:ext cx="7620000" cy="4800600"/>
          </a:xfrm>
        </p:spPr>
        <p:txBody>
          <a:bodyPr>
            <a:normAutofit/>
          </a:bodyPr>
          <a:lstStyle/>
          <a:p>
            <a:pPr algn="just">
              <a:lnSpc>
                <a:spcPct val="150000"/>
              </a:lnSpc>
            </a:pPr>
            <a:r>
              <a:rPr lang="es-ES" sz="2400" dirty="0">
                <a:latin typeface="Times New Roman" pitchFamily="18" charset="0"/>
                <a:cs typeface="Times New Roman" pitchFamily="18" charset="0"/>
              </a:rPr>
              <a:t>El argumento central de este trabajo es que la alianza EE.UU.-Corea del Sur, a pesar de ser una de las más sólidas del mundo, enfrenta tensiones estructurales en el nuevo orden multipolar. Un estudio de caso revelador de estas dinámicas es la reciente apertura diplomática entre Seúl y La Habana en febrero de 2024, la cual ilustra la compleja interacción entre alianzas tradicionales y la autonomía diplomática en el siglo XXI</a:t>
            </a:r>
            <a:r>
              <a:rPr lang="es-ES" sz="2400" dirty="0" smtClean="0">
                <a:latin typeface="Times New Roman" pitchFamily="18" charset="0"/>
                <a:cs typeface="Times New Roman" pitchFamily="18" charset="0"/>
              </a:rPr>
              <a:t>.</a:t>
            </a:r>
            <a:endParaRPr lang="es-ES" sz="2400" dirty="0">
              <a:latin typeface="Times New Roman" pitchFamily="18" charset="0"/>
              <a:cs typeface="Times New Roman" pitchFamily="18" charset="0"/>
            </a:endParaRPr>
          </a:p>
        </p:txBody>
      </p:sp>
    </p:spTree>
    <p:extLst>
      <p:ext uri="{BB962C8B-B14F-4D97-AF65-F5344CB8AC3E}">
        <p14:creationId xmlns:p14="http://schemas.microsoft.com/office/powerpoint/2010/main" val="1474243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3472"/>
            <a:ext cx="8352928" cy="6593879"/>
          </a:xfrm>
        </p:spPr>
        <p:txBody>
          <a:bodyPr>
            <a:noAutofit/>
          </a:bodyPr>
          <a:lstStyle/>
          <a:p>
            <a:pPr marL="114300" indent="0" algn="just">
              <a:buNone/>
            </a:pPr>
            <a:r>
              <a:rPr lang="es-ES" sz="2400" b="1" dirty="0">
                <a:latin typeface="Times New Roman" pitchFamily="18" charset="0"/>
                <a:cs typeface="Times New Roman" pitchFamily="18" charset="0"/>
              </a:rPr>
              <a:t>La </a:t>
            </a:r>
            <a:r>
              <a:rPr lang="es-ES" sz="2400" b="1" dirty="0" smtClean="0">
                <a:latin typeface="Times New Roman" pitchFamily="18" charset="0"/>
                <a:cs typeface="Times New Roman" pitchFamily="18" charset="0"/>
              </a:rPr>
              <a:t>alianza EE.UU. República de Corea </a:t>
            </a:r>
            <a:r>
              <a:rPr lang="es-ES" sz="2400" b="1" dirty="0">
                <a:latin typeface="Times New Roman" pitchFamily="18" charset="0"/>
                <a:cs typeface="Times New Roman" pitchFamily="18" charset="0"/>
              </a:rPr>
              <a:t>se sostiene sobre tres pilares interdependientes</a:t>
            </a:r>
            <a:r>
              <a:rPr lang="es-ES" sz="2400" b="1" dirty="0" smtClean="0">
                <a:latin typeface="Times New Roman" pitchFamily="18" charset="0"/>
                <a:cs typeface="Times New Roman" pitchFamily="18" charset="0"/>
              </a:rPr>
              <a:t>: </a:t>
            </a:r>
            <a:endParaRPr lang="es-ES" sz="2400" b="1" dirty="0">
              <a:latin typeface="Times New Roman" pitchFamily="18" charset="0"/>
              <a:cs typeface="Times New Roman" pitchFamily="18" charset="0"/>
            </a:endParaRPr>
          </a:p>
          <a:p>
            <a:pPr algn="just">
              <a:lnSpc>
                <a:spcPct val="170000"/>
              </a:lnSpc>
            </a:pPr>
            <a:r>
              <a:rPr lang="es-ES" sz="2400" dirty="0">
                <a:latin typeface="Times New Roman" pitchFamily="18" charset="0"/>
                <a:cs typeface="Times New Roman" pitchFamily="18" charset="0"/>
              </a:rPr>
              <a:t>Seguridad: Es el núcleo histórico. Incluye la presencia militar estadounidense y el paraguas nuclear, fundamentales para la disuasión en la península</a:t>
            </a:r>
            <a:r>
              <a:rPr lang="es-ES" sz="2400" dirty="0" smtClean="0">
                <a:latin typeface="Times New Roman" pitchFamily="18" charset="0"/>
                <a:cs typeface="Times New Roman" pitchFamily="18" charset="0"/>
              </a:rPr>
              <a:t>.</a:t>
            </a:r>
            <a:endParaRPr lang="es-ES" sz="2400" dirty="0">
              <a:latin typeface="Times New Roman" pitchFamily="18" charset="0"/>
              <a:cs typeface="Times New Roman" pitchFamily="18" charset="0"/>
            </a:endParaRPr>
          </a:p>
          <a:p>
            <a:pPr algn="just">
              <a:lnSpc>
                <a:spcPct val="170000"/>
              </a:lnSpc>
            </a:pPr>
            <a:r>
              <a:rPr lang="es-ES" sz="2400" dirty="0">
                <a:latin typeface="Times New Roman" pitchFamily="18" charset="0"/>
                <a:cs typeface="Times New Roman" pitchFamily="18" charset="0"/>
              </a:rPr>
              <a:t>Economía: La relación evolucionó de la ayuda al desarrollo a una asociación estratégica integral. El TLC (KORUS FTA) y acuerdos en sectores como semiconductores y energía limpia crean una interdependencia profunda</a:t>
            </a:r>
            <a:r>
              <a:rPr lang="es-ES" sz="2400" dirty="0" smtClean="0">
                <a:latin typeface="Times New Roman" pitchFamily="18" charset="0"/>
                <a:cs typeface="Times New Roman" pitchFamily="18" charset="0"/>
              </a:rPr>
              <a:t>.</a:t>
            </a:r>
            <a:endParaRPr lang="es-ES" sz="2400" dirty="0">
              <a:latin typeface="Times New Roman" pitchFamily="18" charset="0"/>
              <a:cs typeface="Times New Roman" pitchFamily="18" charset="0"/>
            </a:endParaRPr>
          </a:p>
          <a:p>
            <a:pPr algn="just">
              <a:lnSpc>
                <a:spcPct val="170000"/>
              </a:lnSpc>
            </a:pPr>
            <a:r>
              <a:rPr lang="es-ES" sz="2400" dirty="0">
                <a:latin typeface="Times New Roman" pitchFamily="18" charset="0"/>
                <a:cs typeface="Times New Roman" pitchFamily="18" charset="0"/>
              </a:rPr>
              <a:t>Valores Compartidos: La transición democrática de Corea del Sur y la afinidad cultural, como el </a:t>
            </a:r>
            <a:r>
              <a:rPr lang="es-ES" sz="2400" dirty="0" err="1">
                <a:latin typeface="Times New Roman" pitchFamily="18" charset="0"/>
                <a:cs typeface="Times New Roman" pitchFamily="18" charset="0"/>
              </a:rPr>
              <a:t>Hallyu</a:t>
            </a:r>
            <a:r>
              <a:rPr lang="es-ES" sz="2400" dirty="0">
                <a:latin typeface="Times New Roman" pitchFamily="18" charset="0"/>
                <a:cs typeface="Times New Roman" pitchFamily="18" charset="0"/>
              </a:rPr>
              <a:t>, fortalecen los lazos </a:t>
            </a:r>
          </a:p>
          <a:p>
            <a:endParaRPr lang="es-ES" sz="2400" dirty="0">
              <a:latin typeface="Times New Roman" pitchFamily="18" charset="0"/>
              <a:cs typeface="Times New Roman" pitchFamily="18" charset="0"/>
            </a:endParaRPr>
          </a:p>
          <a:p>
            <a:endParaRPr lang="es-ES" sz="2400" dirty="0">
              <a:latin typeface="Times New Roman" pitchFamily="18" charset="0"/>
              <a:cs typeface="Times New Roman" pitchFamily="18" charset="0"/>
            </a:endParaRPr>
          </a:p>
        </p:txBody>
      </p:sp>
    </p:spTree>
    <p:extLst>
      <p:ext uri="{BB962C8B-B14F-4D97-AF65-F5344CB8AC3E}">
        <p14:creationId xmlns:p14="http://schemas.microsoft.com/office/powerpoint/2010/main" val="1151061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16632"/>
            <a:ext cx="8388424" cy="6552728"/>
          </a:xfrm>
        </p:spPr>
        <p:txBody>
          <a:bodyPr>
            <a:normAutofit/>
          </a:bodyPr>
          <a:lstStyle/>
          <a:p>
            <a:pPr marL="114300" indent="0" algn="just">
              <a:lnSpc>
                <a:spcPct val="150000"/>
              </a:lnSpc>
              <a:buNone/>
            </a:pPr>
            <a:r>
              <a:rPr lang="es-ES" sz="2400" b="1" dirty="0" smtClean="0">
                <a:latin typeface="Times New Roman" pitchFamily="18" charset="0"/>
                <a:cs typeface="Times New Roman" pitchFamily="18" charset="0"/>
              </a:rPr>
              <a:t>Fricciones en la alianza EE.UU. República de Corea.</a:t>
            </a:r>
            <a:endParaRPr lang="es-ES" sz="2400" dirty="0">
              <a:latin typeface="Times New Roman" pitchFamily="18" charset="0"/>
              <a:cs typeface="Times New Roman" pitchFamily="18" charset="0"/>
            </a:endParaRPr>
          </a:p>
          <a:p>
            <a:pPr algn="just">
              <a:lnSpc>
                <a:spcPct val="150000"/>
              </a:lnSpc>
            </a:pPr>
            <a:r>
              <a:rPr lang="es-ES" sz="2400" dirty="0">
                <a:latin typeface="Times New Roman" pitchFamily="18" charset="0"/>
                <a:cs typeface="Times New Roman" pitchFamily="18" charset="0"/>
              </a:rPr>
              <a:t>El </a:t>
            </a:r>
            <a:r>
              <a:rPr lang="es-ES" sz="2400" dirty="0" smtClean="0">
                <a:latin typeface="Times New Roman" pitchFamily="18" charset="0"/>
                <a:cs typeface="Times New Roman" pitchFamily="18" charset="0"/>
              </a:rPr>
              <a:t>Dilema </a:t>
            </a:r>
            <a:r>
              <a:rPr lang="es-ES" sz="2400" dirty="0">
                <a:latin typeface="Times New Roman" pitchFamily="18" charset="0"/>
                <a:cs typeface="Times New Roman" pitchFamily="18" charset="0"/>
              </a:rPr>
              <a:t>del Equilibrio </a:t>
            </a:r>
            <a:r>
              <a:rPr lang="es-ES" sz="2400" dirty="0" smtClean="0">
                <a:latin typeface="Times New Roman" pitchFamily="18" charset="0"/>
                <a:cs typeface="Times New Roman" pitchFamily="18" charset="0"/>
              </a:rPr>
              <a:t>Imposible: </a:t>
            </a:r>
            <a:r>
              <a:rPr lang="es-ES" sz="2400" dirty="0">
                <a:latin typeface="Times New Roman" pitchFamily="18" charset="0"/>
                <a:cs typeface="Times New Roman" pitchFamily="18" charset="0"/>
              </a:rPr>
              <a:t>Corea del Sur debe navegar entre su aliado de seguridad (EE.UU.) y su principal socio comercial (China</a:t>
            </a:r>
            <a:r>
              <a:rPr lang="es-ES" sz="2400" dirty="0" smtClean="0">
                <a:latin typeface="Times New Roman" pitchFamily="18" charset="0"/>
                <a:cs typeface="Times New Roman" pitchFamily="18" charset="0"/>
              </a:rPr>
              <a:t>).</a:t>
            </a:r>
            <a:endParaRPr lang="es-ES" sz="2400" dirty="0">
              <a:latin typeface="Times New Roman" pitchFamily="18" charset="0"/>
              <a:cs typeface="Times New Roman" pitchFamily="18" charset="0"/>
            </a:endParaRPr>
          </a:p>
          <a:p>
            <a:pPr algn="just">
              <a:lnSpc>
                <a:spcPct val="150000"/>
              </a:lnSpc>
            </a:pPr>
            <a:r>
              <a:rPr lang="es-ES" sz="2400" dirty="0" smtClean="0">
                <a:latin typeface="Times New Roman" pitchFamily="18" charset="0"/>
                <a:cs typeface="Times New Roman" pitchFamily="18" charset="0"/>
              </a:rPr>
              <a:t>Diferencias </a:t>
            </a:r>
            <a:r>
              <a:rPr lang="es-ES" sz="2400" dirty="0">
                <a:latin typeface="Times New Roman" pitchFamily="18" charset="0"/>
                <a:cs typeface="Times New Roman" pitchFamily="18" charset="0"/>
              </a:rPr>
              <a:t>en el manejo </a:t>
            </a:r>
            <a:r>
              <a:rPr lang="es-ES" sz="2400" dirty="0" smtClean="0">
                <a:latin typeface="Times New Roman" pitchFamily="18" charset="0"/>
                <a:cs typeface="Times New Roman" pitchFamily="18" charset="0"/>
              </a:rPr>
              <a:t>con la RPDC: </a:t>
            </a:r>
            <a:r>
              <a:rPr lang="es-ES" sz="2400" dirty="0">
                <a:latin typeface="Times New Roman" pitchFamily="18" charset="0"/>
                <a:cs typeface="Times New Roman" pitchFamily="18" charset="0"/>
              </a:rPr>
              <a:t>Mientras Washington prioriza la </a:t>
            </a:r>
            <a:r>
              <a:rPr lang="es-ES" sz="2400" dirty="0" smtClean="0">
                <a:latin typeface="Times New Roman" pitchFamily="18" charset="0"/>
                <a:cs typeface="Times New Roman" pitchFamily="18" charset="0"/>
              </a:rPr>
              <a:t>fuerza y la </a:t>
            </a:r>
            <a:r>
              <a:rPr lang="es-ES" sz="2400" dirty="0" err="1" smtClean="0">
                <a:latin typeface="Times New Roman" pitchFamily="18" charset="0"/>
                <a:cs typeface="Times New Roman" pitchFamily="18" charset="0"/>
              </a:rPr>
              <a:t>desnuclearizaciõn</a:t>
            </a:r>
            <a:r>
              <a:rPr lang="es-ES" sz="2400" dirty="0" smtClean="0">
                <a:latin typeface="Times New Roman" pitchFamily="18" charset="0"/>
                <a:cs typeface="Times New Roman" pitchFamily="18" charset="0"/>
              </a:rPr>
              <a:t>, </a:t>
            </a:r>
            <a:r>
              <a:rPr lang="es-ES" sz="2400" dirty="0">
                <a:latin typeface="Times New Roman" pitchFamily="18" charset="0"/>
                <a:cs typeface="Times New Roman" pitchFamily="18" charset="0"/>
              </a:rPr>
              <a:t>Seúl enfatiza la gestión de crisis y la estabilidad existencial</a:t>
            </a:r>
            <a:r>
              <a:rPr lang="es-ES" sz="2400" dirty="0" smtClean="0">
                <a:latin typeface="Times New Roman" pitchFamily="18" charset="0"/>
                <a:cs typeface="Times New Roman" pitchFamily="18" charset="0"/>
              </a:rPr>
              <a:t>.</a:t>
            </a:r>
            <a:endParaRPr lang="es-ES" sz="2400" dirty="0">
              <a:latin typeface="Times New Roman" pitchFamily="18" charset="0"/>
              <a:cs typeface="Times New Roman" pitchFamily="18" charset="0"/>
            </a:endParaRPr>
          </a:p>
          <a:p>
            <a:pPr algn="just">
              <a:lnSpc>
                <a:spcPct val="150000"/>
              </a:lnSpc>
            </a:pPr>
            <a:r>
              <a:rPr lang="es-ES" sz="2400" dirty="0">
                <a:latin typeface="Times New Roman" pitchFamily="18" charset="0"/>
                <a:cs typeface="Times New Roman" pitchFamily="18" charset="0"/>
              </a:rPr>
              <a:t>Búsqueda de autonomía estratégica: </a:t>
            </a:r>
            <a:r>
              <a:rPr lang="es-ES" sz="2400" dirty="0" smtClean="0">
                <a:latin typeface="Times New Roman" pitchFamily="18" charset="0"/>
                <a:cs typeface="Times New Roman" pitchFamily="18" charset="0"/>
              </a:rPr>
              <a:t>La  República de Corea, </a:t>
            </a:r>
            <a:r>
              <a:rPr lang="es-ES" sz="2400" dirty="0">
                <a:latin typeface="Times New Roman" pitchFamily="18" charset="0"/>
                <a:cs typeface="Times New Roman" pitchFamily="18" charset="0"/>
              </a:rPr>
              <a:t>ahora una potencia media, busca mayor soberanía en su política exterior y defensiva</a:t>
            </a:r>
            <a:r>
              <a:rPr lang="es-ES" sz="2400" dirty="0" smtClean="0">
                <a:latin typeface="Times New Roman" pitchFamily="18" charset="0"/>
                <a:cs typeface="Times New Roman" pitchFamily="18" charset="0"/>
              </a:rPr>
              <a:t>.</a:t>
            </a:r>
            <a:endParaRPr lang="es-ES" sz="2400" dirty="0">
              <a:latin typeface="Times New Roman" pitchFamily="18" charset="0"/>
              <a:cs typeface="Times New Roman" pitchFamily="18" charset="0"/>
            </a:endParaRPr>
          </a:p>
          <a:p>
            <a:endParaRPr lang="es-ES" dirty="0"/>
          </a:p>
          <a:p>
            <a:endParaRPr lang="es-ES" dirty="0"/>
          </a:p>
        </p:txBody>
      </p:sp>
    </p:spTree>
    <p:extLst>
      <p:ext uri="{BB962C8B-B14F-4D97-AF65-F5344CB8AC3E}">
        <p14:creationId xmlns:p14="http://schemas.microsoft.com/office/powerpoint/2010/main" val="2263871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260648"/>
            <a:ext cx="8136904" cy="6597352"/>
          </a:xfrm>
        </p:spPr>
        <p:txBody>
          <a:bodyPr>
            <a:normAutofit/>
          </a:bodyPr>
          <a:lstStyle/>
          <a:p>
            <a:pPr marL="114300" indent="0" algn="just">
              <a:lnSpc>
                <a:spcPct val="150000"/>
              </a:lnSpc>
              <a:buNone/>
            </a:pPr>
            <a:r>
              <a:rPr lang="es-ES" sz="2400" dirty="0">
                <a:latin typeface="Times New Roman" pitchFamily="18" charset="0"/>
                <a:cs typeface="Times New Roman" pitchFamily="18" charset="0"/>
              </a:rPr>
              <a:t>Este es el contexto en el que se produce un hito geopolítico: el establecimiento de relaciones entre la República de Corea y Cuba. Este movimiento no es un hecho aislado, sino un síntoma del pragmatismo </a:t>
            </a:r>
            <a:r>
              <a:rPr lang="es-ES" sz="2400" dirty="0" smtClean="0">
                <a:latin typeface="Times New Roman" pitchFamily="18" charset="0"/>
                <a:cs typeface="Times New Roman" pitchFamily="18" charset="0"/>
              </a:rPr>
              <a:t>al que apunta la evolución hacia un </a:t>
            </a:r>
            <a:r>
              <a:rPr lang="es-ES" sz="2400" dirty="0">
                <a:latin typeface="Times New Roman" pitchFamily="18" charset="0"/>
                <a:cs typeface="Times New Roman" pitchFamily="18" charset="0"/>
              </a:rPr>
              <a:t>nuevo </a:t>
            </a:r>
            <a:r>
              <a:rPr lang="es-ES" sz="2400" dirty="0" smtClean="0">
                <a:latin typeface="Times New Roman" pitchFamily="18" charset="0"/>
                <a:cs typeface="Times New Roman" pitchFamily="18" charset="0"/>
              </a:rPr>
              <a:t>orden multipolar.</a:t>
            </a:r>
            <a:endParaRPr lang="es-ES" sz="2400" dirty="0">
              <a:latin typeface="Times New Roman" pitchFamily="18" charset="0"/>
              <a:cs typeface="Times New Roman" pitchFamily="18" charset="0"/>
            </a:endParaRPr>
          </a:p>
          <a:p>
            <a:pPr algn="just">
              <a:lnSpc>
                <a:spcPct val="150000"/>
              </a:lnSpc>
            </a:pPr>
            <a:r>
              <a:rPr lang="es-ES" sz="2400" dirty="0">
                <a:latin typeface="Times New Roman" pitchFamily="18" charset="0"/>
                <a:cs typeface="Times New Roman" pitchFamily="18" charset="0"/>
              </a:rPr>
              <a:t>Para Corea del Sur: Es una victoria de su diplomacia global, diversificación de mercados y acceso a recursos </a:t>
            </a:r>
            <a:r>
              <a:rPr lang="es-ES" sz="2400" dirty="0" smtClean="0">
                <a:latin typeface="Times New Roman" pitchFamily="18" charset="0"/>
                <a:cs typeface="Times New Roman" pitchFamily="18" charset="0"/>
              </a:rPr>
              <a:t>críticos, sin romper con su aliado tradicional.</a:t>
            </a:r>
            <a:endParaRPr lang="es-ES" sz="2400" dirty="0">
              <a:latin typeface="Times New Roman" pitchFamily="18" charset="0"/>
              <a:cs typeface="Times New Roman" pitchFamily="18" charset="0"/>
            </a:endParaRPr>
          </a:p>
          <a:p>
            <a:pPr algn="just">
              <a:lnSpc>
                <a:spcPct val="150000"/>
              </a:lnSpc>
            </a:pPr>
            <a:r>
              <a:rPr lang="es-ES" sz="2400" dirty="0">
                <a:latin typeface="Times New Roman" pitchFamily="18" charset="0"/>
                <a:cs typeface="Times New Roman" pitchFamily="18" charset="0"/>
              </a:rPr>
              <a:t>Para Cuba: Representa una apertura hacia </a:t>
            </a:r>
            <a:r>
              <a:rPr lang="es-ES" sz="2400" dirty="0" smtClean="0">
                <a:latin typeface="Times New Roman" pitchFamily="18" charset="0"/>
                <a:cs typeface="Times New Roman" pitchFamily="18" charset="0"/>
              </a:rPr>
              <a:t>posibles nuevas fuentes alternativas </a:t>
            </a:r>
            <a:r>
              <a:rPr lang="es-ES" sz="2400" dirty="0">
                <a:latin typeface="Times New Roman" pitchFamily="18" charset="0"/>
                <a:cs typeface="Times New Roman" pitchFamily="18" charset="0"/>
              </a:rPr>
              <a:t>de cooperación, inversión y tecnología, ampliando su margen de maniobra internacional</a:t>
            </a:r>
            <a:r>
              <a:rPr lang="es-ES" sz="2400" dirty="0" smtClean="0">
                <a:latin typeface="Times New Roman" pitchFamily="18" charset="0"/>
                <a:cs typeface="Times New Roman" pitchFamily="18" charset="0"/>
              </a:rPr>
              <a:t>.</a:t>
            </a:r>
            <a:endParaRPr lang="es-ES" sz="2400" dirty="0">
              <a:latin typeface="Times New Roman" pitchFamily="18" charset="0"/>
              <a:cs typeface="Times New Roman" pitchFamily="18" charset="0"/>
            </a:endParaRPr>
          </a:p>
          <a:p>
            <a:pPr algn="just">
              <a:lnSpc>
                <a:spcPct val="150000"/>
              </a:lnSpc>
            </a:pPr>
            <a:endParaRPr lang="es-ES" sz="2400" dirty="0">
              <a:latin typeface="Times New Roman" pitchFamily="18" charset="0"/>
              <a:cs typeface="Times New Roman" pitchFamily="18" charset="0"/>
            </a:endParaRPr>
          </a:p>
          <a:p>
            <a:pPr algn="just">
              <a:lnSpc>
                <a:spcPct val="150000"/>
              </a:lnSpc>
            </a:pPr>
            <a:endParaRPr lang="es-ES" sz="2400" dirty="0">
              <a:latin typeface="Times New Roman" pitchFamily="18" charset="0"/>
              <a:cs typeface="Times New Roman" pitchFamily="18" charset="0"/>
            </a:endParaRPr>
          </a:p>
        </p:txBody>
      </p:sp>
    </p:spTree>
    <p:extLst>
      <p:ext uri="{BB962C8B-B14F-4D97-AF65-F5344CB8AC3E}">
        <p14:creationId xmlns:p14="http://schemas.microsoft.com/office/powerpoint/2010/main" val="1480390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116632"/>
            <a:ext cx="8280920" cy="6284168"/>
          </a:xfrm>
        </p:spPr>
        <p:txBody>
          <a:bodyPr>
            <a:normAutofit fontScale="92500"/>
          </a:bodyPr>
          <a:lstStyle/>
          <a:p>
            <a:pPr algn="just">
              <a:lnSpc>
                <a:spcPct val="150000"/>
              </a:lnSpc>
            </a:pPr>
            <a:endParaRPr lang="es-ES" sz="2400" dirty="0" smtClean="0">
              <a:latin typeface="Times New Roman" pitchFamily="18" charset="0"/>
              <a:cs typeface="Times New Roman" pitchFamily="18" charset="0"/>
            </a:endParaRPr>
          </a:p>
          <a:p>
            <a:pPr algn="just">
              <a:lnSpc>
                <a:spcPct val="150000"/>
              </a:lnSpc>
            </a:pPr>
            <a:r>
              <a:rPr lang="es-ES" sz="2600" dirty="0" smtClean="0">
                <a:latin typeface="Times New Roman" pitchFamily="18" charset="0"/>
                <a:cs typeface="Times New Roman" pitchFamily="18" charset="0"/>
              </a:rPr>
              <a:t>La </a:t>
            </a:r>
            <a:r>
              <a:rPr lang="es-ES" sz="2600" dirty="0">
                <a:latin typeface="Times New Roman" pitchFamily="18" charset="0"/>
                <a:cs typeface="Times New Roman" pitchFamily="18" charset="0"/>
              </a:rPr>
              <a:t>gestión del cuadrilátero", EE.UU., Corea del Sur, Corea del Norte, Cuba,  revela la complejidad de la competencia estratégica contemporánea. El establecimiento de relaciones Seúl-La Habana introduce una variable nueva que altera los cálculos de todos los actores: modifica el eje simbólico Pyongyang-La Habana, ofrece a Cuba un margen de maniobra </a:t>
            </a:r>
            <a:r>
              <a:rPr lang="es-ES" sz="2600" dirty="0" smtClean="0">
                <a:latin typeface="Times New Roman" pitchFamily="18" charset="0"/>
                <a:cs typeface="Times New Roman" pitchFamily="18" charset="0"/>
              </a:rPr>
              <a:t>crucial. </a:t>
            </a:r>
            <a:r>
              <a:rPr lang="es-ES" sz="2600" dirty="0">
                <a:latin typeface="Times New Roman" pitchFamily="18" charset="0"/>
                <a:cs typeface="Times New Roman" pitchFamily="18" charset="0"/>
              </a:rPr>
              <a:t>y obliga a Washington a </a:t>
            </a:r>
            <a:r>
              <a:rPr lang="es-ES" sz="2600" dirty="0" smtClean="0">
                <a:latin typeface="Times New Roman" pitchFamily="18" charset="0"/>
                <a:cs typeface="Times New Roman" pitchFamily="18" charset="0"/>
              </a:rPr>
              <a:t>aceptar la decisión soberana de este  aliado en el extremo oriente, lo que plantea un dilema:.</a:t>
            </a:r>
            <a:r>
              <a:rPr lang="es-ES" sz="2600" dirty="0" smtClean="0"/>
              <a:t> </a:t>
            </a:r>
            <a:r>
              <a:rPr lang="es-ES" sz="2600" dirty="0" smtClean="0">
                <a:latin typeface="Times New Roman" pitchFamily="18" charset="0"/>
                <a:cs typeface="Times New Roman" pitchFamily="18" charset="0"/>
              </a:rPr>
              <a:t>Refleja </a:t>
            </a:r>
            <a:r>
              <a:rPr lang="es-ES" sz="2600" dirty="0">
                <a:latin typeface="Times New Roman" pitchFamily="18" charset="0"/>
                <a:cs typeface="Times New Roman" pitchFamily="18" charset="0"/>
              </a:rPr>
              <a:t>la autonomía de un aliado crucial, pero involucra a un estado </a:t>
            </a:r>
            <a:r>
              <a:rPr lang="es-ES" sz="2600" dirty="0" smtClean="0">
                <a:latin typeface="Times New Roman" pitchFamily="18" charset="0"/>
                <a:cs typeface="Times New Roman" pitchFamily="18" charset="0"/>
              </a:rPr>
              <a:t>bloqueado y </a:t>
            </a:r>
            <a:r>
              <a:rPr lang="es-ES" sz="2600" dirty="0">
                <a:latin typeface="Times New Roman" pitchFamily="18" charset="0"/>
                <a:cs typeface="Times New Roman" pitchFamily="18" charset="0"/>
              </a:rPr>
              <a:t>rival geopolítico en su hemisferio.</a:t>
            </a:r>
            <a:endParaRPr lang="pt-BR" sz="2600" dirty="0">
              <a:latin typeface="Times New Roman" pitchFamily="18" charset="0"/>
              <a:cs typeface="Times New Roman" pitchFamily="18" charset="0"/>
            </a:endParaRPr>
          </a:p>
          <a:p>
            <a:pPr algn="just">
              <a:lnSpc>
                <a:spcPct val="150000"/>
              </a:lnSpc>
            </a:pPr>
            <a:endParaRPr lang="es-ES" sz="2800" dirty="0" smtClean="0">
              <a:latin typeface="Times New Roman" pitchFamily="18" charset="0"/>
              <a:cs typeface="Times New Roman" pitchFamily="18" charset="0"/>
            </a:endParaRPr>
          </a:p>
          <a:p>
            <a:pPr algn="just">
              <a:lnSpc>
                <a:spcPct val="150000"/>
              </a:lnSpc>
            </a:pPr>
            <a:endParaRPr lang="es-E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995466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1520" y="260648"/>
            <a:ext cx="7776864" cy="6440225"/>
          </a:xfrm>
          <a:prstGeom prst="rect">
            <a:avLst/>
          </a:prstGeom>
        </p:spPr>
        <p:txBody>
          <a:bodyPr wrap="square">
            <a:spAutoFit/>
          </a:bodyPr>
          <a:lstStyle/>
          <a:p>
            <a:pPr algn="just">
              <a:lnSpc>
                <a:spcPct val="150000"/>
              </a:lnSpc>
            </a:pPr>
            <a:r>
              <a:rPr lang="es-ES" sz="2500" dirty="0" smtClean="0">
                <a:latin typeface="Times New Roman" pitchFamily="18" charset="0"/>
                <a:cs typeface="Times New Roman" pitchFamily="18" charset="0"/>
              </a:rPr>
              <a:t>Esto </a:t>
            </a:r>
            <a:r>
              <a:rPr lang="es-ES" sz="2500" dirty="0">
                <a:latin typeface="Times New Roman" pitchFamily="18" charset="0"/>
                <a:cs typeface="Times New Roman" pitchFamily="18" charset="0"/>
              </a:rPr>
              <a:t>subraya que las alianzas </a:t>
            </a:r>
            <a:r>
              <a:rPr lang="es-ES" sz="2500" dirty="0" smtClean="0">
                <a:latin typeface="Times New Roman" pitchFamily="18" charset="0"/>
                <a:cs typeface="Times New Roman" pitchFamily="18" charset="0"/>
              </a:rPr>
              <a:t>no son bloques monolíticos, lo que no quiere decir que el camino de la relaciones Cuba Seúl este completamente allanado.</a:t>
            </a:r>
          </a:p>
          <a:p>
            <a:pPr algn="just">
              <a:lnSpc>
                <a:spcPct val="150000"/>
              </a:lnSpc>
            </a:pPr>
            <a:r>
              <a:rPr lang="es-ES" sz="2500" dirty="0" smtClean="0">
                <a:latin typeface="Times New Roman" pitchFamily="18" charset="0"/>
                <a:cs typeface="Times New Roman" pitchFamily="18" charset="0"/>
              </a:rPr>
              <a:t>Diversos escollos aparecen y aparecerán, los que Seúl y La Habana tendrán que tratar de ir sorteando con el objetivo de sostener una relación bilateral normal, fuera de los limites estructurales de las alianzas.</a:t>
            </a:r>
          </a:p>
          <a:p>
            <a:pPr algn="just">
              <a:lnSpc>
                <a:spcPct val="150000"/>
              </a:lnSpc>
            </a:pPr>
            <a:r>
              <a:rPr lang="es-ES" sz="2500" dirty="0" smtClean="0">
                <a:latin typeface="Times New Roman" pitchFamily="18" charset="0"/>
                <a:cs typeface="Times New Roman" pitchFamily="18" charset="0"/>
              </a:rPr>
              <a:t>Sin dudas, el </a:t>
            </a:r>
            <a:r>
              <a:rPr lang="es-ES" sz="2500" dirty="0">
                <a:latin typeface="Times New Roman" panose="02020603050405020304" pitchFamily="18" charset="0"/>
                <a:cs typeface="Times New Roman" panose="02020603050405020304" pitchFamily="18" charset="0"/>
              </a:rPr>
              <a:t>bloqueo económico estadounidense contra Cuba </a:t>
            </a:r>
            <a:r>
              <a:rPr lang="es-ES" sz="2500" dirty="0" smtClean="0">
                <a:latin typeface="Times New Roman" panose="02020603050405020304" pitchFamily="18" charset="0"/>
                <a:cs typeface="Times New Roman" panose="02020603050405020304" pitchFamily="18" charset="0"/>
              </a:rPr>
              <a:t>seguirá actuando como </a:t>
            </a:r>
            <a:r>
              <a:rPr lang="es-ES" sz="2500" dirty="0">
                <a:latin typeface="Times New Roman" panose="02020603050405020304" pitchFamily="18" charset="0"/>
                <a:cs typeface="Times New Roman" panose="02020603050405020304" pitchFamily="18" charset="0"/>
              </a:rPr>
              <a:t>un obstáculo estructural omnipresente</a:t>
            </a:r>
            <a:r>
              <a:rPr lang="es-ES" sz="2500" dirty="0" smtClean="0">
                <a:latin typeface="Times New Roman" panose="02020603050405020304" pitchFamily="18" charset="0"/>
                <a:cs typeface="Times New Roman" panose="02020603050405020304" pitchFamily="18" charset="0"/>
              </a:rPr>
              <a:t>,  tratando de  asfixiar </a:t>
            </a:r>
            <a:r>
              <a:rPr lang="es-ES" sz="2500" dirty="0">
                <a:latin typeface="Times New Roman" panose="02020603050405020304" pitchFamily="18" charset="0"/>
                <a:cs typeface="Times New Roman" panose="02020603050405020304" pitchFamily="18" charset="0"/>
              </a:rPr>
              <a:t>financieramente las transacciones y disuadiendo inversiones</a:t>
            </a:r>
            <a:r>
              <a:rPr lang="es-ES" sz="2500" dirty="0" smtClean="0">
                <a:latin typeface="Times New Roman" panose="02020603050405020304" pitchFamily="18" charset="0"/>
                <a:cs typeface="Times New Roman" panose="02020603050405020304" pitchFamily="18" charset="0"/>
              </a:rPr>
              <a:t>.</a:t>
            </a:r>
            <a:endParaRPr lang="es-ES" sz="3100" dirty="0">
              <a:latin typeface="Times New Roman" pitchFamily="18" charset="0"/>
              <a:cs typeface="Times New Roman" pitchFamily="18" charset="0"/>
            </a:endParaRPr>
          </a:p>
        </p:txBody>
      </p:sp>
    </p:spTree>
    <p:extLst>
      <p:ext uri="{BB962C8B-B14F-4D97-AF65-F5344CB8AC3E}">
        <p14:creationId xmlns:p14="http://schemas.microsoft.com/office/powerpoint/2010/main" val="1108134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51520" y="492343"/>
            <a:ext cx="7776864" cy="6340197"/>
          </a:xfrm>
          <a:prstGeom prst="rect">
            <a:avLst/>
          </a:prstGeom>
        </p:spPr>
        <p:txBody>
          <a:bodyPr wrap="square">
            <a:spAutoFit/>
          </a:bodyPr>
          <a:lstStyle/>
          <a:p>
            <a:pPr algn="just">
              <a:lnSpc>
                <a:spcPct val="150000"/>
              </a:lnSpc>
            </a:pPr>
            <a:r>
              <a:rPr lang="es-ES" sz="3600" dirty="0" smtClean="0"/>
              <a:t> </a:t>
            </a:r>
            <a:r>
              <a:rPr lang="es-ES" sz="2400" dirty="0">
                <a:latin typeface="Times New Roman" pitchFamily="18" charset="0"/>
                <a:cs typeface="Times New Roman" pitchFamily="18" charset="0"/>
              </a:rPr>
              <a:t>No obstante, existen escenarios positivos de cooperación, como proyectos piloto en infraestructura verde, biotecnología y energía solar, que podrían generar beneficios tangibles y construir </a:t>
            </a:r>
            <a:r>
              <a:rPr lang="es-ES" sz="2400" dirty="0" smtClean="0">
                <a:latin typeface="Times New Roman" pitchFamily="18" charset="0"/>
                <a:cs typeface="Times New Roman" pitchFamily="18" charset="0"/>
              </a:rPr>
              <a:t>confianza.</a:t>
            </a:r>
          </a:p>
          <a:p>
            <a:pPr algn="just">
              <a:lnSpc>
                <a:spcPct val="150000"/>
              </a:lnSpc>
            </a:pPr>
            <a:r>
              <a:rPr lang="es-ES" sz="2400" dirty="0" smtClean="0">
                <a:latin typeface="Times New Roman" pitchFamily="18" charset="0"/>
                <a:cs typeface="Times New Roman" pitchFamily="18" charset="0"/>
              </a:rPr>
              <a:t>En </a:t>
            </a:r>
            <a:r>
              <a:rPr lang="es-ES" sz="2400" dirty="0">
                <a:latin typeface="Times New Roman" pitchFamily="18" charset="0"/>
                <a:cs typeface="Times New Roman" pitchFamily="18" charset="0"/>
              </a:rPr>
              <a:t>conclusión, el futuro de la alianza EEUU-Corea del Sur depende de </a:t>
            </a:r>
            <a:r>
              <a:rPr lang="es-ES" sz="2400" dirty="0" smtClean="0">
                <a:latin typeface="Times New Roman" pitchFamily="18" charset="0"/>
                <a:cs typeface="Times New Roman" pitchFamily="18" charset="0"/>
              </a:rPr>
              <a:t>la evolución </a:t>
            </a:r>
            <a:r>
              <a:rPr lang="es-ES" sz="2400" dirty="0">
                <a:latin typeface="Times New Roman" pitchFamily="18" charset="0"/>
                <a:cs typeface="Times New Roman" pitchFamily="18" charset="0"/>
              </a:rPr>
              <a:t>hacia un modelo de colaboración genuina entre socios soberanos, gestionando desacuerdos constructivamente y reconociendo que su fortaleza ya no reside en la sumisión, sino en su capacidad de adaptación y respeto mutuo en un mundo en transformación.</a:t>
            </a:r>
            <a:endParaRPr lang="pt-BR" sz="2400" dirty="0">
              <a:latin typeface="Times New Roman" pitchFamily="18" charset="0"/>
              <a:cs typeface="Times New Roman" pitchFamily="18" charset="0"/>
            </a:endParaRPr>
          </a:p>
          <a:p>
            <a:endParaRPr lang="pt-BR" sz="2800" dirty="0"/>
          </a:p>
        </p:txBody>
      </p:sp>
    </p:spTree>
    <p:extLst>
      <p:ext uri="{BB962C8B-B14F-4D97-AF65-F5344CB8AC3E}">
        <p14:creationId xmlns:p14="http://schemas.microsoft.com/office/powerpoint/2010/main" val="36554131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114300" indent="0" algn="ctr">
              <a:buNone/>
            </a:pPr>
            <a:endParaRPr lang="es-ES" sz="4800" dirty="0" smtClean="0">
              <a:latin typeface="Times New Roman" pitchFamily="18" charset="0"/>
              <a:cs typeface="Times New Roman" pitchFamily="18" charset="0"/>
            </a:endParaRPr>
          </a:p>
          <a:p>
            <a:pPr marL="114300" indent="0" algn="ctr">
              <a:buNone/>
            </a:pPr>
            <a:r>
              <a:rPr lang="es-ES" sz="4800" dirty="0" smtClean="0">
                <a:latin typeface="Times New Roman" pitchFamily="18" charset="0"/>
                <a:cs typeface="Times New Roman" pitchFamily="18" charset="0"/>
              </a:rPr>
              <a:t>MUCHAS GRACIAS</a:t>
            </a:r>
            <a:endParaRPr lang="es-ES" sz="4800" dirty="0">
              <a:latin typeface="Times New Roman" pitchFamily="18" charset="0"/>
              <a:cs typeface="Times New Roman" pitchFamily="18" charset="0"/>
            </a:endParaRPr>
          </a:p>
        </p:txBody>
      </p:sp>
    </p:spTree>
    <p:extLst>
      <p:ext uri="{BB962C8B-B14F-4D97-AF65-F5344CB8AC3E}">
        <p14:creationId xmlns:p14="http://schemas.microsoft.com/office/powerpoint/2010/main" val="14848398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129</TotalTime>
  <Words>689</Words>
  <Application>Microsoft Office PowerPoint</Application>
  <PresentationFormat>Presentación en pantalla (4:3)</PresentationFormat>
  <Paragraphs>26</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Adyacencia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Jaselys</dc:creator>
  <cp:lastModifiedBy>Jaselys</cp:lastModifiedBy>
  <cp:revision>16</cp:revision>
  <dcterms:created xsi:type="dcterms:W3CDTF">2025-12-17T03:32:49Z</dcterms:created>
  <dcterms:modified xsi:type="dcterms:W3CDTF">2025-12-17T17:33:55Z</dcterms:modified>
</cp:coreProperties>
</file>