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Lst>
  <p:notesMasterIdLst>
    <p:notesMasterId r:id="rId14"/>
  </p:notesMasterIdLst>
  <p:sldIdLst>
    <p:sldId id="256" r:id="rId2"/>
    <p:sldId id="266" r:id="rId3"/>
    <p:sldId id="257" r:id="rId4"/>
    <p:sldId id="258" r:id="rId5"/>
    <p:sldId id="259" r:id="rId6"/>
    <p:sldId id="261" r:id="rId7"/>
    <p:sldId id="260" r:id="rId8"/>
    <p:sldId id="262" r:id="rId9"/>
    <p:sldId id="263" r:id="rId10"/>
    <p:sldId id="264" r:id="rId11"/>
    <p:sldId id="267"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244B"/>
    <a:srgbClr val="00091A"/>
    <a:srgbClr val="F3F3FF"/>
    <a:srgbClr val="C9DBFF"/>
    <a:srgbClr val="B4C7E7"/>
    <a:srgbClr val="A3C2FF"/>
    <a:srgbClr val="6F6F74"/>
    <a:srgbClr val="353537"/>
    <a:srgbClr val="DBDBDB"/>
    <a:srgbClr val="7D76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9" autoAdjust="0"/>
    <p:restoredTop sz="84993" autoAdjust="0"/>
  </p:normalViewPr>
  <p:slideViewPr>
    <p:cSldViewPr snapToGrid="0">
      <p:cViewPr varScale="1">
        <p:scale>
          <a:sx n="94" d="100"/>
          <a:sy n="94" d="100"/>
        </p:scale>
        <p:origin x="86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image" Target="../media/image3.jpg"/></Relationships>
</file>

<file path=ppt/diagrams/_rels/data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image" Target="../media/image10.jp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image" Target="../media/image3.jpg"/></Relationships>
</file>

<file path=ppt/diagrams/_rels/drawing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image" Target="../media/image10.jpg"/></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974A0E-54DB-4455-9527-D01DE2E8EF9E}" type="doc">
      <dgm:prSet loTypeId="urn:microsoft.com/office/officeart/2008/layout/PictureStrips" loCatId="list" qsTypeId="urn:microsoft.com/office/officeart/2005/8/quickstyle/simple1" qsCatId="simple" csTypeId="urn:microsoft.com/office/officeart/2005/8/colors/accent0_1" csCatId="mainScheme" phldr="1"/>
      <dgm:spPr/>
      <dgm:t>
        <a:bodyPr/>
        <a:lstStyle/>
        <a:p>
          <a:endParaRPr lang="es-CU"/>
        </a:p>
      </dgm:t>
    </dgm:pt>
    <dgm:pt modelId="{CA935A24-2F37-4811-B221-C3BB3A957012}">
      <dgm:prSet/>
      <dgm:spPr>
        <a:solidFill>
          <a:srgbClr val="002060"/>
        </a:solidFill>
        <a:ln w="38100">
          <a:solidFill>
            <a:schemeClr val="bg2">
              <a:lumMod val="25000"/>
            </a:schemeClr>
          </a:solidFill>
        </a:ln>
      </dgm:spPr>
      <dgm:t>
        <a:bodyPr/>
        <a:lstStyle/>
        <a:p>
          <a:r>
            <a:rPr lang="es-ES_tradnl" noProof="0" dirty="0">
              <a:solidFill>
                <a:schemeClr val="bg1"/>
              </a:solidFill>
              <a:latin typeface="Arial" panose="020B0604020202020204" pitchFamily="34" charset="0"/>
              <a:cs typeface="Arial" panose="020B0604020202020204" pitchFamily="34" charset="0"/>
            </a:rPr>
            <a:t>Retorno de la administración Trump al poder</a:t>
          </a:r>
        </a:p>
      </dgm:t>
    </dgm:pt>
    <dgm:pt modelId="{72671887-37F5-43F9-A3E4-3A674331A69E}" type="parTrans" cxnId="{7F7A511B-D240-4835-B4A6-B74AB3B23A03}">
      <dgm:prSet/>
      <dgm:spPr/>
      <dgm:t>
        <a:bodyPr/>
        <a:lstStyle/>
        <a:p>
          <a:endParaRPr lang="es-CU"/>
        </a:p>
      </dgm:t>
    </dgm:pt>
    <dgm:pt modelId="{55908F2D-12B5-4832-8605-BC55C6B926BC}" type="sibTrans" cxnId="{7F7A511B-D240-4835-B4A6-B74AB3B23A03}">
      <dgm:prSet/>
      <dgm:spPr>
        <a:solidFill>
          <a:srgbClr val="002060"/>
        </a:solidFill>
        <a:ln w="19050">
          <a:solidFill>
            <a:srgbClr val="002060"/>
          </a:solidFill>
        </a:ln>
      </dgm:spPr>
      <dgm:t>
        <a:bodyPr/>
        <a:lstStyle/>
        <a:p>
          <a:endParaRPr lang="es-CU"/>
        </a:p>
      </dgm:t>
    </dgm:pt>
    <dgm:pt modelId="{52B60F73-9FD4-4A67-B299-E6BED8102A04}">
      <dgm:prSet/>
      <dgm:spPr>
        <a:solidFill>
          <a:srgbClr val="002060"/>
        </a:solidFill>
        <a:ln w="38100">
          <a:solidFill>
            <a:schemeClr val="bg2">
              <a:lumMod val="25000"/>
            </a:schemeClr>
          </a:solidFill>
        </a:ln>
      </dgm:spPr>
      <dgm:t>
        <a:bodyPr/>
        <a:lstStyle/>
        <a:p>
          <a:r>
            <a:rPr lang="es-ES_tradnl" noProof="0" dirty="0">
              <a:solidFill>
                <a:schemeClr val="bg1"/>
              </a:solidFill>
              <a:latin typeface="Arial" panose="020B0604020202020204" pitchFamily="34" charset="0"/>
              <a:cs typeface="Arial" panose="020B0604020202020204" pitchFamily="34" charset="0"/>
            </a:rPr>
            <a:t>Designación de Marco Rubio como Secretario de Estado</a:t>
          </a:r>
        </a:p>
      </dgm:t>
    </dgm:pt>
    <dgm:pt modelId="{71A6C478-CD42-4A92-9EB3-407B664E7050}" type="parTrans" cxnId="{1852687C-E600-4F84-98DB-0AC015CC81BD}">
      <dgm:prSet/>
      <dgm:spPr/>
      <dgm:t>
        <a:bodyPr/>
        <a:lstStyle/>
        <a:p>
          <a:endParaRPr lang="es-CU"/>
        </a:p>
      </dgm:t>
    </dgm:pt>
    <dgm:pt modelId="{2CF86336-CE89-4300-A158-23C4C00D5706}" type="sibTrans" cxnId="{1852687C-E600-4F84-98DB-0AC015CC81BD}">
      <dgm:prSet/>
      <dgm:spPr/>
      <dgm:t>
        <a:bodyPr/>
        <a:lstStyle/>
        <a:p>
          <a:endParaRPr lang="es-CU"/>
        </a:p>
      </dgm:t>
    </dgm:pt>
    <dgm:pt modelId="{F67E5DC0-FBD5-405F-84F5-3420A93624CD}">
      <dgm:prSet/>
      <dgm:spPr>
        <a:solidFill>
          <a:srgbClr val="002060"/>
        </a:solidFill>
        <a:ln w="38100">
          <a:solidFill>
            <a:schemeClr val="bg2">
              <a:lumMod val="25000"/>
            </a:schemeClr>
          </a:solidFill>
        </a:ln>
      </dgm:spPr>
      <dgm:t>
        <a:bodyPr/>
        <a:lstStyle/>
        <a:p>
          <a:r>
            <a:rPr lang="es-ES_tradnl" noProof="0" dirty="0">
              <a:solidFill>
                <a:schemeClr val="bg1"/>
              </a:solidFill>
              <a:latin typeface="Arial" panose="020B0604020202020204" pitchFamily="34" charset="0"/>
              <a:cs typeface="Arial" panose="020B0604020202020204" pitchFamily="34" charset="0"/>
            </a:rPr>
            <a:t>Consolidación del control republicano en ambas cámaras legislativas</a:t>
          </a:r>
        </a:p>
      </dgm:t>
    </dgm:pt>
    <dgm:pt modelId="{7C54AF0A-74E5-4B81-B04A-583987537611}" type="parTrans" cxnId="{1DB55C61-BC4B-4A64-9E23-8289DBE96DC3}">
      <dgm:prSet/>
      <dgm:spPr/>
      <dgm:t>
        <a:bodyPr/>
        <a:lstStyle/>
        <a:p>
          <a:endParaRPr lang="es-CU"/>
        </a:p>
      </dgm:t>
    </dgm:pt>
    <dgm:pt modelId="{26D6FE64-9167-4D41-9B6A-B8BD76FF8C64}" type="sibTrans" cxnId="{1DB55C61-BC4B-4A64-9E23-8289DBE96DC3}">
      <dgm:prSet/>
      <dgm:spPr/>
      <dgm:t>
        <a:bodyPr/>
        <a:lstStyle/>
        <a:p>
          <a:endParaRPr lang="es-CU"/>
        </a:p>
      </dgm:t>
    </dgm:pt>
    <dgm:pt modelId="{A24A94F9-3D15-4BDB-A856-A0F4042D9D2F}" type="pres">
      <dgm:prSet presAssocID="{0C974A0E-54DB-4455-9527-D01DE2E8EF9E}" presName="Name0" presStyleCnt="0">
        <dgm:presLayoutVars>
          <dgm:dir/>
          <dgm:resizeHandles val="exact"/>
        </dgm:presLayoutVars>
      </dgm:prSet>
      <dgm:spPr/>
    </dgm:pt>
    <dgm:pt modelId="{7A46CAF3-F9F8-4A9C-A76E-F0A604522C8B}" type="pres">
      <dgm:prSet presAssocID="{CA935A24-2F37-4811-B221-C3BB3A957012}" presName="composite" presStyleCnt="0"/>
      <dgm:spPr/>
    </dgm:pt>
    <dgm:pt modelId="{32B0497D-42F7-40E8-93D1-62E59A9973A7}" type="pres">
      <dgm:prSet presAssocID="{CA935A24-2F37-4811-B221-C3BB3A957012}" presName="rect1" presStyleLbl="trAlignAcc1" presStyleIdx="0" presStyleCnt="3">
        <dgm:presLayoutVars>
          <dgm:bulletEnabled val="1"/>
        </dgm:presLayoutVars>
      </dgm:prSet>
      <dgm:spPr/>
    </dgm:pt>
    <dgm:pt modelId="{2B23E9C4-356D-45F7-9D03-F149FE7D4646}" type="pres">
      <dgm:prSet presAssocID="{CA935A24-2F37-4811-B221-C3BB3A957012}" presName="rect2" presStyleLbl="fgImgPlace1" presStyleIdx="0" presStyleCnt="3"/>
      <dgm:spPr>
        <a:blipFill>
          <a:blip xmlns:r="http://schemas.openxmlformats.org/officeDocument/2006/relationships" r:embed="rId1"/>
          <a:srcRect/>
          <a:stretch>
            <a:fillRect l="-100000" r="-100000"/>
          </a:stretch>
        </a:blipFill>
        <a:ln w="38100">
          <a:solidFill>
            <a:schemeClr val="bg2">
              <a:lumMod val="50000"/>
            </a:schemeClr>
          </a:solidFill>
        </a:ln>
      </dgm:spPr>
    </dgm:pt>
    <dgm:pt modelId="{A54B3E83-5F0E-4B37-8445-031BEEB206B8}" type="pres">
      <dgm:prSet presAssocID="{55908F2D-12B5-4832-8605-BC55C6B926BC}" presName="sibTrans" presStyleCnt="0"/>
      <dgm:spPr/>
    </dgm:pt>
    <dgm:pt modelId="{F080CF6F-1E0F-4EAE-B8B4-7633EBE59C0E}" type="pres">
      <dgm:prSet presAssocID="{52B60F73-9FD4-4A67-B299-E6BED8102A04}" presName="composite" presStyleCnt="0"/>
      <dgm:spPr/>
    </dgm:pt>
    <dgm:pt modelId="{64F7DB4B-84AB-4E19-A61F-F0E3B92C4198}" type="pres">
      <dgm:prSet presAssocID="{52B60F73-9FD4-4A67-B299-E6BED8102A04}" presName="rect1" presStyleLbl="trAlignAcc1" presStyleIdx="1" presStyleCnt="3">
        <dgm:presLayoutVars>
          <dgm:bulletEnabled val="1"/>
        </dgm:presLayoutVars>
      </dgm:prSet>
      <dgm:spPr/>
    </dgm:pt>
    <dgm:pt modelId="{BA103D0F-E529-40D7-A10F-818645F87254}" type="pres">
      <dgm:prSet presAssocID="{52B60F73-9FD4-4A67-B299-E6BED8102A04}" presName="rect2" presStyleLbl="fgImgPlace1" presStyleIdx="1" presStyleCnt="3"/>
      <dgm:spPr>
        <a:blipFill>
          <a:blip xmlns:r="http://schemas.openxmlformats.org/officeDocument/2006/relationships" r:embed="rId2"/>
          <a:srcRect/>
          <a:stretch>
            <a:fillRect l="-83000" r="-83000"/>
          </a:stretch>
        </a:blipFill>
        <a:ln w="38100">
          <a:solidFill>
            <a:schemeClr val="bg2">
              <a:lumMod val="50000"/>
            </a:schemeClr>
          </a:solidFill>
        </a:ln>
      </dgm:spPr>
    </dgm:pt>
    <dgm:pt modelId="{FBF0BE06-8065-4D67-BABF-D76859B9641C}" type="pres">
      <dgm:prSet presAssocID="{2CF86336-CE89-4300-A158-23C4C00D5706}" presName="sibTrans" presStyleCnt="0"/>
      <dgm:spPr/>
    </dgm:pt>
    <dgm:pt modelId="{9A246946-366A-4021-B008-8130D9D9FAA2}" type="pres">
      <dgm:prSet presAssocID="{F67E5DC0-FBD5-405F-84F5-3420A93624CD}" presName="composite" presStyleCnt="0"/>
      <dgm:spPr/>
    </dgm:pt>
    <dgm:pt modelId="{2C14D7A7-77A3-4FC0-A49E-A216C1957E6E}" type="pres">
      <dgm:prSet presAssocID="{F67E5DC0-FBD5-405F-84F5-3420A93624CD}" presName="rect1" presStyleLbl="trAlignAcc1" presStyleIdx="2" presStyleCnt="3">
        <dgm:presLayoutVars>
          <dgm:bulletEnabled val="1"/>
        </dgm:presLayoutVars>
      </dgm:prSet>
      <dgm:spPr/>
    </dgm:pt>
    <dgm:pt modelId="{5A9EA796-5A4B-4F10-AA18-3E3EDE923D66}" type="pres">
      <dgm:prSet presAssocID="{F67E5DC0-FBD5-405F-84F5-3420A93624CD}" presName="rect2" presStyleLbl="fgImgPlace1" presStyleIdx="2" presStyleCnt="3"/>
      <dgm:spPr>
        <a:blipFill>
          <a:blip xmlns:r="http://schemas.openxmlformats.org/officeDocument/2006/relationships" r:embed="rId3"/>
          <a:srcRect/>
          <a:stretch>
            <a:fillRect l="-62000" r="-62000"/>
          </a:stretch>
        </a:blipFill>
        <a:ln w="38100">
          <a:solidFill>
            <a:schemeClr val="bg2">
              <a:lumMod val="50000"/>
            </a:schemeClr>
          </a:solidFill>
        </a:ln>
      </dgm:spPr>
    </dgm:pt>
  </dgm:ptLst>
  <dgm:cxnLst>
    <dgm:cxn modelId="{08C6B50D-CA39-4C19-8E02-2CAC10D788A0}" type="presOf" srcId="{F67E5DC0-FBD5-405F-84F5-3420A93624CD}" destId="{2C14D7A7-77A3-4FC0-A49E-A216C1957E6E}" srcOrd="0" destOrd="0" presId="urn:microsoft.com/office/officeart/2008/layout/PictureStrips"/>
    <dgm:cxn modelId="{7F7A511B-D240-4835-B4A6-B74AB3B23A03}" srcId="{0C974A0E-54DB-4455-9527-D01DE2E8EF9E}" destId="{CA935A24-2F37-4811-B221-C3BB3A957012}" srcOrd="0" destOrd="0" parTransId="{72671887-37F5-43F9-A3E4-3A674331A69E}" sibTransId="{55908F2D-12B5-4832-8605-BC55C6B926BC}"/>
    <dgm:cxn modelId="{1DB55C61-BC4B-4A64-9E23-8289DBE96DC3}" srcId="{0C974A0E-54DB-4455-9527-D01DE2E8EF9E}" destId="{F67E5DC0-FBD5-405F-84F5-3420A93624CD}" srcOrd="2" destOrd="0" parTransId="{7C54AF0A-74E5-4B81-B04A-583987537611}" sibTransId="{26D6FE64-9167-4D41-9B6A-B8BD76FF8C64}"/>
    <dgm:cxn modelId="{F4662E62-7C97-40A9-834F-175EB327318E}" type="presOf" srcId="{CA935A24-2F37-4811-B221-C3BB3A957012}" destId="{32B0497D-42F7-40E8-93D1-62E59A9973A7}" srcOrd="0" destOrd="0" presId="urn:microsoft.com/office/officeart/2008/layout/PictureStrips"/>
    <dgm:cxn modelId="{1852687C-E600-4F84-98DB-0AC015CC81BD}" srcId="{0C974A0E-54DB-4455-9527-D01DE2E8EF9E}" destId="{52B60F73-9FD4-4A67-B299-E6BED8102A04}" srcOrd="1" destOrd="0" parTransId="{71A6C478-CD42-4A92-9EB3-407B664E7050}" sibTransId="{2CF86336-CE89-4300-A158-23C4C00D5706}"/>
    <dgm:cxn modelId="{53E24DAD-7F33-4EDB-9432-7FFB211130DE}" type="presOf" srcId="{0C974A0E-54DB-4455-9527-D01DE2E8EF9E}" destId="{A24A94F9-3D15-4BDB-A856-A0F4042D9D2F}" srcOrd="0" destOrd="0" presId="urn:microsoft.com/office/officeart/2008/layout/PictureStrips"/>
    <dgm:cxn modelId="{C6A0EAE9-DDB6-4BFC-9961-050269A6BCE2}" type="presOf" srcId="{52B60F73-9FD4-4A67-B299-E6BED8102A04}" destId="{64F7DB4B-84AB-4E19-A61F-F0E3B92C4198}" srcOrd="0" destOrd="0" presId="urn:microsoft.com/office/officeart/2008/layout/PictureStrips"/>
    <dgm:cxn modelId="{0ECD0AB7-3FA8-458F-BE9D-C39B3DA26605}" type="presParOf" srcId="{A24A94F9-3D15-4BDB-A856-A0F4042D9D2F}" destId="{7A46CAF3-F9F8-4A9C-A76E-F0A604522C8B}" srcOrd="0" destOrd="0" presId="urn:microsoft.com/office/officeart/2008/layout/PictureStrips"/>
    <dgm:cxn modelId="{B18B4156-A9E1-45FF-AC11-505EE49B1A91}" type="presParOf" srcId="{7A46CAF3-F9F8-4A9C-A76E-F0A604522C8B}" destId="{32B0497D-42F7-40E8-93D1-62E59A9973A7}" srcOrd="0" destOrd="0" presId="urn:microsoft.com/office/officeart/2008/layout/PictureStrips"/>
    <dgm:cxn modelId="{CF76E71D-4DCC-4CC6-85E5-68EA6DAC0689}" type="presParOf" srcId="{7A46CAF3-F9F8-4A9C-A76E-F0A604522C8B}" destId="{2B23E9C4-356D-45F7-9D03-F149FE7D4646}" srcOrd="1" destOrd="0" presId="urn:microsoft.com/office/officeart/2008/layout/PictureStrips"/>
    <dgm:cxn modelId="{CFE149C8-88D7-4CCA-BE7B-72AA61D50EFC}" type="presParOf" srcId="{A24A94F9-3D15-4BDB-A856-A0F4042D9D2F}" destId="{A54B3E83-5F0E-4B37-8445-031BEEB206B8}" srcOrd="1" destOrd="0" presId="urn:microsoft.com/office/officeart/2008/layout/PictureStrips"/>
    <dgm:cxn modelId="{EC563405-B724-4715-93F5-5266AF25E8A9}" type="presParOf" srcId="{A24A94F9-3D15-4BDB-A856-A0F4042D9D2F}" destId="{F080CF6F-1E0F-4EAE-B8B4-7633EBE59C0E}" srcOrd="2" destOrd="0" presId="urn:microsoft.com/office/officeart/2008/layout/PictureStrips"/>
    <dgm:cxn modelId="{1D111853-40EC-4A13-BCF0-E540CA5FCAFE}" type="presParOf" srcId="{F080CF6F-1E0F-4EAE-B8B4-7633EBE59C0E}" destId="{64F7DB4B-84AB-4E19-A61F-F0E3B92C4198}" srcOrd="0" destOrd="0" presId="urn:microsoft.com/office/officeart/2008/layout/PictureStrips"/>
    <dgm:cxn modelId="{E04307CA-1FFE-456B-B7A3-9EC937E0964F}" type="presParOf" srcId="{F080CF6F-1E0F-4EAE-B8B4-7633EBE59C0E}" destId="{BA103D0F-E529-40D7-A10F-818645F87254}" srcOrd="1" destOrd="0" presId="urn:microsoft.com/office/officeart/2008/layout/PictureStrips"/>
    <dgm:cxn modelId="{41E94068-AF82-4E55-98EF-D5A2A86B2E02}" type="presParOf" srcId="{A24A94F9-3D15-4BDB-A856-A0F4042D9D2F}" destId="{FBF0BE06-8065-4D67-BABF-D76859B9641C}" srcOrd="3" destOrd="0" presId="urn:microsoft.com/office/officeart/2008/layout/PictureStrips"/>
    <dgm:cxn modelId="{D64F284A-328E-474E-A295-8807B3C9AB04}" type="presParOf" srcId="{A24A94F9-3D15-4BDB-A856-A0F4042D9D2F}" destId="{9A246946-366A-4021-B008-8130D9D9FAA2}" srcOrd="4" destOrd="0" presId="urn:microsoft.com/office/officeart/2008/layout/PictureStrips"/>
    <dgm:cxn modelId="{55A25309-E65F-4407-876A-593050AB5BA8}" type="presParOf" srcId="{9A246946-366A-4021-B008-8130D9D9FAA2}" destId="{2C14D7A7-77A3-4FC0-A49E-A216C1957E6E}" srcOrd="0" destOrd="0" presId="urn:microsoft.com/office/officeart/2008/layout/PictureStrips"/>
    <dgm:cxn modelId="{CD3A4828-138B-4A82-847F-1D57522B0C95}" type="presParOf" srcId="{9A246946-366A-4021-B008-8130D9D9FAA2}" destId="{5A9EA796-5A4B-4F10-AA18-3E3EDE923D66}" srcOrd="1" destOrd="0" presId="urn:microsoft.com/office/officeart/2008/layout/PictureStrips"/>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301EC4-629F-4EA3-AB4D-01EAD0A23853}" type="doc">
      <dgm:prSet loTypeId="urn:microsoft.com/office/officeart/2008/layout/HexagonCluster" loCatId="relationship" qsTypeId="urn:microsoft.com/office/officeart/2005/8/quickstyle/simple1" qsCatId="simple" csTypeId="urn:microsoft.com/office/officeart/2005/8/colors/accent1_2" csCatId="accent1" phldr="1"/>
      <dgm:spPr/>
      <dgm:t>
        <a:bodyPr/>
        <a:lstStyle/>
        <a:p>
          <a:endParaRPr lang="es-CU"/>
        </a:p>
      </dgm:t>
    </dgm:pt>
    <dgm:pt modelId="{9A9FF186-4620-4D5C-893B-166CD87BAD33}">
      <dgm:prSet custT="1"/>
      <dgm:spPr>
        <a:solidFill>
          <a:srgbClr val="002060"/>
        </a:solidFill>
        <a:ln w="57150">
          <a:solidFill>
            <a:srgbClr val="002060"/>
          </a:solidFill>
        </a:ln>
      </dgm:spPr>
      <dgm:t>
        <a:bodyPr/>
        <a:lstStyle/>
        <a:p>
          <a:r>
            <a:rPr lang="es-ES_tradnl" sz="1400" b="1" baseline="0" noProof="0" dirty="0">
              <a:solidFill>
                <a:schemeClr val="bg1"/>
              </a:solidFill>
              <a:latin typeface="Arial" panose="020B0604020202020204" pitchFamily="34" charset="0"/>
              <a:cs typeface="Arial" panose="020B0604020202020204" pitchFamily="34" charset="0"/>
            </a:rPr>
            <a:t>Sen. Rick Scott </a:t>
          </a:r>
          <a:r>
            <a:rPr lang="es-ES_tradnl" sz="1400" baseline="0" noProof="0" dirty="0">
              <a:solidFill>
                <a:schemeClr val="bg1"/>
              </a:solidFill>
              <a:latin typeface="Arial" panose="020B0604020202020204" pitchFamily="34" charset="0"/>
              <a:cs typeface="Arial" panose="020B0604020202020204" pitchFamily="34" charset="0"/>
            </a:rPr>
            <a:t>Legislador más prolífico en proyectos individuales.</a:t>
          </a:r>
          <a:endParaRPr lang="es-ES_tradnl" sz="1400" noProof="0" dirty="0">
            <a:solidFill>
              <a:schemeClr val="bg1"/>
            </a:solidFill>
            <a:latin typeface="Arial" panose="020B0604020202020204" pitchFamily="34" charset="0"/>
            <a:cs typeface="Arial" panose="020B0604020202020204" pitchFamily="34" charset="0"/>
          </a:endParaRPr>
        </a:p>
      </dgm:t>
    </dgm:pt>
    <dgm:pt modelId="{09193DF7-404C-4C16-9994-C53110C26A54}" type="parTrans" cxnId="{1E4CD98D-0FA1-48EF-8E4A-C9C53E8C05EB}">
      <dgm:prSet/>
      <dgm:spPr/>
      <dgm:t>
        <a:bodyPr/>
        <a:lstStyle/>
        <a:p>
          <a:endParaRPr lang="es-CU" sz="4000">
            <a:latin typeface="Arial" panose="020B0604020202020204" pitchFamily="34" charset="0"/>
            <a:cs typeface="Arial" panose="020B0604020202020204" pitchFamily="34" charset="0"/>
          </a:endParaRPr>
        </a:p>
      </dgm:t>
    </dgm:pt>
    <dgm:pt modelId="{0109FE93-73B1-4F07-98F8-9321D803D9A7}" type="sibTrans" cxnId="{1E4CD98D-0FA1-48EF-8E4A-C9C53E8C05EB}">
      <dgm:prSet/>
      <dgm:spPr>
        <a:blipFill>
          <a:blip xmlns:r="http://schemas.openxmlformats.org/officeDocument/2006/relationships" r:embed="rId1"/>
          <a:srcRect/>
          <a:stretch>
            <a:fillRect l="-27000" r="-27000"/>
          </a:stretch>
        </a:blipFill>
        <a:ln w="57150">
          <a:solidFill>
            <a:srgbClr val="353537"/>
          </a:solidFill>
        </a:ln>
      </dgm:spPr>
      <dgm:t>
        <a:bodyPr/>
        <a:lstStyle/>
        <a:p>
          <a:endParaRPr lang="es-CU" sz="4000">
            <a:latin typeface="Arial" panose="020B0604020202020204" pitchFamily="34" charset="0"/>
            <a:cs typeface="Arial" panose="020B0604020202020204" pitchFamily="34" charset="0"/>
          </a:endParaRPr>
        </a:p>
      </dgm:t>
    </dgm:pt>
    <dgm:pt modelId="{A0EAFDFA-DA85-4073-B8C3-A97BA0D2CAC7}">
      <dgm:prSet custT="1"/>
      <dgm:spPr>
        <a:solidFill>
          <a:srgbClr val="002060"/>
        </a:solidFill>
        <a:ln w="57150">
          <a:solidFill>
            <a:srgbClr val="002060"/>
          </a:solidFill>
        </a:ln>
      </dgm:spPr>
      <dgm:t>
        <a:bodyPr/>
        <a:lstStyle/>
        <a:p>
          <a:r>
            <a:rPr lang="es-ES_tradnl" sz="1400" b="1" baseline="0" noProof="0" dirty="0">
              <a:solidFill>
                <a:schemeClr val="bg1"/>
              </a:solidFill>
              <a:latin typeface="Arial" panose="020B0604020202020204" pitchFamily="34" charset="0"/>
              <a:cs typeface="Arial" panose="020B0604020202020204" pitchFamily="34" charset="0"/>
            </a:rPr>
            <a:t>Rep. Mario Díaz-Balart </a:t>
          </a:r>
          <a:r>
            <a:rPr lang="es-ES_tradnl" sz="1400" baseline="0" noProof="0" dirty="0">
              <a:solidFill>
                <a:schemeClr val="bg1"/>
              </a:solidFill>
              <a:latin typeface="Arial" panose="020B0604020202020204" pitchFamily="34" charset="0"/>
              <a:cs typeface="Arial" panose="020B0604020202020204" pitchFamily="34" charset="0"/>
            </a:rPr>
            <a:t>(Mayor poder institucional a través del control de asignaciones presupuestarias.</a:t>
          </a:r>
          <a:endParaRPr lang="es-ES_tradnl" sz="1400" noProof="0" dirty="0">
            <a:solidFill>
              <a:schemeClr val="bg1"/>
            </a:solidFill>
            <a:latin typeface="Arial" panose="020B0604020202020204" pitchFamily="34" charset="0"/>
            <a:cs typeface="Arial" panose="020B0604020202020204" pitchFamily="34" charset="0"/>
          </a:endParaRPr>
        </a:p>
      </dgm:t>
    </dgm:pt>
    <dgm:pt modelId="{0CBB5978-39B1-4219-9CC2-0ABBA4F4D814}" type="parTrans" cxnId="{46B33763-7B0C-4780-854F-FE8934C40C04}">
      <dgm:prSet/>
      <dgm:spPr/>
      <dgm:t>
        <a:bodyPr/>
        <a:lstStyle/>
        <a:p>
          <a:endParaRPr lang="es-CU" sz="4000">
            <a:latin typeface="Arial" panose="020B0604020202020204" pitchFamily="34" charset="0"/>
            <a:cs typeface="Arial" panose="020B0604020202020204" pitchFamily="34" charset="0"/>
          </a:endParaRPr>
        </a:p>
      </dgm:t>
    </dgm:pt>
    <dgm:pt modelId="{DECB6E6F-6033-4E0C-9007-A6F22C939E6F}" type="sibTrans" cxnId="{46B33763-7B0C-4780-854F-FE8934C40C04}">
      <dgm:prSet/>
      <dgm:spPr>
        <a:blipFill>
          <a:blip xmlns:r="http://schemas.openxmlformats.org/officeDocument/2006/relationships" r:embed="rId2"/>
          <a:srcRect/>
          <a:stretch>
            <a:fillRect l="-15000" r="-15000"/>
          </a:stretch>
        </a:blipFill>
        <a:ln w="57150">
          <a:solidFill>
            <a:srgbClr val="353537"/>
          </a:solidFill>
        </a:ln>
      </dgm:spPr>
      <dgm:t>
        <a:bodyPr/>
        <a:lstStyle/>
        <a:p>
          <a:endParaRPr lang="es-CU" sz="4000">
            <a:latin typeface="Arial" panose="020B0604020202020204" pitchFamily="34" charset="0"/>
            <a:cs typeface="Arial" panose="020B0604020202020204" pitchFamily="34" charset="0"/>
          </a:endParaRPr>
        </a:p>
      </dgm:t>
    </dgm:pt>
    <dgm:pt modelId="{3D5B6689-2717-4EBA-B6D5-44E7BE68629A}" type="pres">
      <dgm:prSet presAssocID="{4F301EC4-629F-4EA3-AB4D-01EAD0A23853}" presName="Name0" presStyleCnt="0">
        <dgm:presLayoutVars>
          <dgm:chMax val="21"/>
          <dgm:chPref val="21"/>
        </dgm:presLayoutVars>
      </dgm:prSet>
      <dgm:spPr/>
    </dgm:pt>
    <dgm:pt modelId="{532ED940-2C59-4225-B3A1-9BF57B29AA15}" type="pres">
      <dgm:prSet presAssocID="{9A9FF186-4620-4D5C-893B-166CD87BAD33}" presName="text1" presStyleCnt="0"/>
      <dgm:spPr/>
    </dgm:pt>
    <dgm:pt modelId="{6EB75CF8-AA93-4F85-BCE8-FE1B18208EB8}" type="pres">
      <dgm:prSet presAssocID="{9A9FF186-4620-4D5C-893B-166CD87BAD33}" presName="textRepeatNode" presStyleLbl="alignNode1" presStyleIdx="0" presStyleCnt="2">
        <dgm:presLayoutVars>
          <dgm:chMax val="0"/>
          <dgm:chPref val="0"/>
          <dgm:bulletEnabled val="1"/>
        </dgm:presLayoutVars>
      </dgm:prSet>
      <dgm:spPr/>
    </dgm:pt>
    <dgm:pt modelId="{644469F8-793F-4CA5-969B-34C9B6490C86}" type="pres">
      <dgm:prSet presAssocID="{9A9FF186-4620-4D5C-893B-166CD87BAD33}" presName="textaccent1" presStyleCnt="0"/>
      <dgm:spPr/>
    </dgm:pt>
    <dgm:pt modelId="{DAAE139C-A854-4E6A-A4CA-A9C4F9C3FE9C}" type="pres">
      <dgm:prSet presAssocID="{9A9FF186-4620-4D5C-893B-166CD87BAD33}" presName="accentRepeatNode" presStyleLbl="solidAlignAcc1" presStyleIdx="0" presStyleCnt="4"/>
      <dgm:spPr/>
    </dgm:pt>
    <dgm:pt modelId="{A79A9434-CDED-44DB-9813-1875F6DBF0F2}" type="pres">
      <dgm:prSet presAssocID="{0109FE93-73B1-4F07-98F8-9321D803D9A7}" presName="image1" presStyleCnt="0"/>
      <dgm:spPr/>
    </dgm:pt>
    <dgm:pt modelId="{DF38314B-07B0-4A00-9876-A2C5F29AAF1F}" type="pres">
      <dgm:prSet presAssocID="{0109FE93-73B1-4F07-98F8-9321D803D9A7}" presName="imageRepeatNode" presStyleLbl="alignAcc1" presStyleIdx="0" presStyleCnt="2"/>
      <dgm:spPr/>
    </dgm:pt>
    <dgm:pt modelId="{B78754C6-2B1B-4E3C-A5E3-A09554476854}" type="pres">
      <dgm:prSet presAssocID="{0109FE93-73B1-4F07-98F8-9321D803D9A7}" presName="imageaccent1" presStyleCnt="0"/>
      <dgm:spPr/>
    </dgm:pt>
    <dgm:pt modelId="{7329BF44-8A33-4A10-BEC3-793975EA6941}" type="pres">
      <dgm:prSet presAssocID="{0109FE93-73B1-4F07-98F8-9321D803D9A7}" presName="accentRepeatNode" presStyleLbl="solidAlignAcc1" presStyleIdx="1" presStyleCnt="4"/>
      <dgm:spPr/>
    </dgm:pt>
    <dgm:pt modelId="{F31A390E-BC0A-4A8A-A62B-0C6BADF1E0AB}" type="pres">
      <dgm:prSet presAssocID="{A0EAFDFA-DA85-4073-B8C3-A97BA0D2CAC7}" presName="text2" presStyleCnt="0"/>
      <dgm:spPr/>
    </dgm:pt>
    <dgm:pt modelId="{00B4CBD4-4606-4D35-8881-CC2A3FBDF409}" type="pres">
      <dgm:prSet presAssocID="{A0EAFDFA-DA85-4073-B8C3-A97BA0D2CAC7}" presName="textRepeatNode" presStyleLbl="alignNode1" presStyleIdx="1" presStyleCnt="2">
        <dgm:presLayoutVars>
          <dgm:chMax val="0"/>
          <dgm:chPref val="0"/>
          <dgm:bulletEnabled val="1"/>
        </dgm:presLayoutVars>
      </dgm:prSet>
      <dgm:spPr/>
    </dgm:pt>
    <dgm:pt modelId="{CAC79E57-6E88-433E-A236-7816E6767545}" type="pres">
      <dgm:prSet presAssocID="{A0EAFDFA-DA85-4073-B8C3-A97BA0D2CAC7}" presName="textaccent2" presStyleCnt="0"/>
      <dgm:spPr/>
    </dgm:pt>
    <dgm:pt modelId="{39D6A419-F061-4FF2-A627-5474AEF618DD}" type="pres">
      <dgm:prSet presAssocID="{A0EAFDFA-DA85-4073-B8C3-A97BA0D2CAC7}" presName="accentRepeatNode" presStyleLbl="solidAlignAcc1" presStyleIdx="2" presStyleCnt="4"/>
      <dgm:spPr/>
    </dgm:pt>
    <dgm:pt modelId="{9EDFC449-CEB4-42AF-B424-60C885156D4A}" type="pres">
      <dgm:prSet presAssocID="{DECB6E6F-6033-4E0C-9007-A6F22C939E6F}" presName="image2" presStyleCnt="0"/>
      <dgm:spPr/>
    </dgm:pt>
    <dgm:pt modelId="{1DA3CEEA-D558-42F3-BA65-37B41C8127A5}" type="pres">
      <dgm:prSet presAssocID="{DECB6E6F-6033-4E0C-9007-A6F22C939E6F}" presName="imageRepeatNode" presStyleLbl="alignAcc1" presStyleIdx="1" presStyleCnt="2"/>
      <dgm:spPr/>
    </dgm:pt>
    <dgm:pt modelId="{B965721C-D21D-4A4A-B46D-CD71F8A44084}" type="pres">
      <dgm:prSet presAssocID="{DECB6E6F-6033-4E0C-9007-A6F22C939E6F}" presName="imageaccent2" presStyleCnt="0"/>
      <dgm:spPr/>
    </dgm:pt>
    <dgm:pt modelId="{6B4C24CF-7E04-44FB-95D4-EE1A7B6B68AC}" type="pres">
      <dgm:prSet presAssocID="{DECB6E6F-6033-4E0C-9007-A6F22C939E6F}" presName="accentRepeatNode" presStyleLbl="solidAlignAcc1" presStyleIdx="3" presStyleCnt="4"/>
      <dgm:spPr/>
    </dgm:pt>
  </dgm:ptLst>
  <dgm:cxnLst>
    <dgm:cxn modelId="{FDA50D25-9AA8-4107-AF1B-85A501622070}" type="presOf" srcId="{DECB6E6F-6033-4E0C-9007-A6F22C939E6F}" destId="{1DA3CEEA-D558-42F3-BA65-37B41C8127A5}" srcOrd="0" destOrd="0" presId="urn:microsoft.com/office/officeart/2008/layout/HexagonCluster"/>
    <dgm:cxn modelId="{A9EF6138-EBDB-4D7A-A9FB-8B092499E3B7}" type="presOf" srcId="{9A9FF186-4620-4D5C-893B-166CD87BAD33}" destId="{6EB75CF8-AA93-4F85-BCE8-FE1B18208EB8}" srcOrd="0" destOrd="0" presId="urn:microsoft.com/office/officeart/2008/layout/HexagonCluster"/>
    <dgm:cxn modelId="{19150F3A-A1B2-4E5B-BB0F-711163BBF41C}" type="presOf" srcId="{0109FE93-73B1-4F07-98F8-9321D803D9A7}" destId="{DF38314B-07B0-4A00-9876-A2C5F29AAF1F}" srcOrd="0" destOrd="0" presId="urn:microsoft.com/office/officeart/2008/layout/HexagonCluster"/>
    <dgm:cxn modelId="{46B33763-7B0C-4780-854F-FE8934C40C04}" srcId="{4F301EC4-629F-4EA3-AB4D-01EAD0A23853}" destId="{A0EAFDFA-DA85-4073-B8C3-A97BA0D2CAC7}" srcOrd="1" destOrd="0" parTransId="{0CBB5978-39B1-4219-9CC2-0ABBA4F4D814}" sibTransId="{DECB6E6F-6033-4E0C-9007-A6F22C939E6F}"/>
    <dgm:cxn modelId="{9DC77B83-5F97-436B-A2A0-C99E1D4FA8AE}" type="presOf" srcId="{A0EAFDFA-DA85-4073-B8C3-A97BA0D2CAC7}" destId="{00B4CBD4-4606-4D35-8881-CC2A3FBDF409}" srcOrd="0" destOrd="0" presId="urn:microsoft.com/office/officeart/2008/layout/HexagonCluster"/>
    <dgm:cxn modelId="{1E4CD98D-0FA1-48EF-8E4A-C9C53E8C05EB}" srcId="{4F301EC4-629F-4EA3-AB4D-01EAD0A23853}" destId="{9A9FF186-4620-4D5C-893B-166CD87BAD33}" srcOrd="0" destOrd="0" parTransId="{09193DF7-404C-4C16-9994-C53110C26A54}" sibTransId="{0109FE93-73B1-4F07-98F8-9321D803D9A7}"/>
    <dgm:cxn modelId="{3DC3158F-DD0F-43DB-8664-E39B4E66E9AA}" type="presOf" srcId="{4F301EC4-629F-4EA3-AB4D-01EAD0A23853}" destId="{3D5B6689-2717-4EBA-B6D5-44E7BE68629A}" srcOrd="0" destOrd="0" presId="urn:microsoft.com/office/officeart/2008/layout/HexagonCluster"/>
    <dgm:cxn modelId="{25F47BB9-44F5-4B3A-8EA4-E6E3AB328A46}" type="presParOf" srcId="{3D5B6689-2717-4EBA-B6D5-44E7BE68629A}" destId="{532ED940-2C59-4225-B3A1-9BF57B29AA15}" srcOrd="0" destOrd="0" presId="urn:microsoft.com/office/officeart/2008/layout/HexagonCluster"/>
    <dgm:cxn modelId="{D7F50DC1-AB26-4935-9875-DE16B68DBDE2}" type="presParOf" srcId="{532ED940-2C59-4225-B3A1-9BF57B29AA15}" destId="{6EB75CF8-AA93-4F85-BCE8-FE1B18208EB8}" srcOrd="0" destOrd="0" presId="urn:microsoft.com/office/officeart/2008/layout/HexagonCluster"/>
    <dgm:cxn modelId="{3D1EB948-22C1-48F8-85D9-70A02D8BDEA5}" type="presParOf" srcId="{3D5B6689-2717-4EBA-B6D5-44E7BE68629A}" destId="{644469F8-793F-4CA5-969B-34C9B6490C86}" srcOrd="1" destOrd="0" presId="urn:microsoft.com/office/officeart/2008/layout/HexagonCluster"/>
    <dgm:cxn modelId="{9C75D123-B9B4-453B-97C2-F31356385044}" type="presParOf" srcId="{644469F8-793F-4CA5-969B-34C9B6490C86}" destId="{DAAE139C-A854-4E6A-A4CA-A9C4F9C3FE9C}" srcOrd="0" destOrd="0" presId="urn:microsoft.com/office/officeart/2008/layout/HexagonCluster"/>
    <dgm:cxn modelId="{8B314D39-834F-4279-9560-CFABED88BE88}" type="presParOf" srcId="{3D5B6689-2717-4EBA-B6D5-44E7BE68629A}" destId="{A79A9434-CDED-44DB-9813-1875F6DBF0F2}" srcOrd="2" destOrd="0" presId="urn:microsoft.com/office/officeart/2008/layout/HexagonCluster"/>
    <dgm:cxn modelId="{3E8C6A72-33F2-424A-BEDD-A6DC3A1DC9D2}" type="presParOf" srcId="{A79A9434-CDED-44DB-9813-1875F6DBF0F2}" destId="{DF38314B-07B0-4A00-9876-A2C5F29AAF1F}" srcOrd="0" destOrd="0" presId="urn:microsoft.com/office/officeart/2008/layout/HexagonCluster"/>
    <dgm:cxn modelId="{1D9DA2AF-3B87-42E7-BB66-6A6CB48E3791}" type="presParOf" srcId="{3D5B6689-2717-4EBA-B6D5-44E7BE68629A}" destId="{B78754C6-2B1B-4E3C-A5E3-A09554476854}" srcOrd="3" destOrd="0" presId="urn:microsoft.com/office/officeart/2008/layout/HexagonCluster"/>
    <dgm:cxn modelId="{1B75B925-41E8-4B38-8B65-75D276F1CF9A}" type="presParOf" srcId="{B78754C6-2B1B-4E3C-A5E3-A09554476854}" destId="{7329BF44-8A33-4A10-BEC3-793975EA6941}" srcOrd="0" destOrd="0" presId="urn:microsoft.com/office/officeart/2008/layout/HexagonCluster"/>
    <dgm:cxn modelId="{BCC9CD0B-55E5-4991-88E1-969BEF65E3A7}" type="presParOf" srcId="{3D5B6689-2717-4EBA-B6D5-44E7BE68629A}" destId="{F31A390E-BC0A-4A8A-A62B-0C6BADF1E0AB}" srcOrd="4" destOrd="0" presId="urn:microsoft.com/office/officeart/2008/layout/HexagonCluster"/>
    <dgm:cxn modelId="{ECF67307-4793-424C-BFC1-63B45F46CC78}" type="presParOf" srcId="{F31A390E-BC0A-4A8A-A62B-0C6BADF1E0AB}" destId="{00B4CBD4-4606-4D35-8881-CC2A3FBDF409}" srcOrd="0" destOrd="0" presId="urn:microsoft.com/office/officeart/2008/layout/HexagonCluster"/>
    <dgm:cxn modelId="{C1482FCD-E624-4807-9EA1-D33E52BB506D}" type="presParOf" srcId="{3D5B6689-2717-4EBA-B6D5-44E7BE68629A}" destId="{CAC79E57-6E88-433E-A236-7816E6767545}" srcOrd="5" destOrd="0" presId="urn:microsoft.com/office/officeart/2008/layout/HexagonCluster"/>
    <dgm:cxn modelId="{F960A957-D884-4CC5-8583-3786DE08B0D9}" type="presParOf" srcId="{CAC79E57-6E88-433E-A236-7816E6767545}" destId="{39D6A419-F061-4FF2-A627-5474AEF618DD}" srcOrd="0" destOrd="0" presId="urn:microsoft.com/office/officeart/2008/layout/HexagonCluster"/>
    <dgm:cxn modelId="{0DAE9F16-1D11-40AD-927B-3ADD709A0CB6}" type="presParOf" srcId="{3D5B6689-2717-4EBA-B6D5-44E7BE68629A}" destId="{9EDFC449-CEB4-42AF-B424-60C885156D4A}" srcOrd="6" destOrd="0" presId="urn:microsoft.com/office/officeart/2008/layout/HexagonCluster"/>
    <dgm:cxn modelId="{358D2BB4-B246-4CDB-964A-0DD3DE98A127}" type="presParOf" srcId="{9EDFC449-CEB4-42AF-B424-60C885156D4A}" destId="{1DA3CEEA-D558-42F3-BA65-37B41C8127A5}" srcOrd="0" destOrd="0" presId="urn:microsoft.com/office/officeart/2008/layout/HexagonCluster"/>
    <dgm:cxn modelId="{ABB0C6E6-5111-4B97-AA5D-5CB437823796}" type="presParOf" srcId="{3D5B6689-2717-4EBA-B6D5-44E7BE68629A}" destId="{B965721C-D21D-4A4A-B46D-CD71F8A44084}" srcOrd="7" destOrd="0" presId="urn:microsoft.com/office/officeart/2008/layout/HexagonCluster"/>
    <dgm:cxn modelId="{722939B2-E68B-452E-8858-90A998CF832E}" type="presParOf" srcId="{B965721C-D21D-4A4A-B46D-CD71F8A44084}" destId="{6B4C24CF-7E04-44FB-95D4-EE1A7B6B68AC}"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B0497D-42F7-40E8-93D1-62E59A9973A7}">
      <dsp:nvSpPr>
        <dsp:cNvPr id="0" name=""/>
        <dsp:cNvSpPr/>
      </dsp:nvSpPr>
      <dsp:spPr>
        <a:xfrm>
          <a:off x="1872830" y="221205"/>
          <a:ext cx="3324255" cy="1038829"/>
        </a:xfrm>
        <a:prstGeom prst="rect">
          <a:avLst/>
        </a:prstGeom>
        <a:solidFill>
          <a:srgbClr val="002060"/>
        </a:solidFill>
        <a:ln w="38100" cap="flat" cmpd="sng" algn="ctr">
          <a:solidFill>
            <a:schemeClr val="bg2">
              <a:lumMod val="25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03634" tIns="64770" rIns="64770" bIns="64770" numCol="1" spcCol="1270" anchor="ctr" anchorCtr="0">
          <a:noAutofit/>
        </a:bodyPr>
        <a:lstStyle/>
        <a:p>
          <a:pPr marL="0" lvl="0" indent="0" algn="l" defTabSz="755650">
            <a:lnSpc>
              <a:spcPct val="90000"/>
            </a:lnSpc>
            <a:spcBef>
              <a:spcPct val="0"/>
            </a:spcBef>
            <a:spcAft>
              <a:spcPct val="35000"/>
            </a:spcAft>
            <a:buNone/>
          </a:pPr>
          <a:r>
            <a:rPr lang="es-ES_tradnl" sz="1700" kern="1200" noProof="0" dirty="0">
              <a:solidFill>
                <a:schemeClr val="bg1"/>
              </a:solidFill>
              <a:latin typeface="Arial" panose="020B0604020202020204" pitchFamily="34" charset="0"/>
              <a:cs typeface="Arial" panose="020B0604020202020204" pitchFamily="34" charset="0"/>
            </a:rPr>
            <a:t>Retorno de la administración Trump al poder</a:t>
          </a:r>
        </a:p>
      </dsp:txBody>
      <dsp:txXfrm>
        <a:off x="1872830" y="221205"/>
        <a:ext cx="3324255" cy="1038829"/>
      </dsp:txXfrm>
    </dsp:sp>
    <dsp:sp modelId="{2B23E9C4-356D-45F7-9D03-F149FE7D4646}">
      <dsp:nvSpPr>
        <dsp:cNvPr id="0" name=""/>
        <dsp:cNvSpPr/>
      </dsp:nvSpPr>
      <dsp:spPr>
        <a:xfrm>
          <a:off x="1734319" y="71152"/>
          <a:ext cx="727180" cy="1090771"/>
        </a:xfrm>
        <a:prstGeom prst="rect">
          <a:avLst/>
        </a:prstGeom>
        <a:blipFill>
          <a:blip xmlns:r="http://schemas.openxmlformats.org/officeDocument/2006/relationships" r:embed="rId1"/>
          <a:srcRect/>
          <a:stretch>
            <a:fillRect l="-100000" r="-100000"/>
          </a:stretch>
        </a:blipFill>
        <a:ln w="381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sp>
    <dsp:sp modelId="{64F7DB4B-84AB-4E19-A61F-F0E3B92C4198}">
      <dsp:nvSpPr>
        <dsp:cNvPr id="0" name=""/>
        <dsp:cNvSpPr/>
      </dsp:nvSpPr>
      <dsp:spPr>
        <a:xfrm>
          <a:off x="5459123" y="221485"/>
          <a:ext cx="3322156" cy="1038174"/>
        </a:xfrm>
        <a:prstGeom prst="rect">
          <a:avLst/>
        </a:prstGeom>
        <a:solidFill>
          <a:srgbClr val="002060"/>
        </a:solidFill>
        <a:ln w="38100" cap="flat" cmpd="sng" algn="ctr">
          <a:solidFill>
            <a:schemeClr val="bg2">
              <a:lumMod val="25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03190" tIns="64770" rIns="64770" bIns="64770" numCol="1" spcCol="1270" anchor="ctr" anchorCtr="0">
          <a:noAutofit/>
        </a:bodyPr>
        <a:lstStyle/>
        <a:p>
          <a:pPr marL="0" lvl="0" indent="0" algn="l" defTabSz="755650">
            <a:lnSpc>
              <a:spcPct val="90000"/>
            </a:lnSpc>
            <a:spcBef>
              <a:spcPct val="0"/>
            </a:spcBef>
            <a:spcAft>
              <a:spcPct val="35000"/>
            </a:spcAft>
            <a:buNone/>
          </a:pPr>
          <a:r>
            <a:rPr lang="es-ES_tradnl" sz="1700" kern="1200" noProof="0" dirty="0">
              <a:solidFill>
                <a:schemeClr val="bg1"/>
              </a:solidFill>
              <a:latin typeface="Arial" panose="020B0604020202020204" pitchFamily="34" charset="0"/>
              <a:cs typeface="Arial" panose="020B0604020202020204" pitchFamily="34" charset="0"/>
            </a:rPr>
            <a:t>Designación de Marco Rubio como Secretario de Estado</a:t>
          </a:r>
        </a:p>
      </dsp:txBody>
      <dsp:txXfrm>
        <a:off x="5459123" y="221485"/>
        <a:ext cx="3322156" cy="1038174"/>
      </dsp:txXfrm>
    </dsp:sp>
    <dsp:sp modelId="{BA103D0F-E529-40D7-A10F-818645F87254}">
      <dsp:nvSpPr>
        <dsp:cNvPr id="0" name=""/>
        <dsp:cNvSpPr/>
      </dsp:nvSpPr>
      <dsp:spPr>
        <a:xfrm>
          <a:off x="5320700" y="71527"/>
          <a:ext cx="726721" cy="1090082"/>
        </a:xfrm>
        <a:prstGeom prst="rect">
          <a:avLst/>
        </a:prstGeom>
        <a:blipFill>
          <a:blip xmlns:r="http://schemas.openxmlformats.org/officeDocument/2006/relationships" r:embed="rId2"/>
          <a:srcRect/>
          <a:stretch>
            <a:fillRect l="-83000" r="-83000"/>
          </a:stretch>
        </a:blipFill>
        <a:ln w="381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sp>
    <dsp:sp modelId="{2C14D7A7-77A3-4FC0-A49E-A216C1957E6E}">
      <dsp:nvSpPr>
        <dsp:cNvPr id="0" name=""/>
        <dsp:cNvSpPr/>
      </dsp:nvSpPr>
      <dsp:spPr>
        <a:xfrm>
          <a:off x="3671964" y="1531958"/>
          <a:ext cx="3309570" cy="1034240"/>
        </a:xfrm>
        <a:prstGeom prst="rect">
          <a:avLst/>
        </a:prstGeom>
        <a:solidFill>
          <a:srgbClr val="002060"/>
        </a:solidFill>
        <a:ln w="38100" cap="flat" cmpd="sng" algn="ctr">
          <a:solidFill>
            <a:schemeClr val="bg2">
              <a:lumMod val="25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00526" tIns="64770" rIns="64770" bIns="64770" numCol="1" spcCol="1270" anchor="ctr" anchorCtr="0">
          <a:noAutofit/>
        </a:bodyPr>
        <a:lstStyle/>
        <a:p>
          <a:pPr marL="0" lvl="0" indent="0" algn="l" defTabSz="755650">
            <a:lnSpc>
              <a:spcPct val="90000"/>
            </a:lnSpc>
            <a:spcBef>
              <a:spcPct val="0"/>
            </a:spcBef>
            <a:spcAft>
              <a:spcPct val="35000"/>
            </a:spcAft>
            <a:buNone/>
          </a:pPr>
          <a:r>
            <a:rPr lang="es-ES_tradnl" sz="1700" kern="1200" noProof="0" dirty="0">
              <a:solidFill>
                <a:schemeClr val="bg1"/>
              </a:solidFill>
              <a:latin typeface="Arial" panose="020B0604020202020204" pitchFamily="34" charset="0"/>
              <a:cs typeface="Arial" panose="020B0604020202020204" pitchFamily="34" charset="0"/>
            </a:rPr>
            <a:t>Consolidación del control republicano en ambas cámaras legislativas</a:t>
          </a:r>
        </a:p>
      </dsp:txBody>
      <dsp:txXfrm>
        <a:off x="3671964" y="1531958"/>
        <a:ext cx="3309570" cy="1034240"/>
      </dsp:txXfrm>
    </dsp:sp>
    <dsp:sp modelId="{5A9EA796-5A4B-4F10-AA18-3E3EDE923D66}">
      <dsp:nvSpPr>
        <dsp:cNvPr id="0" name=""/>
        <dsp:cNvSpPr/>
      </dsp:nvSpPr>
      <dsp:spPr>
        <a:xfrm>
          <a:off x="3534065" y="1382567"/>
          <a:ext cx="723968" cy="1085952"/>
        </a:xfrm>
        <a:prstGeom prst="rect">
          <a:avLst/>
        </a:prstGeom>
        <a:blipFill>
          <a:blip xmlns:r="http://schemas.openxmlformats.org/officeDocument/2006/relationships" r:embed="rId3"/>
          <a:srcRect/>
          <a:stretch>
            <a:fillRect l="-62000" r="-62000"/>
          </a:stretch>
        </a:blipFill>
        <a:ln w="381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B75CF8-AA93-4F85-BCE8-FE1B18208EB8}">
      <dsp:nvSpPr>
        <dsp:cNvPr id="0" name=""/>
        <dsp:cNvSpPr/>
      </dsp:nvSpPr>
      <dsp:spPr>
        <a:xfrm>
          <a:off x="3289984" y="995547"/>
          <a:ext cx="2143016" cy="1848061"/>
        </a:xfrm>
        <a:prstGeom prst="hexagon">
          <a:avLst>
            <a:gd name="adj" fmla="val 25000"/>
            <a:gd name="vf" fmla="val 115470"/>
          </a:avLst>
        </a:prstGeom>
        <a:solidFill>
          <a:srgbClr val="002060"/>
        </a:solidFill>
        <a:ln w="57150"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marL="0" lvl="0" indent="0" algn="ctr" defTabSz="622300">
            <a:lnSpc>
              <a:spcPct val="90000"/>
            </a:lnSpc>
            <a:spcBef>
              <a:spcPct val="0"/>
            </a:spcBef>
            <a:spcAft>
              <a:spcPct val="35000"/>
            </a:spcAft>
            <a:buNone/>
          </a:pPr>
          <a:r>
            <a:rPr lang="es-ES_tradnl" sz="1400" b="1" kern="1200" baseline="0" noProof="0" dirty="0">
              <a:solidFill>
                <a:schemeClr val="bg1"/>
              </a:solidFill>
              <a:latin typeface="Arial" panose="020B0604020202020204" pitchFamily="34" charset="0"/>
              <a:cs typeface="Arial" panose="020B0604020202020204" pitchFamily="34" charset="0"/>
            </a:rPr>
            <a:t>Sen. Rick Scott </a:t>
          </a:r>
          <a:r>
            <a:rPr lang="es-ES_tradnl" sz="1400" kern="1200" baseline="0" noProof="0" dirty="0">
              <a:solidFill>
                <a:schemeClr val="bg1"/>
              </a:solidFill>
              <a:latin typeface="Arial" panose="020B0604020202020204" pitchFamily="34" charset="0"/>
              <a:cs typeface="Arial" panose="020B0604020202020204" pitchFamily="34" charset="0"/>
            </a:rPr>
            <a:t>Legislador más prolífico en proyectos individuales.</a:t>
          </a:r>
          <a:endParaRPr lang="es-ES_tradnl" sz="1400" kern="1200" noProof="0" dirty="0">
            <a:solidFill>
              <a:schemeClr val="bg1"/>
            </a:solidFill>
            <a:latin typeface="Arial" panose="020B0604020202020204" pitchFamily="34" charset="0"/>
            <a:cs typeface="Arial" panose="020B0604020202020204" pitchFamily="34" charset="0"/>
          </a:endParaRPr>
        </a:p>
      </dsp:txBody>
      <dsp:txXfrm>
        <a:off x="3622574" y="1282361"/>
        <a:ext cx="1477836" cy="1274433"/>
      </dsp:txXfrm>
    </dsp:sp>
    <dsp:sp modelId="{DAAE139C-A854-4E6A-A4CA-A9C4F9C3FE9C}">
      <dsp:nvSpPr>
        <dsp:cNvPr id="0" name=""/>
        <dsp:cNvSpPr/>
      </dsp:nvSpPr>
      <dsp:spPr>
        <a:xfrm>
          <a:off x="3356906" y="1811663"/>
          <a:ext cx="250394" cy="216114"/>
        </a:xfrm>
        <a:prstGeom prst="hexagon">
          <a:avLst>
            <a:gd name="adj" fmla="val 25000"/>
            <a:gd name="vf" fmla="val 115470"/>
          </a:avLst>
        </a:prstGeom>
        <a:solidFill>
          <a:schemeClr val="lt1">
            <a:hueOff val="0"/>
            <a:satOff val="0"/>
            <a:lumOff val="0"/>
            <a:alphaOff val="0"/>
          </a:schemeClr>
        </a:solidFill>
        <a:ln w="1397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38314B-07B0-4A00-9876-A2C5F29AAF1F}">
      <dsp:nvSpPr>
        <dsp:cNvPr id="0" name=""/>
        <dsp:cNvSpPr/>
      </dsp:nvSpPr>
      <dsp:spPr>
        <a:xfrm>
          <a:off x="1498122" y="0"/>
          <a:ext cx="2143016" cy="1848061"/>
        </a:xfrm>
        <a:prstGeom prst="hexagon">
          <a:avLst>
            <a:gd name="adj" fmla="val 25000"/>
            <a:gd name="vf" fmla="val 115470"/>
          </a:avLst>
        </a:prstGeom>
        <a:blipFill>
          <a:blip xmlns:r="http://schemas.openxmlformats.org/officeDocument/2006/relationships" r:embed="rId1"/>
          <a:srcRect/>
          <a:stretch>
            <a:fillRect l="-27000" r="-27000"/>
          </a:stretch>
        </a:blipFill>
        <a:ln w="57150" cap="flat" cmpd="sng" algn="ctr">
          <a:solidFill>
            <a:srgbClr val="353537"/>
          </a:solidFill>
          <a:prstDash val="solid"/>
        </a:ln>
        <a:effectLst/>
      </dsp:spPr>
      <dsp:style>
        <a:lnRef idx="2">
          <a:scrgbClr r="0" g="0" b="0"/>
        </a:lnRef>
        <a:fillRef idx="1">
          <a:scrgbClr r="0" g="0" b="0"/>
        </a:fillRef>
        <a:effectRef idx="0">
          <a:scrgbClr r="0" g="0" b="0"/>
        </a:effectRef>
        <a:fontRef idx="minor"/>
      </dsp:style>
    </dsp:sp>
    <dsp:sp modelId="{7329BF44-8A33-4A10-BEC3-793975EA6941}">
      <dsp:nvSpPr>
        <dsp:cNvPr id="0" name=""/>
        <dsp:cNvSpPr/>
      </dsp:nvSpPr>
      <dsp:spPr>
        <a:xfrm>
          <a:off x="2958381" y="1592989"/>
          <a:ext cx="250394" cy="216114"/>
        </a:xfrm>
        <a:prstGeom prst="hexagon">
          <a:avLst>
            <a:gd name="adj" fmla="val 25000"/>
            <a:gd name="vf" fmla="val 115470"/>
          </a:avLst>
        </a:prstGeom>
        <a:solidFill>
          <a:schemeClr val="lt1">
            <a:hueOff val="0"/>
            <a:satOff val="0"/>
            <a:lumOff val="0"/>
            <a:alphaOff val="0"/>
          </a:schemeClr>
        </a:solidFill>
        <a:ln w="1397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0B4CBD4-4606-4D35-8881-CC2A3FBDF409}">
      <dsp:nvSpPr>
        <dsp:cNvPr id="0" name=""/>
        <dsp:cNvSpPr/>
      </dsp:nvSpPr>
      <dsp:spPr>
        <a:xfrm>
          <a:off x="5082599" y="0"/>
          <a:ext cx="2143016" cy="1848061"/>
        </a:xfrm>
        <a:prstGeom prst="hexagon">
          <a:avLst>
            <a:gd name="adj" fmla="val 25000"/>
            <a:gd name="vf" fmla="val 115470"/>
          </a:avLst>
        </a:prstGeom>
        <a:solidFill>
          <a:srgbClr val="002060"/>
        </a:solidFill>
        <a:ln w="57150"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marL="0" lvl="0" indent="0" algn="ctr" defTabSz="622300">
            <a:lnSpc>
              <a:spcPct val="90000"/>
            </a:lnSpc>
            <a:spcBef>
              <a:spcPct val="0"/>
            </a:spcBef>
            <a:spcAft>
              <a:spcPct val="35000"/>
            </a:spcAft>
            <a:buNone/>
          </a:pPr>
          <a:r>
            <a:rPr lang="es-ES_tradnl" sz="1400" b="1" kern="1200" baseline="0" noProof="0" dirty="0">
              <a:solidFill>
                <a:schemeClr val="bg1"/>
              </a:solidFill>
              <a:latin typeface="Arial" panose="020B0604020202020204" pitchFamily="34" charset="0"/>
              <a:cs typeface="Arial" panose="020B0604020202020204" pitchFamily="34" charset="0"/>
            </a:rPr>
            <a:t>Rep. Mario Díaz-Balart </a:t>
          </a:r>
          <a:r>
            <a:rPr lang="es-ES_tradnl" sz="1400" kern="1200" baseline="0" noProof="0" dirty="0">
              <a:solidFill>
                <a:schemeClr val="bg1"/>
              </a:solidFill>
              <a:latin typeface="Arial" panose="020B0604020202020204" pitchFamily="34" charset="0"/>
              <a:cs typeface="Arial" panose="020B0604020202020204" pitchFamily="34" charset="0"/>
            </a:rPr>
            <a:t>(Mayor poder institucional a través del control de asignaciones presupuestarias.</a:t>
          </a:r>
          <a:endParaRPr lang="es-ES_tradnl" sz="1400" kern="1200" noProof="0" dirty="0">
            <a:solidFill>
              <a:schemeClr val="bg1"/>
            </a:solidFill>
            <a:latin typeface="Arial" panose="020B0604020202020204" pitchFamily="34" charset="0"/>
            <a:cs typeface="Arial" panose="020B0604020202020204" pitchFamily="34" charset="0"/>
          </a:endParaRPr>
        </a:p>
      </dsp:txBody>
      <dsp:txXfrm>
        <a:off x="5415189" y="286814"/>
        <a:ext cx="1477836" cy="1274433"/>
      </dsp:txXfrm>
    </dsp:sp>
    <dsp:sp modelId="{39D6A419-F061-4FF2-A627-5474AEF618DD}">
      <dsp:nvSpPr>
        <dsp:cNvPr id="0" name=""/>
        <dsp:cNvSpPr/>
      </dsp:nvSpPr>
      <dsp:spPr>
        <a:xfrm>
          <a:off x="6542857" y="1592989"/>
          <a:ext cx="250394" cy="216114"/>
        </a:xfrm>
        <a:prstGeom prst="hexagon">
          <a:avLst>
            <a:gd name="adj" fmla="val 25000"/>
            <a:gd name="vf" fmla="val 115470"/>
          </a:avLst>
        </a:prstGeom>
        <a:solidFill>
          <a:schemeClr val="lt1">
            <a:hueOff val="0"/>
            <a:satOff val="0"/>
            <a:lumOff val="0"/>
            <a:alphaOff val="0"/>
          </a:schemeClr>
        </a:solidFill>
        <a:ln w="1397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A3CEEA-D558-42F3-BA65-37B41C8127A5}">
      <dsp:nvSpPr>
        <dsp:cNvPr id="0" name=""/>
        <dsp:cNvSpPr/>
      </dsp:nvSpPr>
      <dsp:spPr>
        <a:xfrm>
          <a:off x="6874461" y="995547"/>
          <a:ext cx="2143016" cy="1848061"/>
        </a:xfrm>
        <a:prstGeom prst="hexagon">
          <a:avLst>
            <a:gd name="adj" fmla="val 25000"/>
            <a:gd name="vf" fmla="val 115470"/>
          </a:avLst>
        </a:prstGeom>
        <a:blipFill>
          <a:blip xmlns:r="http://schemas.openxmlformats.org/officeDocument/2006/relationships" r:embed="rId2"/>
          <a:srcRect/>
          <a:stretch>
            <a:fillRect l="-15000" r="-15000"/>
          </a:stretch>
        </a:blipFill>
        <a:ln w="57150" cap="flat" cmpd="sng" algn="ctr">
          <a:solidFill>
            <a:srgbClr val="353537"/>
          </a:solidFill>
          <a:prstDash val="solid"/>
        </a:ln>
        <a:effectLst/>
      </dsp:spPr>
      <dsp:style>
        <a:lnRef idx="2">
          <a:scrgbClr r="0" g="0" b="0"/>
        </a:lnRef>
        <a:fillRef idx="1">
          <a:scrgbClr r="0" g="0" b="0"/>
        </a:fillRef>
        <a:effectRef idx="0">
          <a:scrgbClr r="0" g="0" b="0"/>
        </a:effectRef>
        <a:fontRef idx="minor"/>
      </dsp:style>
    </dsp:sp>
    <dsp:sp modelId="{6B4C24CF-7E04-44FB-95D4-EE1A7B6B68AC}">
      <dsp:nvSpPr>
        <dsp:cNvPr id="0" name=""/>
        <dsp:cNvSpPr/>
      </dsp:nvSpPr>
      <dsp:spPr>
        <a:xfrm>
          <a:off x="6941383" y="1811663"/>
          <a:ext cx="250394" cy="216114"/>
        </a:xfrm>
        <a:prstGeom prst="hexagon">
          <a:avLst>
            <a:gd name="adj" fmla="val 25000"/>
            <a:gd name="vf" fmla="val 115470"/>
          </a:avLst>
        </a:prstGeom>
        <a:solidFill>
          <a:schemeClr val="lt1">
            <a:hueOff val="0"/>
            <a:satOff val="0"/>
            <a:lumOff val="0"/>
            <a:alphaOff val="0"/>
          </a:schemeClr>
        </a:solidFill>
        <a:ln w="1397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U"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F5BD07-B939-4A22-ADC3-1E1D103F538A}" type="datetimeFigureOut">
              <a:rPr lang="es-CU" smtClean="0"/>
              <a:t>22/11/2025</a:t>
            </a:fld>
            <a:endParaRPr lang="es-CU"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U"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U"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36A151-2236-43BB-84DA-346B540DAF18}" type="slidenum">
              <a:rPr lang="es-CU" smtClean="0"/>
              <a:t>‹Nº›</a:t>
            </a:fld>
            <a:endParaRPr lang="es-CU" dirty="0"/>
          </a:p>
        </p:txBody>
      </p:sp>
    </p:spTree>
    <p:extLst>
      <p:ext uri="{BB962C8B-B14F-4D97-AF65-F5344CB8AC3E}">
        <p14:creationId xmlns:p14="http://schemas.microsoft.com/office/powerpoint/2010/main" val="45950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txBody>
          <a:bodyPr/>
          <a:lstStyle/>
          <a:p>
            <a:endParaRPr lang="es-CU" dirty="0"/>
          </a:p>
        </p:txBody>
      </p:sp>
      <p:sp>
        <p:nvSpPr>
          <p:cNvPr id="3" name="Marcador de notas 2"/>
          <p:cNvSpPr>
            <a:spLocks noGrp="1"/>
          </p:cNvSpPr>
          <p:nvPr>
            <p:ph type="body" idx="1"/>
          </p:nvPr>
        </p:nvSpPr>
        <p:spPr/>
        <p:txBody>
          <a:bodyPr/>
          <a:lstStyle/>
          <a:p>
            <a:endParaRPr lang="es-CU" dirty="0"/>
          </a:p>
        </p:txBody>
      </p:sp>
      <p:sp>
        <p:nvSpPr>
          <p:cNvPr id="4" name="Marcador de número de diapositiva 3"/>
          <p:cNvSpPr>
            <a:spLocks noGrp="1"/>
          </p:cNvSpPr>
          <p:nvPr>
            <p:ph type="sldNum" sz="quarter" idx="5"/>
          </p:nvPr>
        </p:nvSpPr>
        <p:spPr/>
        <p:txBody>
          <a:bodyPr/>
          <a:lstStyle/>
          <a:p>
            <a:fld id="{4B36A151-2236-43BB-84DA-346B540DAF18}" type="slidenum">
              <a:rPr lang="es-CU" smtClean="0"/>
              <a:t>4</a:t>
            </a:fld>
            <a:endParaRPr lang="es-CU" dirty="0"/>
          </a:p>
        </p:txBody>
      </p:sp>
    </p:spTree>
    <p:extLst>
      <p:ext uri="{BB962C8B-B14F-4D97-AF65-F5344CB8AC3E}">
        <p14:creationId xmlns:p14="http://schemas.microsoft.com/office/powerpoint/2010/main" val="1798784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ED70245F-BB96-4D39-8491-49551DC528F5}" type="datetimeFigureOut">
              <a:rPr lang="es-CU" smtClean="0"/>
              <a:t>22/11/2025</a:t>
            </a:fld>
            <a:endParaRPr lang="es-CU"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s-CU"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BD98C3CF-A3B6-46BE-A3BF-AEAA85770E26}" type="slidenum">
              <a:rPr lang="es-CU" smtClean="0"/>
              <a:t>‹Nº›</a:t>
            </a:fld>
            <a:endParaRPr lang="es-CU"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U" dirty="0"/>
          </a:p>
        </p:txBody>
      </p:sp>
    </p:spTree>
    <p:extLst>
      <p:ext uri="{BB962C8B-B14F-4D97-AF65-F5344CB8AC3E}">
        <p14:creationId xmlns:p14="http://schemas.microsoft.com/office/powerpoint/2010/main" val="67010818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D70245F-BB96-4D39-8491-49551DC528F5}" type="datetimeFigureOut">
              <a:rPr lang="es-CU" smtClean="0"/>
              <a:t>22/11/2025</a:t>
            </a:fld>
            <a:endParaRPr lang="es-CU" dirty="0"/>
          </a:p>
        </p:txBody>
      </p:sp>
      <p:sp>
        <p:nvSpPr>
          <p:cNvPr id="5" name="Footer Placeholder 4"/>
          <p:cNvSpPr>
            <a:spLocks noGrp="1"/>
          </p:cNvSpPr>
          <p:nvPr>
            <p:ph type="ftr" sz="quarter" idx="11"/>
          </p:nvPr>
        </p:nvSpPr>
        <p:spPr/>
        <p:txBody>
          <a:bodyPr/>
          <a:lstStyle/>
          <a:p>
            <a:endParaRPr lang="es-CU" dirty="0"/>
          </a:p>
        </p:txBody>
      </p:sp>
      <p:sp>
        <p:nvSpPr>
          <p:cNvPr id="6" name="Slide Number Placeholder 5"/>
          <p:cNvSpPr>
            <a:spLocks noGrp="1"/>
          </p:cNvSpPr>
          <p:nvPr>
            <p:ph type="sldNum" sz="quarter" idx="12"/>
          </p:nvPr>
        </p:nvSpPr>
        <p:spPr/>
        <p:txBody>
          <a:bodyPr/>
          <a:lstStyle/>
          <a:p>
            <a:fld id="{BD98C3CF-A3B6-46BE-A3BF-AEAA85770E26}" type="slidenum">
              <a:rPr lang="es-CU" smtClean="0"/>
              <a:t>‹Nº›</a:t>
            </a:fld>
            <a:endParaRPr lang="es-CU" dirty="0"/>
          </a:p>
        </p:txBody>
      </p:sp>
    </p:spTree>
    <p:extLst>
      <p:ext uri="{BB962C8B-B14F-4D97-AF65-F5344CB8AC3E}">
        <p14:creationId xmlns:p14="http://schemas.microsoft.com/office/powerpoint/2010/main" val="1371034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D70245F-BB96-4D39-8491-49551DC528F5}" type="datetimeFigureOut">
              <a:rPr lang="es-CU" smtClean="0"/>
              <a:t>22/11/2025</a:t>
            </a:fld>
            <a:endParaRPr lang="es-CU" dirty="0"/>
          </a:p>
        </p:txBody>
      </p:sp>
      <p:sp>
        <p:nvSpPr>
          <p:cNvPr id="5" name="Footer Placeholder 4"/>
          <p:cNvSpPr>
            <a:spLocks noGrp="1"/>
          </p:cNvSpPr>
          <p:nvPr>
            <p:ph type="ftr" sz="quarter" idx="11"/>
          </p:nvPr>
        </p:nvSpPr>
        <p:spPr/>
        <p:txBody>
          <a:bodyPr/>
          <a:lstStyle/>
          <a:p>
            <a:endParaRPr lang="es-CU" dirty="0"/>
          </a:p>
        </p:txBody>
      </p:sp>
      <p:sp>
        <p:nvSpPr>
          <p:cNvPr id="6" name="Slide Number Placeholder 5"/>
          <p:cNvSpPr>
            <a:spLocks noGrp="1"/>
          </p:cNvSpPr>
          <p:nvPr>
            <p:ph type="sldNum" sz="quarter" idx="12"/>
          </p:nvPr>
        </p:nvSpPr>
        <p:spPr/>
        <p:txBody>
          <a:bodyPr/>
          <a:lstStyle/>
          <a:p>
            <a:fld id="{BD98C3CF-A3B6-46BE-A3BF-AEAA85770E26}" type="slidenum">
              <a:rPr lang="es-CU" smtClean="0"/>
              <a:t>‹Nº›</a:t>
            </a:fld>
            <a:endParaRPr lang="es-CU" dirty="0"/>
          </a:p>
        </p:txBody>
      </p:sp>
    </p:spTree>
    <p:extLst>
      <p:ext uri="{BB962C8B-B14F-4D97-AF65-F5344CB8AC3E}">
        <p14:creationId xmlns:p14="http://schemas.microsoft.com/office/powerpoint/2010/main" val="1139685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D70245F-BB96-4D39-8491-49551DC528F5}" type="datetimeFigureOut">
              <a:rPr lang="es-CU" smtClean="0"/>
              <a:t>22/11/2025</a:t>
            </a:fld>
            <a:endParaRPr lang="es-CU" dirty="0"/>
          </a:p>
        </p:txBody>
      </p:sp>
      <p:sp>
        <p:nvSpPr>
          <p:cNvPr id="5" name="Footer Placeholder 4"/>
          <p:cNvSpPr>
            <a:spLocks noGrp="1"/>
          </p:cNvSpPr>
          <p:nvPr>
            <p:ph type="ftr" sz="quarter" idx="11"/>
          </p:nvPr>
        </p:nvSpPr>
        <p:spPr/>
        <p:txBody>
          <a:bodyPr/>
          <a:lstStyle/>
          <a:p>
            <a:endParaRPr lang="es-CU" dirty="0"/>
          </a:p>
        </p:txBody>
      </p:sp>
      <p:sp>
        <p:nvSpPr>
          <p:cNvPr id="6" name="Slide Number Placeholder 5"/>
          <p:cNvSpPr>
            <a:spLocks noGrp="1"/>
          </p:cNvSpPr>
          <p:nvPr>
            <p:ph type="sldNum" sz="quarter" idx="12"/>
          </p:nvPr>
        </p:nvSpPr>
        <p:spPr/>
        <p:txBody>
          <a:bodyPr/>
          <a:lstStyle/>
          <a:p>
            <a:fld id="{BD98C3CF-A3B6-46BE-A3BF-AEAA85770E26}" type="slidenum">
              <a:rPr lang="es-CU" smtClean="0"/>
              <a:t>‹Nº›</a:t>
            </a:fld>
            <a:endParaRPr lang="es-CU" dirty="0"/>
          </a:p>
        </p:txBody>
      </p:sp>
    </p:spTree>
    <p:extLst>
      <p:ext uri="{BB962C8B-B14F-4D97-AF65-F5344CB8AC3E}">
        <p14:creationId xmlns:p14="http://schemas.microsoft.com/office/powerpoint/2010/main" val="1306262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D70245F-BB96-4D39-8491-49551DC528F5}" type="datetimeFigureOut">
              <a:rPr lang="es-CU" smtClean="0"/>
              <a:t>22/11/2025</a:t>
            </a:fld>
            <a:endParaRPr lang="es-CU" dirty="0"/>
          </a:p>
        </p:txBody>
      </p:sp>
      <p:sp>
        <p:nvSpPr>
          <p:cNvPr id="5" name="Footer Placeholder 4"/>
          <p:cNvSpPr>
            <a:spLocks noGrp="1"/>
          </p:cNvSpPr>
          <p:nvPr>
            <p:ph type="ftr" sz="quarter" idx="11"/>
          </p:nvPr>
        </p:nvSpPr>
        <p:spPr/>
        <p:txBody>
          <a:bodyPr/>
          <a:lstStyle/>
          <a:p>
            <a:endParaRPr lang="es-CU" dirty="0"/>
          </a:p>
        </p:txBody>
      </p:sp>
      <p:sp>
        <p:nvSpPr>
          <p:cNvPr id="6" name="Slide Number Placeholder 5"/>
          <p:cNvSpPr>
            <a:spLocks noGrp="1"/>
          </p:cNvSpPr>
          <p:nvPr>
            <p:ph type="sldNum" sz="quarter" idx="12"/>
          </p:nvPr>
        </p:nvSpPr>
        <p:spPr/>
        <p:txBody>
          <a:bodyPr/>
          <a:lstStyle/>
          <a:p>
            <a:fld id="{BD98C3CF-A3B6-46BE-A3BF-AEAA85770E26}" type="slidenum">
              <a:rPr lang="es-CU" smtClean="0"/>
              <a:t>‹Nº›</a:t>
            </a:fld>
            <a:endParaRPr lang="es-CU"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U" dirty="0"/>
          </a:p>
        </p:txBody>
      </p:sp>
    </p:spTree>
    <p:extLst>
      <p:ext uri="{BB962C8B-B14F-4D97-AF65-F5344CB8AC3E}">
        <p14:creationId xmlns:p14="http://schemas.microsoft.com/office/powerpoint/2010/main" val="845114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D70245F-BB96-4D39-8491-49551DC528F5}" type="datetimeFigureOut">
              <a:rPr lang="es-CU" smtClean="0"/>
              <a:t>22/11/2025</a:t>
            </a:fld>
            <a:endParaRPr lang="es-CU" dirty="0"/>
          </a:p>
        </p:txBody>
      </p:sp>
      <p:sp>
        <p:nvSpPr>
          <p:cNvPr id="6" name="Footer Placeholder 5"/>
          <p:cNvSpPr>
            <a:spLocks noGrp="1"/>
          </p:cNvSpPr>
          <p:nvPr>
            <p:ph type="ftr" sz="quarter" idx="11"/>
          </p:nvPr>
        </p:nvSpPr>
        <p:spPr/>
        <p:txBody>
          <a:bodyPr/>
          <a:lstStyle/>
          <a:p>
            <a:endParaRPr lang="es-CU" dirty="0"/>
          </a:p>
        </p:txBody>
      </p:sp>
      <p:sp>
        <p:nvSpPr>
          <p:cNvPr id="7" name="Slide Number Placeholder 6"/>
          <p:cNvSpPr>
            <a:spLocks noGrp="1"/>
          </p:cNvSpPr>
          <p:nvPr>
            <p:ph type="sldNum" sz="quarter" idx="12"/>
          </p:nvPr>
        </p:nvSpPr>
        <p:spPr/>
        <p:txBody>
          <a:bodyPr/>
          <a:lstStyle/>
          <a:p>
            <a:fld id="{BD98C3CF-A3B6-46BE-A3BF-AEAA85770E26}" type="slidenum">
              <a:rPr lang="es-CU" smtClean="0"/>
              <a:t>‹Nº›</a:t>
            </a:fld>
            <a:endParaRPr lang="es-CU" dirty="0"/>
          </a:p>
        </p:txBody>
      </p:sp>
    </p:spTree>
    <p:extLst>
      <p:ext uri="{BB962C8B-B14F-4D97-AF65-F5344CB8AC3E}">
        <p14:creationId xmlns:p14="http://schemas.microsoft.com/office/powerpoint/2010/main" val="626939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s-ES"/>
              <a:t>Haga clic para modificar los estilos de texto del patrón</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D70245F-BB96-4D39-8491-49551DC528F5}" type="datetimeFigureOut">
              <a:rPr lang="es-CU" smtClean="0"/>
              <a:t>22/11/2025</a:t>
            </a:fld>
            <a:endParaRPr lang="es-CU" dirty="0"/>
          </a:p>
        </p:txBody>
      </p:sp>
      <p:sp>
        <p:nvSpPr>
          <p:cNvPr id="8" name="Footer Placeholder 7"/>
          <p:cNvSpPr>
            <a:spLocks noGrp="1"/>
          </p:cNvSpPr>
          <p:nvPr>
            <p:ph type="ftr" sz="quarter" idx="11"/>
          </p:nvPr>
        </p:nvSpPr>
        <p:spPr/>
        <p:txBody>
          <a:bodyPr/>
          <a:lstStyle/>
          <a:p>
            <a:endParaRPr lang="es-CU" dirty="0"/>
          </a:p>
        </p:txBody>
      </p:sp>
      <p:sp>
        <p:nvSpPr>
          <p:cNvPr id="9" name="Slide Number Placeholder 8"/>
          <p:cNvSpPr>
            <a:spLocks noGrp="1"/>
          </p:cNvSpPr>
          <p:nvPr>
            <p:ph type="sldNum" sz="quarter" idx="12"/>
          </p:nvPr>
        </p:nvSpPr>
        <p:spPr/>
        <p:txBody>
          <a:bodyPr/>
          <a:lstStyle/>
          <a:p>
            <a:fld id="{BD98C3CF-A3B6-46BE-A3BF-AEAA85770E26}" type="slidenum">
              <a:rPr lang="es-CU" smtClean="0"/>
              <a:t>‹Nº›</a:t>
            </a:fld>
            <a:endParaRPr lang="es-CU" dirty="0"/>
          </a:p>
        </p:txBody>
      </p:sp>
    </p:spTree>
    <p:extLst>
      <p:ext uri="{BB962C8B-B14F-4D97-AF65-F5344CB8AC3E}">
        <p14:creationId xmlns:p14="http://schemas.microsoft.com/office/powerpoint/2010/main" val="1600373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D70245F-BB96-4D39-8491-49551DC528F5}" type="datetimeFigureOut">
              <a:rPr lang="es-CU" smtClean="0"/>
              <a:t>22/11/2025</a:t>
            </a:fld>
            <a:endParaRPr lang="es-CU" dirty="0"/>
          </a:p>
        </p:txBody>
      </p:sp>
      <p:sp>
        <p:nvSpPr>
          <p:cNvPr id="4" name="Footer Placeholder 3"/>
          <p:cNvSpPr>
            <a:spLocks noGrp="1"/>
          </p:cNvSpPr>
          <p:nvPr>
            <p:ph type="ftr" sz="quarter" idx="11"/>
          </p:nvPr>
        </p:nvSpPr>
        <p:spPr/>
        <p:txBody>
          <a:bodyPr/>
          <a:lstStyle/>
          <a:p>
            <a:endParaRPr lang="es-CU" dirty="0"/>
          </a:p>
        </p:txBody>
      </p:sp>
      <p:sp>
        <p:nvSpPr>
          <p:cNvPr id="5" name="Slide Number Placeholder 4"/>
          <p:cNvSpPr>
            <a:spLocks noGrp="1"/>
          </p:cNvSpPr>
          <p:nvPr>
            <p:ph type="sldNum" sz="quarter" idx="12"/>
          </p:nvPr>
        </p:nvSpPr>
        <p:spPr/>
        <p:txBody>
          <a:bodyPr/>
          <a:lstStyle/>
          <a:p>
            <a:fld id="{BD98C3CF-A3B6-46BE-A3BF-AEAA85770E26}" type="slidenum">
              <a:rPr lang="es-CU" smtClean="0"/>
              <a:t>‹Nº›</a:t>
            </a:fld>
            <a:endParaRPr lang="es-CU" dirty="0"/>
          </a:p>
        </p:txBody>
      </p:sp>
    </p:spTree>
    <p:extLst>
      <p:ext uri="{BB962C8B-B14F-4D97-AF65-F5344CB8AC3E}">
        <p14:creationId xmlns:p14="http://schemas.microsoft.com/office/powerpoint/2010/main" val="2912525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70245F-BB96-4D39-8491-49551DC528F5}" type="datetimeFigureOut">
              <a:rPr lang="es-CU" smtClean="0"/>
              <a:t>22/11/2025</a:t>
            </a:fld>
            <a:endParaRPr lang="es-CU" dirty="0"/>
          </a:p>
        </p:txBody>
      </p:sp>
      <p:sp>
        <p:nvSpPr>
          <p:cNvPr id="3" name="Footer Placeholder 2"/>
          <p:cNvSpPr>
            <a:spLocks noGrp="1"/>
          </p:cNvSpPr>
          <p:nvPr>
            <p:ph type="ftr" sz="quarter" idx="11"/>
          </p:nvPr>
        </p:nvSpPr>
        <p:spPr/>
        <p:txBody>
          <a:bodyPr/>
          <a:lstStyle/>
          <a:p>
            <a:endParaRPr lang="es-CU" dirty="0"/>
          </a:p>
        </p:txBody>
      </p:sp>
      <p:sp>
        <p:nvSpPr>
          <p:cNvPr id="4" name="Slide Number Placeholder 3"/>
          <p:cNvSpPr>
            <a:spLocks noGrp="1"/>
          </p:cNvSpPr>
          <p:nvPr>
            <p:ph type="sldNum" sz="quarter" idx="12"/>
          </p:nvPr>
        </p:nvSpPr>
        <p:spPr/>
        <p:txBody>
          <a:bodyPr/>
          <a:lstStyle/>
          <a:p>
            <a:fld id="{BD98C3CF-A3B6-46BE-A3BF-AEAA85770E26}" type="slidenum">
              <a:rPr lang="es-CU" smtClean="0"/>
              <a:t>‹Nº›</a:t>
            </a:fld>
            <a:endParaRPr lang="es-CU" dirty="0"/>
          </a:p>
        </p:txBody>
      </p:sp>
    </p:spTree>
    <p:extLst>
      <p:ext uri="{BB962C8B-B14F-4D97-AF65-F5344CB8AC3E}">
        <p14:creationId xmlns:p14="http://schemas.microsoft.com/office/powerpoint/2010/main" val="532956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D70245F-BB96-4D39-8491-49551DC528F5}" type="datetimeFigureOut">
              <a:rPr lang="es-CU" smtClean="0"/>
              <a:t>22/11/2025</a:t>
            </a:fld>
            <a:endParaRPr lang="es-CU" dirty="0"/>
          </a:p>
        </p:txBody>
      </p:sp>
      <p:sp>
        <p:nvSpPr>
          <p:cNvPr id="6" name="Footer Placeholder 5"/>
          <p:cNvSpPr>
            <a:spLocks noGrp="1"/>
          </p:cNvSpPr>
          <p:nvPr>
            <p:ph type="ftr" sz="quarter" idx="11"/>
          </p:nvPr>
        </p:nvSpPr>
        <p:spPr/>
        <p:txBody>
          <a:bodyPr/>
          <a:lstStyle/>
          <a:p>
            <a:endParaRPr lang="es-CU" dirty="0"/>
          </a:p>
        </p:txBody>
      </p:sp>
      <p:sp>
        <p:nvSpPr>
          <p:cNvPr id="7" name="Slide Number Placeholder 6"/>
          <p:cNvSpPr>
            <a:spLocks noGrp="1"/>
          </p:cNvSpPr>
          <p:nvPr>
            <p:ph type="sldNum" sz="quarter" idx="12"/>
          </p:nvPr>
        </p:nvSpPr>
        <p:spPr/>
        <p:txBody>
          <a:bodyPr/>
          <a:lstStyle/>
          <a:p>
            <a:fld id="{BD98C3CF-A3B6-46BE-A3BF-AEAA85770E26}" type="slidenum">
              <a:rPr lang="es-CU" smtClean="0"/>
              <a:t>‹Nº›</a:t>
            </a:fld>
            <a:endParaRPr lang="es-CU" dirty="0"/>
          </a:p>
        </p:txBody>
      </p:sp>
    </p:spTree>
    <p:extLst>
      <p:ext uri="{BB962C8B-B14F-4D97-AF65-F5344CB8AC3E}">
        <p14:creationId xmlns:p14="http://schemas.microsoft.com/office/powerpoint/2010/main" val="3476878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U" dirty="0"/>
          </a:p>
        </p:txBody>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D70245F-BB96-4D39-8491-49551DC528F5}" type="datetimeFigureOut">
              <a:rPr lang="es-CU" smtClean="0"/>
              <a:t>22/11/2025</a:t>
            </a:fld>
            <a:endParaRPr lang="es-CU" dirty="0"/>
          </a:p>
        </p:txBody>
      </p:sp>
      <p:sp>
        <p:nvSpPr>
          <p:cNvPr id="6" name="Footer Placeholder 5"/>
          <p:cNvSpPr>
            <a:spLocks noGrp="1"/>
          </p:cNvSpPr>
          <p:nvPr>
            <p:ph type="ftr" sz="quarter" idx="11"/>
          </p:nvPr>
        </p:nvSpPr>
        <p:spPr/>
        <p:txBody>
          <a:bodyPr/>
          <a:lstStyle/>
          <a:p>
            <a:endParaRPr lang="es-CU" dirty="0"/>
          </a:p>
        </p:txBody>
      </p:sp>
      <p:sp>
        <p:nvSpPr>
          <p:cNvPr id="7" name="Slide Number Placeholder 6"/>
          <p:cNvSpPr>
            <a:spLocks noGrp="1"/>
          </p:cNvSpPr>
          <p:nvPr>
            <p:ph type="sldNum" sz="quarter" idx="12"/>
          </p:nvPr>
        </p:nvSpPr>
        <p:spPr/>
        <p:txBody>
          <a:bodyPr/>
          <a:lstStyle/>
          <a:p>
            <a:fld id="{BD98C3CF-A3B6-46BE-A3BF-AEAA85770E26}" type="slidenum">
              <a:rPr lang="es-CU" smtClean="0"/>
              <a:t>‹Nº›</a:t>
            </a:fld>
            <a:endParaRPr lang="es-CU" dirty="0"/>
          </a:p>
        </p:txBody>
      </p:sp>
    </p:spTree>
    <p:extLst>
      <p:ext uri="{BB962C8B-B14F-4D97-AF65-F5344CB8AC3E}">
        <p14:creationId xmlns:p14="http://schemas.microsoft.com/office/powerpoint/2010/main" val="837134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9DBFF"/>
        </a:solidFill>
        <a:effectLst/>
      </p:bgPr>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U" dirty="0"/>
          </a:p>
        </p:txBody>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ED70245F-BB96-4D39-8491-49551DC528F5}" type="datetimeFigureOut">
              <a:rPr lang="es-CU" smtClean="0"/>
              <a:t>22/11/2025</a:t>
            </a:fld>
            <a:endParaRPr lang="es-CU"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s-CU"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BD98C3CF-A3B6-46BE-A3BF-AEAA85770E26}" type="slidenum">
              <a:rPr lang="es-CU" smtClean="0"/>
              <a:t>‹Nº›</a:t>
            </a:fld>
            <a:endParaRPr lang="es-CU" dirty="0"/>
          </a:p>
        </p:txBody>
      </p:sp>
    </p:spTree>
    <p:extLst>
      <p:ext uri="{BB962C8B-B14F-4D97-AF65-F5344CB8AC3E}">
        <p14:creationId xmlns:p14="http://schemas.microsoft.com/office/powerpoint/2010/main" val="4157546242"/>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7F0AA599-3C70-78A4-3837-B4238750D828}"/>
              </a:ext>
            </a:extLst>
          </p:cNvPr>
          <p:cNvSpPr>
            <a:spLocks noGrp="1"/>
          </p:cNvSpPr>
          <p:nvPr>
            <p:ph type="subTitle" idx="1"/>
          </p:nvPr>
        </p:nvSpPr>
        <p:spPr>
          <a:xfrm>
            <a:off x="8645567" y="5529410"/>
            <a:ext cx="3488892" cy="1005443"/>
          </a:xfrm>
        </p:spPr>
        <p:txBody>
          <a:bodyPr>
            <a:normAutofit/>
          </a:bodyPr>
          <a:lstStyle/>
          <a:p>
            <a:pPr>
              <a:lnSpc>
                <a:spcPct val="100000"/>
              </a:lnSpc>
            </a:pPr>
            <a:r>
              <a:rPr lang="es-ES_tradnl" sz="2000" noProof="0" dirty="0">
                <a:solidFill>
                  <a:srgbClr val="002060"/>
                </a:solidFill>
                <a:latin typeface="Arial" panose="020B0604020202020204" pitchFamily="34" charset="0"/>
                <a:cs typeface="Arial" panose="020B0604020202020204" pitchFamily="34" charset="0"/>
              </a:rPr>
              <a:t>Lic. Nachely Pérez Guedes</a:t>
            </a:r>
          </a:p>
          <a:p>
            <a:pPr>
              <a:lnSpc>
                <a:spcPct val="100000"/>
              </a:lnSpc>
            </a:pPr>
            <a:r>
              <a:rPr lang="es-ES_tradnl" sz="2000" noProof="0" dirty="0">
                <a:solidFill>
                  <a:srgbClr val="002060"/>
                </a:solidFill>
                <a:latin typeface="Arial" panose="020B0604020202020204" pitchFamily="34" charset="0"/>
                <a:cs typeface="Arial" panose="020B0604020202020204" pitchFamily="34" charset="0"/>
              </a:rPr>
              <a:t>Lic. Carlos Ciaño Zanetti</a:t>
            </a:r>
          </a:p>
        </p:txBody>
      </p:sp>
      <p:sp>
        <p:nvSpPr>
          <p:cNvPr id="11" name="Freeform 3">
            <a:extLst>
              <a:ext uri="{FF2B5EF4-FFF2-40B4-BE49-F238E27FC236}">
                <a16:creationId xmlns:a16="http://schemas.microsoft.com/office/drawing/2014/main" id="{44E82C50-98D1-A488-6F38-9C81196FA93F}"/>
              </a:ext>
            </a:extLst>
          </p:cNvPr>
          <p:cNvSpPr/>
          <p:nvPr/>
        </p:nvSpPr>
        <p:spPr>
          <a:xfrm rot="10800000">
            <a:off x="3002479" y="1274564"/>
            <a:ext cx="10759045" cy="2975908"/>
          </a:xfrm>
          <a:custGeom>
            <a:avLst/>
            <a:gdLst/>
            <a:ahLst/>
            <a:cxnLst/>
            <a:rect l="l" t="t" r="r" b="b"/>
            <a:pathLst>
              <a:path w="5685249" h="783778">
                <a:moveTo>
                  <a:pt x="0" y="0"/>
                </a:moveTo>
                <a:lnTo>
                  <a:pt x="5685249" y="0"/>
                </a:lnTo>
                <a:lnTo>
                  <a:pt x="5685249" y="783778"/>
                </a:lnTo>
                <a:lnTo>
                  <a:pt x="0" y="783778"/>
                </a:lnTo>
                <a:close/>
              </a:path>
            </a:pathLst>
          </a:custGeom>
          <a:solidFill>
            <a:srgbClr val="002060"/>
          </a:solidFill>
          <a:ln w="57150">
            <a:solidFill>
              <a:schemeClr val="tx1"/>
            </a:solidFill>
          </a:ln>
        </p:spPr>
        <p:txBody>
          <a:bodyPr/>
          <a:lstStyle/>
          <a:p>
            <a:endParaRPr lang="es-ES_tradnl" noProof="0" dirty="0"/>
          </a:p>
        </p:txBody>
      </p:sp>
      <p:sp>
        <p:nvSpPr>
          <p:cNvPr id="2" name="Título 1">
            <a:extLst>
              <a:ext uri="{FF2B5EF4-FFF2-40B4-BE49-F238E27FC236}">
                <a16:creationId xmlns:a16="http://schemas.microsoft.com/office/drawing/2014/main" id="{EC8FFF32-8D81-502C-2D51-83FE6C0F4025}"/>
              </a:ext>
            </a:extLst>
          </p:cNvPr>
          <p:cNvSpPr>
            <a:spLocks noGrp="1"/>
          </p:cNvSpPr>
          <p:nvPr>
            <p:ph type="ctrTitle"/>
          </p:nvPr>
        </p:nvSpPr>
        <p:spPr>
          <a:xfrm>
            <a:off x="3201428" y="1499996"/>
            <a:ext cx="8597919" cy="2306637"/>
          </a:xfrm>
        </p:spPr>
        <p:txBody>
          <a:bodyPr>
            <a:normAutofit/>
          </a:bodyPr>
          <a:lstStyle/>
          <a:p>
            <a:pPr marL="0" marR="0" lvl="0" indent="0" algn="r" defTabSz="914400" rtl="0" eaLnBrk="1" fontAlgn="auto" latinLnBrk="0" hangingPunct="1">
              <a:lnSpc>
                <a:spcPts val="5550"/>
              </a:lnSpc>
              <a:spcBef>
                <a:spcPts val="0"/>
              </a:spcBef>
              <a:spcAft>
                <a:spcPts val="0"/>
              </a:spcAft>
              <a:tabLst/>
              <a:defRPr/>
            </a:pPr>
            <a:r>
              <a:rPr kumimoji="0" lang="es-ES_tradnl" sz="4000" b="1" i="0" u="none" strike="noStrike" kern="1200" cap="none" spc="0" normalizeH="0" baseline="0" noProof="0" dirty="0">
                <a:ln>
                  <a:noFill/>
                </a:ln>
                <a:effectLst/>
                <a:uLnTx/>
                <a:uFillTx/>
                <a:latin typeface="Arial" panose="020B0604020202020204" pitchFamily="34" charset="0"/>
                <a:ea typeface="Overpass Bold" pitchFamily="34" charset="-122"/>
                <a:cs typeface="Arial" panose="020B0604020202020204" pitchFamily="34" charset="0"/>
              </a:rPr>
              <a:t>Tendencias de la acción legislativa del 119º Congreso de Estados Unidos respecto a Cuba </a:t>
            </a:r>
            <a:endParaRPr lang="es-ES_tradnl" sz="6000" b="1" noProof="0" dirty="0">
              <a:latin typeface="Arial" panose="020B0604020202020204" pitchFamily="34" charset="0"/>
              <a:cs typeface="Arial" panose="020B0604020202020204" pitchFamily="34" charset="0"/>
            </a:endParaRPr>
          </a:p>
        </p:txBody>
      </p:sp>
      <p:grpSp>
        <p:nvGrpSpPr>
          <p:cNvPr id="16" name="Group 7">
            <a:extLst>
              <a:ext uri="{FF2B5EF4-FFF2-40B4-BE49-F238E27FC236}">
                <a16:creationId xmlns:a16="http://schemas.microsoft.com/office/drawing/2014/main" id="{CA7437E1-AE21-322A-A594-3BD9556B6B42}"/>
              </a:ext>
            </a:extLst>
          </p:cNvPr>
          <p:cNvGrpSpPr/>
          <p:nvPr/>
        </p:nvGrpSpPr>
        <p:grpSpPr>
          <a:xfrm flipH="1">
            <a:off x="-153077" y="200592"/>
            <a:ext cx="1041675" cy="6797554"/>
            <a:chOff x="0" y="0"/>
            <a:chExt cx="281858" cy="1575648"/>
          </a:xfrm>
          <a:solidFill>
            <a:srgbClr val="6F6F74"/>
          </a:solidFill>
        </p:grpSpPr>
        <p:sp>
          <p:nvSpPr>
            <p:cNvPr id="17" name="Freeform 8">
              <a:extLst>
                <a:ext uri="{FF2B5EF4-FFF2-40B4-BE49-F238E27FC236}">
                  <a16:creationId xmlns:a16="http://schemas.microsoft.com/office/drawing/2014/main" id="{956EB7B6-40D1-360B-CCDB-697F43B610E1}"/>
                </a:ext>
              </a:extLst>
            </p:cNvPr>
            <p:cNvSpPr/>
            <p:nvPr/>
          </p:nvSpPr>
          <p:spPr>
            <a:xfrm>
              <a:off x="0" y="0"/>
              <a:ext cx="281858" cy="1575648"/>
            </a:xfrm>
            <a:custGeom>
              <a:avLst/>
              <a:gdLst/>
              <a:ahLst/>
              <a:cxnLst/>
              <a:rect l="l" t="t" r="r" b="b"/>
              <a:pathLst>
                <a:path w="281858" h="1575648">
                  <a:moveTo>
                    <a:pt x="0" y="0"/>
                  </a:moveTo>
                  <a:lnTo>
                    <a:pt x="281858" y="0"/>
                  </a:lnTo>
                  <a:lnTo>
                    <a:pt x="281858" y="1575648"/>
                  </a:lnTo>
                  <a:lnTo>
                    <a:pt x="0" y="1575648"/>
                  </a:lnTo>
                  <a:close/>
                </a:path>
              </a:pathLst>
            </a:custGeom>
            <a:grpFill/>
          </p:spPr>
          <p:txBody>
            <a:bodyPr/>
            <a:lstStyle/>
            <a:p>
              <a:endParaRPr lang="es-ES_tradnl" noProof="0" dirty="0"/>
            </a:p>
          </p:txBody>
        </p:sp>
        <p:sp>
          <p:nvSpPr>
            <p:cNvPr id="18" name="TextBox 9">
              <a:extLst>
                <a:ext uri="{FF2B5EF4-FFF2-40B4-BE49-F238E27FC236}">
                  <a16:creationId xmlns:a16="http://schemas.microsoft.com/office/drawing/2014/main" id="{5616CA4F-042D-5C74-8632-BD8CC156FBD1}"/>
                </a:ext>
              </a:extLst>
            </p:cNvPr>
            <p:cNvSpPr txBox="1"/>
            <p:nvPr/>
          </p:nvSpPr>
          <p:spPr>
            <a:xfrm>
              <a:off x="0" y="-47625"/>
              <a:ext cx="281858" cy="1623273"/>
            </a:xfrm>
            <a:prstGeom prst="rect">
              <a:avLst/>
            </a:prstGeom>
            <a:grpFill/>
          </p:spPr>
          <p:txBody>
            <a:bodyPr lIns="50800" tIns="50800" rIns="50800" bIns="50800" rtlCol="0" anchor="ctr"/>
            <a:lstStyle/>
            <a:p>
              <a:pPr algn="ctr">
                <a:lnSpc>
                  <a:spcPts val="3499"/>
                </a:lnSpc>
              </a:pPr>
              <a:endParaRPr lang="es-ES_tradnl" noProof="0" dirty="0"/>
            </a:p>
          </p:txBody>
        </p:sp>
      </p:grpSp>
      <p:sp>
        <p:nvSpPr>
          <p:cNvPr id="21" name="TextBox 12">
            <a:extLst>
              <a:ext uri="{FF2B5EF4-FFF2-40B4-BE49-F238E27FC236}">
                <a16:creationId xmlns:a16="http://schemas.microsoft.com/office/drawing/2014/main" id="{14B720B7-E8E9-F751-4520-82BB5B48C36D}"/>
              </a:ext>
            </a:extLst>
          </p:cNvPr>
          <p:cNvSpPr txBox="1"/>
          <p:nvPr/>
        </p:nvSpPr>
        <p:spPr>
          <a:xfrm flipH="1">
            <a:off x="5897049" y="6655787"/>
            <a:ext cx="397899" cy="3775601"/>
          </a:xfrm>
          <a:prstGeom prst="rect">
            <a:avLst/>
          </a:prstGeom>
        </p:spPr>
        <p:txBody>
          <a:bodyPr lIns="50800" tIns="50800" rIns="50800" bIns="50800" rtlCol="0" anchor="ctr"/>
          <a:lstStyle/>
          <a:p>
            <a:pPr algn="ctr">
              <a:lnSpc>
                <a:spcPts val="3499"/>
              </a:lnSpc>
            </a:pPr>
            <a:endParaRPr lang="es-ES_tradnl" noProof="0" dirty="0"/>
          </a:p>
        </p:txBody>
      </p:sp>
      <p:grpSp>
        <p:nvGrpSpPr>
          <p:cNvPr id="25" name="Group 16">
            <a:extLst>
              <a:ext uri="{FF2B5EF4-FFF2-40B4-BE49-F238E27FC236}">
                <a16:creationId xmlns:a16="http://schemas.microsoft.com/office/drawing/2014/main" id="{BA2FA8AD-914E-1921-B12F-56E4B2B8C966}"/>
              </a:ext>
            </a:extLst>
          </p:cNvPr>
          <p:cNvGrpSpPr/>
          <p:nvPr/>
        </p:nvGrpSpPr>
        <p:grpSpPr>
          <a:xfrm flipH="1">
            <a:off x="921826" y="3953245"/>
            <a:ext cx="1113953" cy="3670092"/>
            <a:chOff x="0" y="0"/>
            <a:chExt cx="122620" cy="1258303"/>
          </a:xfrm>
        </p:grpSpPr>
        <p:sp>
          <p:nvSpPr>
            <p:cNvPr id="26" name="Freeform 17">
              <a:extLst>
                <a:ext uri="{FF2B5EF4-FFF2-40B4-BE49-F238E27FC236}">
                  <a16:creationId xmlns:a16="http://schemas.microsoft.com/office/drawing/2014/main" id="{403660F5-42AE-20E1-C628-BE4F39BAC9D6}"/>
                </a:ext>
              </a:extLst>
            </p:cNvPr>
            <p:cNvSpPr/>
            <p:nvPr/>
          </p:nvSpPr>
          <p:spPr>
            <a:xfrm>
              <a:off x="0" y="0"/>
              <a:ext cx="122620" cy="1258303"/>
            </a:xfrm>
            <a:custGeom>
              <a:avLst/>
              <a:gdLst/>
              <a:ahLst/>
              <a:cxnLst/>
              <a:rect l="l" t="t" r="r" b="b"/>
              <a:pathLst>
                <a:path w="122620" h="1258303">
                  <a:moveTo>
                    <a:pt x="0" y="0"/>
                  </a:moveTo>
                  <a:lnTo>
                    <a:pt x="122620" y="0"/>
                  </a:lnTo>
                  <a:lnTo>
                    <a:pt x="122620" y="1258303"/>
                  </a:lnTo>
                  <a:lnTo>
                    <a:pt x="0" y="1258303"/>
                  </a:lnTo>
                  <a:close/>
                </a:path>
              </a:pathLst>
            </a:custGeom>
            <a:solidFill>
              <a:srgbClr val="A1CCFF"/>
            </a:solidFill>
          </p:spPr>
          <p:txBody>
            <a:bodyPr/>
            <a:lstStyle/>
            <a:p>
              <a:endParaRPr lang="es-ES_tradnl" noProof="0" dirty="0"/>
            </a:p>
          </p:txBody>
        </p:sp>
        <p:sp>
          <p:nvSpPr>
            <p:cNvPr id="27" name="TextBox 18">
              <a:extLst>
                <a:ext uri="{FF2B5EF4-FFF2-40B4-BE49-F238E27FC236}">
                  <a16:creationId xmlns:a16="http://schemas.microsoft.com/office/drawing/2014/main" id="{4DB870D7-9D89-2105-82CF-150BC3E6C6B0}"/>
                </a:ext>
              </a:extLst>
            </p:cNvPr>
            <p:cNvSpPr txBox="1"/>
            <p:nvPr/>
          </p:nvSpPr>
          <p:spPr>
            <a:xfrm>
              <a:off x="0" y="-47625"/>
              <a:ext cx="122620" cy="1305928"/>
            </a:xfrm>
            <a:prstGeom prst="rect">
              <a:avLst/>
            </a:prstGeom>
          </p:spPr>
          <p:txBody>
            <a:bodyPr lIns="50800" tIns="50800" rIns="50800" bIns="50800" rtlCol="0" anchor="ctr"/>
            <a:lstStyle/>
            <a:p>
              <a:pPr algn="ctr">
                <a:lnSpc>
                  <a:spcPts val="3499"/>
                </a:lnSpc>
              </a:pPr>
              <a:endParaRPr lang="es-ES_tradnl" noProof="0" dirty="0"/>
            </a:p>
          </p:txBody>
        </p:sp>
      </p:grpSp>
      <p:grpSp>
        <p:nvGrpSpPr>
          <p:cNvPr id="13" name="Group 4">
            <a:extLst>
              <a:ext uri="{FF2B5EF4-FFF2-40B4-BE49-F238E27FC236}">
                <a16:creationId xmlns:a16="http://schemas.microsoft.com/office/drawing/2014/main" id="{3335C710-698B-4848-5F20-56F12E20AA80}"/>
              </a:ext>
            </a:extLst>
          </p:cNvPr>
          <p:cNvGrpSpPr/>
          <p:nvPr/>
        </p:nvGrpSpPr>
        <p:grpSpPr>
          <a:xfrm flipH="1">
            <a:off x="424739" y="2399500"/>
            <a:ext cx="994175" cy="7793302"/>
            <a:chOff x="0" y="0"/>
            <a:chExt cx="489352" cy="2973186"/>
          </a:xfrm>
          <a:solidFill>
            <a:srgbClr val="002060"/>
          </a:solidFill>
        </p:grpSpPr>
        <p:sp>
          <p:nvSpPr>
            <p:cNvPr id="14" name="Freeform 5">
              <a:extLst>
                <a:ext uri="{FF2B5EF4-FFF2-40B4-BE49-F238E27FC236}">
                  <a16:creationId xmlns:a16="http://schemas.microsoft.com/office/drawing/2014/main" id="{62B6AC44-BD8D-14CA-2BE3-127EBCC53FED}"/>
                </a:ext>
              </a:extLst>
            </p:cNvPr>
            <p:cNvSpPr/>
            <p:nvPr/>
          </p:nvSpPr>
          <p:spPr>
            <a:xfrm>
              <a:off x="0" y="0"/>
              <a:ext cx="489352" cy="2973186"/>
            </a:xfrm>
            <a:custGeom>
              <a:avLst/>
              <a:gdLst/>
              <a:ahLst/>
              <a:cxnLst/>
              <a:rect l="l" t="t" r="r" b="b"/>
              <a:pathLst>
                <a:path w="489352" h="2973186">
                  <a:moveTo>
                    <a:pt x="0" y="0"/>
                  </a:moveTo>
                  <a:lnTo>
                    <a:pt x="489352" y="0"/>
                  </a:lnTo>
                  <a:lnTo>
                    <a:pt x="489352" y="2973186"/>
                  </a:lnTo>
                  <a:lnTo>
                    <a:pt x="0" y="2973186"/>
                  </a:lnTo>
                  <a:close/>
                </a:path>
              </a:pathLst>
            </a:custGeom>
            <a:grpFill/>
          </p:spPr>
          <p:txBody>
            <a:bodyPr/>
            <a:lstStyle/>
            <a:p>
              <a:endParaRPr lang="es-ES_tradnl" noProof="0" dirty="0"/>
            </a:p>
          </p:txBody>
        </p:sp>
        <p:sp>
          <p:nvSpPr>
            <p:cNvPr id="15" name="TextBox 6">
              <a:extLst>
                <a:ext uri="{FF2B5EF4-FFF2-40B4-BE49-F238E27FC236}">
                  <a16:creationId xmlns:a16="http://schemas.microsoft.com/office/drawing/2014/main" id="{094F3F4D-1E1D-21FC-7A72-F7034E00FAE4}"/>
                </a:ext>
              </a:extLst>
            </p:cNvPr>
            <p:cNvSpPr txBox="1"/>
            <p:nvPr/>
          </p:nvSpPr>
          <p:spPr>
            <a:xfrm>
              <a:off x="0" y="-47625"/>
              <a:ext cx="489352" cy="3020811"/>
            </a:xfrm>
            <a:prstGeom prst="rect">
              <a:avLst/>
            </a:prstGeom>
            <a:grpFill/>
          </p:spPr>
          <p:txBody>
            <a:bodyPr lIns="50800" tIns="50800" rIns="50800" bIns="50800" rtlCol="0" anchor="ctr"/>
            <a:lstStyle/>
            <a:p>
              <a:pPr algn="ctr">
                <a:lnSpc>
                  <a:spcPts val="3499"/>
                </a:lnSpc>
              </a:pPr>
              <a:endParaRPr lang="es-ES_tradnl" noProof="0" dirty="0"/>
            </a:p>
          </p:txBody>
        </p:sp>
      </p:grpSp>
      <p:grpSp>
        <p:nvGrpSpPr>
          <p:cNvPr id="22" name="Group 13">
            <a:extLst>
              <a:ext uri="{FF2B5EF4-FFF2-40B4-BE49-F238E27FC236}">
                <a16:creationId xmlns:a16="http://schemas.microsoft.com/office/drawing/2014/main" id="{D4C1A079-8F3C-EEB0-0CC4-1EC9AF8235D3}"/>
              </a:ext>
            </a:extLst>
          </p:cNvPr>
          <p:cNvGrpSpPr/>
          <p:nvPr/>
        </p:nvGrpSpPr>
        <p:grpSpPr>
          <a:xfrm flipH="1">
            <a:off x="165999" y="3220268"/>
            <a:ext cx="796362" cy="6151765"/>
            <a:chOff x="0" y="0"/>
            <a:chExt cx="195854" cy="1575648"/>
          </a:xfrm>
        </p:grpSpPr>
        <p:sp>
          <p:nvSpPr>
            <p:cNvPr id="23" name="Freeform 14">
              <a:extLst>
                <a:ext uri="{FF2B5EF4-FFF2-40B4-BE49-F238E27FC236}">
                  <a16:creationId xmlns:a16="http://schemas.microsoft.com/office/drawing/2014/main" id="{90A2516F-70E7-B458-28AF-E86AB6CC90AB}"/>
                </a:ext>
              </a:extLst>
            </p:cNvPr>
            <p:cNvSpPr/>
            <p:nvPr/>
          </p:nvSpPr>
          <p:spPr>
            <a:xfrm>
              <a:off x="0" y="0"/>
              <a:ext cx="195854" cy="1575648"/>
            </a:xfrm>
            <a:custGeom>
              <a:avLst/>
              <a:gdLst/>
              <a:ahLst/>
              <a:cxnLst/>
              <a:rect l="l" t="t" r="r" b="b"/>
              <a:pathLst>
                <a:path w="195854" h="1575648">
                  <a:moveTo>
                    <a:pt x="0" y="0"/>
                  </a:moveTo>
                  <a:lnTo>
                    <a:pt x="195854" y="0"/>
                  </a:lnTo>
                  <a:lnTo>
                    <a:pt x="195854" y="1575648"/>
                  </a:lnTo>
                  <a:lnTo>
                    <a:pt x="0" y="1575648"/>
                  </a:lnTo>
                  <a:close/>
                </a:path>
              </a:pathLst>
            </a:custGeom>
            <a:solidFill>
              <a:srgbClr val="F6F6F6"/>
            </a:solidFill>
          </p:spPr>
          <p:txBody>
            <a:bodyPr/>
            <a:lstStyle/>
            <a:p>
              <a:endParaRPr lang="es-ES_tradnl" noProof="0" dirty="0"/>
            </a:p>
          </p:txBody>
        </p:sp>
        <p:sp>
          <p:nvSpPr>
            <p:cNvPr id="24" name="TextBox 15">
              <a:extLst>
                <a:ext uri="{FF2B5EF4-FFF2-40B4-BE49-F238E27FC236}">
                  <a16:creationId xmlns:a16="http://schemas.microsoft.com/office/drawing/2014/main" id="{D7BC1255-0275-2E50-F641-906A7C912830}"/>
                </a:ext>
              </a:extLst>
            </p:cNvPr>
            <p:cNvSpPr txBox="1"/>
            <p:nvPr/>
          </p:nvSpPr>
          <p:spPr>
            <a:xfrm>
              <a:off x="0" y="-47625"/>
              <a:ext cx="195854" cy="1623273"/>
            </a:xfrm>
            <a:prstGeom prst="rect">
              <a:avLst/>
            </a:prstGeom>
          </p:spPr>
          <p:txBody>
            <a:bodyPr lIns="50800" tIns="50800" rIns="50800" bIns="50800" rtlCol="0" anchor="ctr"/>
            <a:lstStyle/>
            <a:p>
              <a:pPr algn="ctr">
                <a:lnSpc>
                  <a:spcPts val="3499"/>
                </a:lnSpc>
              </a:pPr>
              <a:endParaRPr lang="es-ES_tradnl" noProof="0" dirty="0"/>
            </a:p>
          </p:txBody>
        </p:sp>
      </p:grpSp>
    </p:spTree>
    <p:extLst>
      <p:ext uri="{BB962C8B-B14F-4D97-AF65-F5344CB8AC3E}">
        <p14:creationId xmlns:p14="http://schemas.microsoft.com/office/powerpoint/2010/main" val="3954850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B6F0DA-9294-0DB9-BB1F-982C45635DA7}"/>
              </a:ext>
            </a:extLst>
          </p:cNvPr>
          <p:cNvSpPr>
            <a:spLocks noGrp="1"/>
          </p:cNvSpPr>
          <p:nvPr>
            <p:ph type="title"/>
          </p:nvPr>
        </p:nvSpPr>
        <p:spPr>
          <a:xfrm>
            <a:off x="1022705" y="415753"/>
            <a:ext cx="9692640" cy="730608"/>
          </a:xfrm>
        </p:spPr>
        <p:txBody>
          <a:bodyPr vert="horz" lIns="91440" tIns="45720" rIns="91440" bIns="45720" rtlCol="0">
            <a:normAutofit/>
          </a:bodyPr>
          <a:lstStyle/>
          <a:p>
            <a:pPr algn="ctr">
              <a:spcBef>
                <a:spcPts val="1000"/>
              </a:spcBef>
              <a:buFont typeface="Arial" panose="020B0604020202020204" pitchFamily="34" charset="0"/>
            </a:pPr>
            <a:r>
              <a:rPr lang="es-ES_tradnl" b="1" noProof="0" dirty="0">
                <a:solidFill>
                  <a:srgbClr val="002060"/>
                </a:solidFill>
                <a:latin typeface="Arial" panose="020B0604020202020204" pitchFamily="34" charset="0"/>
                <a:ea typeface="+mn-ea"/>
                <a:cs typeface="Arial" panose="020B0604020202020204" pitchFamily="34" charset="0"/>
              </a:rPr>
              <a:t>Conclusiones </a:t>
            </a:r>
          </a:p>
        </p:txBody>
      </p:sp>
      <p:sp>
        <p:nvSpPr>
          <p:cNvPr id="35" name="CuadroTexto 34">
            <a:extLst>
              <a:ext uri="{FF2B5EF4-FFF2-40B4-BE49-F238E27FC236}">
                <a16:creationId xmlns:a16="http://schemas.microsoft.com/office/drawing/2014/main" id="{B9BDD20F-DD84-EC4A-4F12-D9ABEA3FD584}"/>
              </a:ext>
            </a:extLst>
          </p:cNvPr>
          <p:cNvSpPr txBox="1"/>
          <p:nvPr/>
        </p:nvSpPr>
        <p:spPr>
          <a:xfrm>
            <a:off x="478536" y="5711639"/>
            <a:ext cx="10780978" cy="750847"/>
          </a:xfrm>
          <a:prstGeom prst="rect">
            <a:avLst/>
          </a:prstGeom>
          <a:noFill/>
        </p:spPr>
        <p:txBody>
          <a:bodyPr wrap="square">
            <a:spAutoFit/>
          </a:bodyPr>
          <a:lstStyle/>
          <a:p>
            <a:pPr marL="0" marR="0" lvl="0" indent="0" defTabSz="914400" eaLnBrk="1" fontAlgn="auto" latinLnBrk="0" hangingPunct="1">
              <a:lnSpc>
                <a:spcPts val="2650"/>
              </a:lnSpc>
              <a:spcBef>
                <a:spcPts val="0"/>
              </a:spcBef>
              <a:spcAft>
                <a:spcPts val="0"/>
              </a:spcAft>
              <a:buClrTx/>
              <a:buSzTx/>
              <a:buFontTx/>
              <a:buNone/>
              <a:tabLst/>
              <a:defRPr/>
            </a:pPr>
            <a:r>
              <a:rPr kumimoji="0" lang="es-ES_tradnl" sz="2000" i="0" u="none" strike="noStrike" kern="0" cap="none" spc="0" normalizeH="0" baseline="0" noProof="0" dirty="0">
                <a:ln>
                  <a:noFill/>
                </a:ln>
                <a:solidFill>
                  <a:srgbClr val="00002E"/>
                </a:solidFill>
                <a:effectLst/>
                <a:uLnTx/>
                <a:uFillTx/>
                <a:latin typeface="Arial" panose="020B0604020202020204" pitchFamily="34" charset="0"/>
                <a:ea typeface="Overpass" pitchFamily="34" charset="-122"/>
                <a:cs typeface="Arial" panose="020B0604020202020204" pitchFamily="34" charset="0"/>
              </a:rPr>
              <a:t>El Congreso de EE. UU. está profundamente comprometido con una estrategia coordinada de máxima presión</a:t>
            </a:r>
            <a:r>
              <a:rPr lang="es-ES_tradnl" sz="2000" kern="0" noProof="0" dirty="0">
                <a:solidFill>
                  <a:srgbClr val="00002E"/>
                </a:solidFill>
                <a:latin typeface="Arial" panose="020B0604020202020204" pitchFamily="34" charset="0"/>
                <a:ea typeface="Overpass" pitchFamily="34" charset="-122"/>
                <a:cs typeface="Arial" panose="020B0604020202020204" pitchFamily="34" charset="0"/>
              </a:rPr>
              <a:t> </a:t>
            </a:r>
            <a:r>
              <a:rPr kumimoji="0" lang="es-ES_tradnl" sz="2000" i="0" u="none" strike="noStrike" kern="0" cap="none" spc="0" normalizeH="0" baseline="0" noProof="0" dirty="0">
                <a:ln>
                  <a:noFill/>
                </a:ln>
                <a:solidFill>
                  <a:srgbClr val="00002E"/>
                </a:solidFill>
                <a:effectLst/>
                <a:uLnTx/>
                <a:uFillTx/>
                <a:latin typeface="Arial" panose="020B0604020202020204" pitchFamily="34" charset="0"/>
                <a:ea typeface="Overpass" pitchFamily="34" charset="-122"/>
                <a:cs typeface="Arial" panose="020B0604020202020204" pitchFamily="34" charset="0"/>
              </a:rPr>
              <a:t>contra Cuba.</a:t>
            </a:r>
            <a:endParaRPr kumimoji="0" lang="es-ES_tradnl" sz="200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36" name="Imagen 35">
            <a:extLst>
              <a:ext uri="{FF2B5EF4-FFF2-40B4-BE49-F238E27FC236}">
                <a16:creationId xmlns:a16="http://schemas.microsoft.com/office/drawing/2014/main" id="{2DD68AD3-7389-CC17-28ED-FFF3FCFB9B44}"/>
              </a:ext>
            </a:extLst>
          </p:cNvPr>
          <p:cNvPicPr>
            <a:picLocks noChangeAspect="1"/>
          </p:cNvPicPr>
          <p:nvPr/>
        </p:nvPicPr>
        <p:blipFill>
          <a:blip r:embed="rId2"/>
          <a:stretch>
            <a:fillRect/>
          </a:stretch>
        </p:blipFill>
        <p:spPr>
          <a:xfrm>
            <a:off x="704445" y="1365325"/>
            <a:ext cx="10010900" cy="4127350"/>
          </a:xfrm>
          <a:prstGeom prst="rect">
            <a:avLst/>
          </a:prstGeom>
          <a:solidFill>
            <a:schemeClr val="accent2">
              <a:lumMod val="40000"/>
              <a:lumOff val="60000"/>
            </a:schemeClr>
          </a:solidFill>
        </p:spPr>
      </p:pic>
    </p:spTree>
    <p:extLst>
      <p:ext uri="{BB962C8B-B14F-4D97-AF65-F5344CB8AC3E}">
        <p14:creationId xmlns:p14="http://schemas.microsoft.com/office/powerpoint/2010/main" val="1576426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FA9CA65-D428-4ED2-F49F-7056837BC3AF}"/>
              </a:ext>
            </a:extLst>
          </p:cNvPr>
          <p:cNvSpPr>
            <a:spLocks noGrp="1"/>
          </p:cNvSpPr>
          <p:nvPr>
            <p:ph idx="1"/>
          </p:nvPr>
        </p:nvSpPr>
        <p:spPr>
          <a:xfrm>
            <a:off x="574040" y="716280"/>
            <a:ext cx="10210800" cy="2484120"/>
          </a:xfrm>
        </p:spPr>
        <p:txBody>
          <a:bodyPr>
            <a:normAutofit lnSpcReduction="10000"/>
          </a:bodyPr>
          <a:lstStyle/>
          <a:p>
            <a:pPr algn="just">
              <a:lnSpc>
                <a:spcPct val="150000"/>
              </a:lnSpc>
            </a:pPr>
            <a:r>
              <a:rPr lang="es-ES" dirty="0">
                <a:latin typeface="Arial" panose="020B0604020202020204" pitchFamily="34" charset="0"/>
                <a:cs typeface="Arial" panose="020B0604020202020204" pitchFamily="34" charset="0"/>
              </a:rPr>
              <a:t>La configuración del poder político durante este período consolidó una arquitectura institucional adversa para Cuba. La bancada cubanoamericana republicana encabezó numerosas declaraciones públicas, patrocinó la mayoría de los proyectos desfavorables y estrechó su coordinación con el ejecutivo. La incorporación de restricciones en proyectos presupuestarios asegura la permanencia de políticas sancionatorias que superan ciclos electorales y dificultan su reversión, marcando una evolución cualitativa en la política hacia Cuba.</a:t>
            </a:r>
          </a:p>
          <a:p>
            <a:pPr algn="just">
              <a:lnSpc>
                <a:spcPct val="150000"/>
              </a:lnSpc>
            </a:pPr>
            <a:endParaRPr lang="es-CU" dirty="0">
              <a:latin typeface="Arial" panose="020B0604020202020204" pitchFamily="34" charset="0"/>
              <a:cs typeface="Arial" panose="020B0604020202020204" pitchFamily="34" charset="0"/>
            </a:endParaRPr>
          </a:p>
        </p:txBody>
      </p:sp>
      <p:sp>
        <p:nvSpPr>
          <p:cNvPr id="4" name="Título 1">
            <a:extLst>
              <a:ext uri="{FF2B5EF4-FFF2-40B4-BE49-F238E27FC236}">
                <a16:creationId xmlns:a16="http://schemas.microsoft.com/office/drawing/2014/main" id="{4A9A0860-6407-F543-2ADF-EAD495702456}"/>
              </a:ext>
            </a:extLst>
          </p:cNvPr>
          <p:cNvSpPr>
            <a:spLocks noGrp="1"/>
          </p:cNvSpPr>
          <p:nvPr>
            <p:ph type="title"/>
          </p:nvPr>
        </p:nvSpPr>
        <p:spPr>
          <a:xfrm>
            <a:off x="574040" y="3200400"/>
            <a:ext cx="10210800" cy="2727642"/>
          </a:xfrm>
        </p:spPr>
        <p:txBody>
          <a:bodyPr vert="horz" lIns="91440" tIns="45720" rIns="91440" bIns="45720" rtlCol="0">
            <a:normAutofit/>
          </a:bodyPr>
          <a:lstStyle/>
          <a:p>
            <a:pPr marL="182880" indent="-182880" algn="just">
              <a:lnSpc>
                <a:spcPct val="150000"/>
              </a:lnSpc>
              <a:spcBef>
                <a:spcPts val="1400"/>
              </a:spcBef>
              <a:spcAft>
                <a:spcPts val="200"/>
              </a:spcAft>
              <a:buClr>
                <a:schemeClr val="accent1"/>
              </a:buClr>
              <a:buSzPct val="80000"/>
              <a:buFont typeface="Arial" pitchFamily="34" charset="0"/>
              <a:buChar char="•"/>
            </a:pPr>
            <a:r>
              <a:rPr lang="es-ES" sz="1800" spc="10" dirty="0">
                <a:latin typeface="Arial" panose="020B0604020202020204" pitchFamily="34" charset="0"/>
                <a:ea typeface="+mn-ea"/>
                <a:cs typeface="Arial" panose="020B0604020202020204" pitchFamily="34" charset="0"/>
              </a:rPr>
              <a:t>El tratamiento del tema Cuba en los primeros nueve meses del 119º Congreso se desarrolló en un contexto que supera los debates tradicionales sobre el Bloqueo económico, derechos humanos y democracia. La creciente securitización del tema hace estructuralmente más difícil la normalización de las relaciones, incluso bajo futuras administraciones demócratas, dado que los argumentos de seguridad nacional tienen una persistencia institucional más duradera que las posturas ideológicas partidistas.</a:t>
            </a:r>
            <a:endParaRPr lang="es-CU" sz="1800" spc="10" dirty="0">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12899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8F5434-B8A0-3BAB-52A9-02AC9296263C}"/>
              </a:ext>
            </a:extLst>
          </p:cNvPr>
          <p:cNvSpPr>
            <a:spLocks noGrp="1"/>
          </p:cNvSpPr>
          <p:nvPr>
            <p:ph type="title"/>
          </p:nvPr>
        </p:nvSpPr>
        <p:spPr>
          <a:xfrm>
            <a:off x="2284476" y="2498725"/>
            <a:ext cx="7623048" cy="1325563"/>
          </a:xfrm>
        </p:spPr>
        <p:txBody>
          <a:bodyPr vert="horz" lIns="91440" tIns="45720" rIns="91440" bIns="45720" rtlCol="0">
            <a:normAutofit/>
          </a:bodyPr>
          <a:lstStyle/>
          <a:p>
            <a:pPr algn="ctr">
              <a:spcBef>
                <a:spcPts val="1000"/>
              </a:spcBef>
              <a:buFont typeface="Arial" panose="020B0604020202020204" pitchFamily="34" charset="0"/>
            </a:pPr>
            <a:r>
              <a:rPr lang="es-ES_tradnl" sz="5400" b="1" noProof="0" dirty="0">
                <a:solidFill>
                  <a:srgbClr val="002060"/>
                </a:solidFill>
                <a:latin typeface="Arial" panose="020B0604020202020204" pitchFamily="34" charset="0"/>
                <a:ea typeface="+mn-ea"/>
                <a:cs typeface="Arial" panose="020B0604020202020204" pitchFamily="34" charset="0"/>
              </a:rPr>
              <a:t>Muchas gracias</a:t>
            </a:r>
          </a:p>
        </p:txBody>
      </p:sp>
    </p:spTree>
    <p:extLst>
      <p:ext uri="{BB962C8B-B14F-4D97-AF65-F5344CB8AC3E}">
        <p14:creationId xmlns:p14="http://schemas.microsoft.com/office/powerpoint/2010/main" val="4255759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724733-73C3-7276-EF16-1D87F3F07345}"/>
              </a:ext>
            </a:extLst>
          </p:cNvPr>
          <p:cNvSpPr>
            <a:spLocks noGrp="1"/>
          </p:cNvSpPr>
          <p:nvPr>
            <p:ph type="title"/>
          </p:nvPr>
        </p:nvSpPr>
        <p:spPr/>
        <p:txBody>
          <a:bodyPr anchor="ctr"/>
          <a:lstStyle/>
          <a:p>
            <a:pPr algn="ctr"/>
            <a:r>
              <a:rPr kumimoji="0" lang="es-ES_tradnl" sz="4000" b="1" i="0" u="none" strike="noStrike" kern="1200" cap="none" spc="-50" normalizeH="0" baseline="0" noProof="0" dirty="0">
                <a:ln>
                  <a:noFill/>
                </a:ln>
                <a:solidFill>
                  <a:srgbClr val="002060"/>
                </a:solidFill>
                <a:effectLst/>
                <a:uLnTx/>
                <a:uFillTx/>
                <a:latin typeface="Arial" panose="020B0604020202020204" pitchFamily="34" charset="0"/>
                <a:ea typeface="+mj-ea"/>
                <a:cs typeface="Arial" panose="020B0604020202020204" pitchFamily="34" charset="0"/>
              </a:rPr>
              <a:t>Contexto histórico</a:t>
            </a:r>
            <a:endParaRPr lang="es-CU" dirty="0"/>
          </a:p>
        </p:txBody>
      </p:sp>
      <p:pic>
        <p:nvPicPr>
          <p:cNvPr id="16" name="Imagen 15">
            <a:extLst>
              <a:ext uri="{FF2B5EF4-FFF2-40B4-BE49-F238E27FC236}">
                <a16:creationId xmlns:a16="http://schemas.microsoft.com/office/drawing/2014/main" id="{428F1CF6-5862-47AA-366F-CA59A62F0EF1}"/>
              </a:ext>
            </a:extLst>
          </p:cNvPr>
          <p:cNvPicPr>
            <a:picLocks noChangeAspect="1"/>
          </p:cNvPicPr>
          <p:nvPr/>
        </p:nvPicPr>
        <p:blipFill>
          <a:blip r:embed="rId2"/>
          <a:srcRect b="-35226"/>
          <a:stretch>
            <a:fillRect/>
          </a:stretch>
        </p:blipFill>
        <p:spPr>
          <a:xfrm>
            <a:off x="543116" y="2356011"/>
            <a:ext cx="5157663" cy="2901948"/>
          </a:xfrm>
          <a:prstGeom prst="roundRect">
            <a:avLst>
              <a:gd name="adj" fmla="val 8594"/>
            </a:avLst>
          </a:prstGeom>
          <a:solidFill>
            <a:srgbClr val="FFFFFF">
              <a:shade val="85000"/>
            </a:srgbClr>
          </a:solidFill>
          <a:ln w="19050">
            <a:solidFill>
              <a:schemeClr val="accent2">
                <a:lumMod val="50000"/>
              </a:schemeClr>
            </a:solidFill>
          </a:ln>
          <a:effectLst/>
        </p:spPr>
      </p:pic>
      <p:pic>
        <p:nvPicPr>
          <p:cNvPr id="17" name="Imagen 16">
            <a:extLst>
              <a:ext uri="{FF2B5EF4-FFF2-40B4-BE49-F238E27FC236}">
                <a16:creationId xmlns:a16="http://schemas.microsoft.com/office/drawing/2014/main" id="{10BA3940-BA43-F74C-DDB4-4CA8CB30EE2A}"/>
              </a:ext>
            </a:extLst>
          </p:cNvPr>
          <p:cNvPicPr>
            <a:picLocks noChangeAspect="1"/>
          </p:cNvPicPr>
          <p:nvPr/>
        </p:nvPicPr>
        <p:blipFill>
          <a:blip r:embed="rId3"/>
          <a:stretch>
            <a:fillRect/>
          </a:stretch>
        </p:blipFill>
        <p:spPr>
          <a:xfrm>
            <a:off x="5924876" y="2356011"/>
            <a:ext cx="5029636" cy="2901948"/>
          </a:xfrm>
          <a:prstGeom prst="roundRect">
            <a:avLst>
              <a:gd name="adj" fmla="val 8594"/>
            </a:avLst>
          </a:prstGeom>
          <a:solidFill>
            <a:srgbClr val="FFFFFF">
              <a:shade val="85000"/>
            </a:srgbClr>
          </a:solidFill>
          <a:ln w="19050">
            <a:solidFill>
              <a:schemeClr val="accent2">
                <a:lumMod val="50000"/>
              </a:schemeClr>
            </a:solidFill>
          </a:ln>
          <a:effectLst/>
        </p:spPr>
      </p:pic>
    </p:spTree>
    <p:extLst>
      <p:ext uri="{BB962C8B-B14F-4D97-AF65-F5344CB8AC3E}">
        <p14:creationId xmlns:p14="http://schemas.microsoft.com/office/powerpoint/2010/main" val="2456869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D4A55C-2DD6-9449-2A30-A715D01821FC}"/>
              </a:ext>
            </a:extLst>
          </p:cNvPr>
          <p:cNvSpPr>
            <a:spLocks noGrp="1"/>
          </p:cNvSpPr>
          <p:nvPr>
            <p:ph type="title"/>
          </p:nvPr>
        </p:nvSpPr>
        <p:spPr>
          <a:xfrm>
            <a:off x="838200" y="500062"/>
            <a:ext cx="10515600" cy="1325563"/>
          </a:xfrm>
          <a:ln>
            <a:noFill/>
          </a:ln>
        </p:spPr>
        <p:txBody>
          <a:bodyPr>
            <a:normAutofit/>
          </a:bodyPr>
          <a:lstStyle/>
          <a:p>
            <a:pPr algn="ctr"/>
            <a:r>
              <a:rPr lang="es-ES_tradnl" sz="4000" b="1" noProof="0" dirty="0">
                <a:solidFill>
                  <a:srgbClr val="002060"/>
                </a:solidFill>
                <a:latin typeface="Arial" panose="020B0604020202020204" pitchFamily="34" charset="0"/>
                <a:cs typeface="Arial" panose="020B0604020202020204" pitchFamily="34" charset="0"/>
              </a:rPr>
              <a:t>Panorama legislativo: cambio institucional y político</a:t>
            </a:r>
          </a:p>
        </p:txBody>
      </p:sp>
      <p:graphicFrame>
        <p:nvGraphicFramePr>
          <p:cNvPr id="5" name="Marcador de contenido 4">
            <a:extLst>
              <a:ext uri="{FF2B5EF4-FFF2-40B4-BE49-F238E27FC236}">
                <a16:creationId xmlns:a16="http://schemas.microsoft.com/office/drawing/2014/main" id="{E6E64CA8-2B79-C9F3-8E4C-C8822B2B01CD}"/>
              </a:ext>
            </a:extLst>
          </p:cNvPr>
          <p:cNvGraphicFramePr>
            <a:graphicFrameLocks noGrp="1"/>
          </p:cNvGraphicFramePr>
          <p:nvPr>
            <p:ph idx="1"/>
            <p:extLst>
              <p:ext uri="{D42A27DB-BD31-4B8C-83A1-F6EECF244321}">
                <p14:modId xmlns:p14="http://schemas.microsoft.com/office/powerpoint/2010/main" val="3655949020"/>
              </p:ext>
            </p:extLst>
          </p:nvPr>
        </p:nvGraphicFramePr>
        <p:xfrm>
          <a:off x="481941" y="2218905"/>
          <a:ext cx="10515600" cy="26373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contenido 2">
            <a:extLst>
              <a:ext uri="{FF2B5EF4-FFF2-40B4-BE49-F238E27FC236}">
                <a16:creationId xmlns:a16="http://schemas.microsoft.com/office/drawing/2014/main" id="{C3D7B3EB-AADB-E99D-E204-773AFD79A911}"/>
              </a:ext>
            </a:extLst>
          </p:cNvPr>
          <p:cNvSpPr txBox="1">
            <a:spLocks/>
          </p:cNvSpPr>
          <p:nvPr/>
        </p:nvSpPr>
        <p:spPr>
          <a:xfrm>
            <a:off x="600694" y="5556464"/>
            <a:ext cx="10515600" cy="89647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S_tradnl" sz="2000" noProof="0" dirty="0">
                <a:latin typeface="Arial" panose="020B0604020202020204" pitchFamily="34" charset="0"/>
                <a:cs typeface="Arial" panose="020B0604020202020204" pitchFamily="34" charset="0"/>
              </a:rPr>
              <a:t>Entorno propicio para la coordinación de acciones ejecutivo-legislativo, orientadas a la intensificación de políticas de máxima presión contra Cuba.</a:t>
            </a:r>
          </a:p>
        </p:txBody>
      </p:sp>
    </p:spTree>
    <p:extLst>
      <p:ext uri="{BB962C8B-B14F-4D97-AF65-F5344CB8AC3E}">
        <p14:creationId xmlns:p14="http://schemas.microsoft.com/office/powerpoint/2010/main" val="884941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2F6F28-395A-BFD3-47F8-83198E3D133E}"/>
              </a:ext>
            </a:extLst>
          </p:cNvPr>
          <p:cNvSpPr>
            <a:spLocks noGrp="1"/>
          </p:cNvSpPr>
          <p:nvPr>
            <p:ph type="title"/>
          </p:nvPr>
        </p:nvSpPr>
        <p:spPr>
          <a:xfrm>
            <a:off x="1249680" y="614797"/>
            <a:ext cx="9692640" cy="732903"/>
          </a:xfrm>
        </p:spPr>
        <p:txBody>
          <a:bodyPr>
            <a:normAutofit/>
          </a:bodyPr>
          <a:lstStyle/>
          <a:p>
            <a:pPr algn="ctr"/>
            <a:r>
              <a:rPr lang="es-ES_tradnl" b="1" noProof="0" dirty="0">
                <a:solidFill>
                  <a:srgbClr val="002060"/>
                </a:solidFill>
                <a:latin typeface="Arial" panose="020B0604020202020204" pitchFamily="34" charset="0"/>
                <a:cs typeface="Arial" panose="020B0604020202020204" pitchFamily="34" charset="0"/>
              </a:rPr>
              <a:t>Proyectos de ley y resoluciones</a:t>
            </a:r>
          </a:p>
        </p:txBody>
      </p:sp>
      <p:sp>
        <p:nvSpPr>
          <p:cNvPr id="27" name="Text 18">
            <a:extLst>
              <a:ext uri="{FF2B5EF4-FFF2-40B4-BE49-F238E27FC236}">
                <a16:creationId xmlns:a16="http://schemas.microsoft.com/office/drawing/2014/main" id="{BBB2CFC3-D2C9-3A18-E6EF-A96BED8B623E}"/>
              </a:ext>
            </a:extLst>
          </p:cNvPr>
          <p:cNvSpPr/>
          <p:nvPr/>
        </p:nvSpPr>
        <p:spPr>
          <a:xfrm>
            <a:off x="1208892" y="5396191"/>
            <a:ext cx="9300453" cy="424935"/>
          </a:xfrm>
          <a:prstGeom prst="rect">
            <a:avLst/>
          </a:prstGeom>
          <a:noFill/>
          <a:ln/>
        </p:spPr>
        <p:txBody>
          <a:bodyPr wrap="square" lIns="0" tIns="0" rIns="0" bIns="0" rtlCol="0" anchor="t"/>
          <a:lstStyle/>
          <a:p>
            <a:pPr marL="0" indent="0" algn="ctr">
              <a:lnSpc>
                <a:spcPts val="2550"/>
              </a:lnSpc>
              <a:buNone/>
            </a:pPr>
            <a:endParaRPr lang="es-ES_tradnl" noProof="0" dirty="0"/>
          </a:p>
        </p:txBody>
      </p:sp>
      <p:pic>
        <p:nvPicPr>
          <p:cNvPr id="36" name="Imagen 35">
            <a:extLst>
              <a:ext uri="{FF2B5EF4-FFF2-40B4-BE49-F238E27FC236}">
                <a16:creationId xmlns:a16="http://schemas.microsoft.com/office/drawing/2014/main" id="{E1BED80F-1A99-29D7-89B3-A1ED3490E5D9}"/>
              </a:ext>
            </a:extLst>
          </p:cNvPr>
          <p:cNvPicPr>
            <a:picLocks noChangeAspect="1"/>
          </p:cNvPicPr>
          <p:nvPr/>
        </p:nvPicPr>
        <p:blipFill>
          <a:blip r:embed="rId3"/>
          <a:srcRect t="-1" b="-11585"/>
          <a:stretch>
            <a:fillRect/>
          </a:stretch>
        </p:blipFill>
        <p:spPr>
          <a:xfrm>
            <a:off x="1208892" y="2788215"/>
            <a:ext cx="4118141" cy="2460406"/>
          </a:xfrm>
          <a:prstGeom prst="roundRect">
            <a:avLst>
              <a:gd name="adj" fmla="val 8594"/>
            </a:avLst>
          </a:prstGeom>
          <a:solidFill>
            <a:srgbClr val="FFFFFF">
              <a:shade val="85000"/>
            </a:srgbClr>
          </a:solidFill>
          <a:ln w="28575">
            <a:solidFill>
              <a:schemeClr val="accent2">
                <a:lumMod val="50000"/>
              </a:schemeClr>
            </a:solidFill>
          </a:ln>
          <a:effectLst/>
        </p:spPr>
      </p:pic>
      <p:grpSp>
        <p:nvGrpSpPr>
          <p:cNvPr id="39" name="Grupo 38">
            <a:extLst>
              <a:ext uri="{FF2B5EF4-FFF2-40B4-BE49-F238E27FC236}">
                <a16:creationId xmlns:a16="http://schemas.microsoft.com/office/drawing/2014/main" id="{B0586E4F-E87A-43B2-B3FD-8D2CB76370CB}"/>
              </a:ext>
            </a:extLst>
          </p:cNvPr>
          <p:cNvGrpSpPr/>
          <p:nvPr/>
        </p:nvGrpSpPr>
        <p:grpSpPr>
          <a:xfrm>
            <a:off x="6291942" y="1853755"/>
            <a:ext cx="4118142" cy="4525760"/>
            <a:chOff x="6095999" y="1717443"/>
            <a:chExt cx="4118142" cy="4525760"/>
          </a:xfrm>
        </p:grpSpPr>
        <p:pic>
          <p:nvPicPr>
            <p:cNvPr id="37" name="Imagen 36">
              <a:extLst>
                <a:ext uri="{FF2B5EF4-FFF2-40B4-BE49-F238E27FC236}">
                  <a16:creationId xmlns:a16="http://schemas.microsoft.com/office/drawing/2014/main" id="{19E5B79E-E138-98CB-6E59-49E29AF0D496}"/>
                </a:ext>
              </a:extLst>
            </p:cNvPr>
            <p:cNvPicPr>
              <a:picLocks noChangeAspect="1"/>
            </p:cNvPicPr>
            <p:nvPr/>
          </p:nvPicPr>
          <p:blipFill>
            <a:blip r:embed="rId4"/>
            <a:srcRect t="-1" b="-11735"/>
            <a:stretch>
              <a:fillRect/>
            </a:stretch>
          </p:blipFill>
          <p:spPr>
            <a:xfrm>
              <a:off x="6095999" y="1717443"/>
              <a:ext cx="4118141" cy="2025674"/>
            </a:xfrm>
            <a:prstGeom prst="roundRect">
              <a:avLst>
                <a:gd name="adj" fmla="val 8594"/>
              </a:avLst>
            </a:prstGeom>
            <a:solidFill>
              <a:srgbClr val="FFFFFF">
                <a:shade val="85000"/>
              </a:srgbClr>
            </a:solidFill>
            <a:ln w="28575">
              <a:solidFill>
                <a:schemeClr val="accent2">
                  <a:lumMod val="50000"/>
                </a:schemeClr>
              </a:solidFill>
            </a:ln>
            <a:effectLst/>
          </p:spPr>
        </p:pic>
        <p:pic>
          <p:nvPicPr>
            <p:cNvPr id="38" name="Imagen 37">
              <a:extLst>
                <a:ext uri="{FF2B5EF4-FFF2-40B4-BE49-F238E27FC236}">
                  <a16:creationId xmlns:a16="http://schemas.microsoft.com/office/drawing/2014/main" id="{DF7892A4-92F6-533D-E680-959B6265CD10}"/>
                </a:ext>
              </a:extLst>
            </p:cNvPr>
            <p:cNvPicPr>
              <a:picLocks noChangeAspect="1"/>
            </p:cNvPicPr>
            <p:nvPr/>
          </p:nvPicPr>
          <p:blipFill>
            <a:blip r:embed="rId5"/>
            <a:stretch>
              <a:fillRect/>
            </a:stretch>
          </p:blipFill>
          <p:spPr>
            <a:xfrm>
              <a:off x="6096000" y="4038258"/>
              <a:ext cx="4118141" cy="2204945"/>
            </a:xfrm>
            <a:prstGeom prst="roundRect">
              <a:avLst>
                <a:gd name="adj" fmla="val 8594"/>
              </a:avLst>
            </a:prstGeom>
            <a:solidFill>
              <a:srgbClr val="FFFFFF">
                <a:shade val="85000"/>
              </a:srgbClr>
            </a:solidFill>
            <a:ln w="28575">
              <a:solidFill>
                <a:schemeClr val="accent2">
                  <a:lumMod val="50000"/>
                </a:schemeClr>
              </a:solidFill>
            </a:ln>
            <a:effectLst/>
          </p:spPr>
        </p:pic>
      </p:grpSp>
    </p:spTree>
    <p:extLst>
      <p:ext uri="{BB962C8B-B14F-4D97-AF65-F5344CB8AC3E}">
        <p14:creationId xmlns:p14="http://schemas.microsoft.com/office/powerpoint/2010/main" val="3423962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C090DF-AA2A-81E1-C048-13F4106A1439}"/>
              </a:ext>
            </a:extLst>
          </p:cNvPr>
          <p:cNvSpPr>
            <a:spLocks noGrp="1"/>
          </p:cNvSpPr>
          <p:nvPr>
            <p:ph type="title"/>
          </p:nvPr>
        </p:nvSpPr>
        <p:spPr>
          <a:xfrm>
            <a:off x="661555" y="602673"/>
            <a:ext cx="10868890" cy="1151965"/>
          </a:xfrm>
        </p:spPr>
        <p:txBody>
          <a:bodyPr vert="horz" lIns="91440" tIns="45720" rIns="91440" bIns="45720" rtlCol="0" anchor="ctr">
            <a:normAutofit/>
          </a:bodyPr>
          <a:lstStyle/>
          <a:p>
            <a:pPr algn="ctr"/>
            <a:r>
              <a:rPr lang="es-ES_tradnl" b="1" noProof="0" dirty="0">
                <a:solidFill>
                  <a:srgbClr val="002060"/>
                </a:solidFill>
                <a:latin typeface="Arial" panose="020B0604020202020204" pitchFamily="34" charset="0"/>
                <a:cs typeface="Arial" panose="020B0604020202020204" pitchFamily="34" charset="0"/>
              </a:rPr>
              <a:t>Iniciativas legislativas clave </a:t>
            </a:r>
            <a:br>
              <a:rPr lang="es-ES_tradnl" b="1" noProof="0" dirty="0">
                <a:solidFill>
                  <a:srgbClr val="002060"/>
                </a:solidFill>
                <a:latin typeface="Arial" panose="020B0604020202020204" pitchFamily="34" charset="0"/>
                <a:cs typeface="Arial" panose="020B0604020202020204" pitchFamily="34" charset="0"/>
              </a:rPr>
            </a:br>
            <a:r>
              <a:rPr lang="es-ES_tradnl" sz="2800" b="1" noProof="0" dirty="0">
                <a:solidFill>
                  <a:srgbClr val="002060"/>
                </a:solidFill>
                <a:latin typeface="Arial" panose="020B0604020202020204" pitchFamily="34" charset="0"/>
                <a:cs typeface="Arial" panose="020B0604020202020204" pitchFamily="34" charset="0"/>
              </a:rPr>
              <a:t>(Enero-Septiembre 2025)</a:t>
            </a:r>
            <a:endParaRPr lang="es-ES_tradnl" b="1" noProof="0" dirty="0">
              <a:solidFill>
                <a:srgbClr val="002060"/>
              </a:solidFill>
              <a:latin typeface="Arial" panose="020B0604020202020204" pitchFamily="34" charset="0"/>
              <a:cs typeface="Arial" panose="020B0604020202020204" pitchFamily="34" charset="0"/>
            </a:endParaRPr>
          </a:p>
        </p:txBody>
      </p:sp>
      <p:pic>
        <p:nvPicPr>
          <p:cNvPr id="4" name="Imagen 3">
            <a:extLst>
              <a:ext uri="{FF2B5EF4-FFF2-40B4-BE49-F238E27FC236}">
                <a16:creationId xmlns:a16="http://schemas.microsoft.com/office/drawing/2014/main" id="{BD6D362F-4630-D43D-EF58-B2A69A73DC4F}"/>
              </a:ext>
            </a:extLst>
          </p:cNvPr>
          <p:cNvPicPr>
            <a:picLocks noChangeAspect="1"/>
          </p:cNvPicPr>
          <p:nvPr/>
        </p:nvPicPr>
        <p:blipFill>
          <a:blip r:embed="rId2"/>
          <a:stretch>
            <a:fillRect/>
          </a:stretch>
        </p:blipFill>
        <p:spPr>
          <a:xfrm>
            <a:off x="940526" y="1958213"/>
            <a:ext cx="9749246" cy="4512677"/>
          </a:xfrm>
          <a:prstGeom prst="roundRect">
            <a:avLst>
              <a:gd name="adj" fmla="val 8594"/>
            </a:avLst>
          </a:prstGeom>
          <a:solidFill>
            <a:srgbClr val="FFFFFF">
              <a:shade val="85000"/>
            </a:srgbClr>
          </a:solidFill>
          <a:ln w="19050">
            <a:solidFill>
              <a:srgbClr val="24244B"/>
            </a:solidFill>
          </a:ln>
          <a:effectLst/>
        </p:spPr>
      </p:pic>
    </p:spTree>
    <p:extLst>
      <p:ext uri="{BB962C8B-B14F-4D97-AF65-F5344CB8AC3E}">
        <p14:creationId xmlns:p14="http://schemas.microsoft.com/office/powerpoint/2010/main" val="3608652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B870CA-89D4-B1F4-9A5F-0AFEC786BA10}"/>
              </a:ext>
            </a:extLst>
          </p:cNvPr>
          <p:cNvSpPr>
            <a:spLocks noGrp="1"/>
          </p:cNvSpPr>
          <p:nvPr>
            <p:ph type="title"/>
          </p:nvPr>
        </p:nvSpPr>
        <p:spPr>
          <a:xfrm>
            <a:off x="838200" y="819397"/>
            <a:ext cx="10515600" cy="899255"/>
          </a:xfrm>
        </p:spPr>
        <p:txBody>
          <a:bodyPr>
            <a:noAutofit/>
          </a:bodyPr>
          <a:lstStyle/>
          <a:p>
            <a:r>
              <a:rPr lang="es-ES_tradnl" sz="2800" noProof="0" dirty="0">
                <a:latin typeface="Arial" panose="020B0604020202020204" pitchFamily="34" charset="0"/>
                <a:cs typeface="Arial" panose="020B0604020202020204" pitchFamily="34" charset="0"/>
              </a:rPr>
              <a:t>La mayoría de las iniciativas legislativas se concentraron en la bancada cubanoamericana republicana de Florida.</a:t>
            </a:r>
          </a:p>
        </p:txBody>
      </p:sp>
      <p:graphicFrame>
        <p:nvGraphicFramePr>
          <p:cNvPr id="5" name="Marcador de contenido 4">
            <a:extLst>
              <a:ext uri="{FF2B5EF4-FFF2-40B4-BE49-F238E27FC236}">
                <a16:creationId xmlns:a16="http://schemas.microsoft.com/office/drawing/2014/main" id="{915FF1EF-6720-4A71-B427-B882C50F8BAA}"/>
              </a:ext>
            </a:extLst>
          </p:cNvPr>
          <p:cNvGraphicFramePr>
            <a:graphicFrameLocks noGrp="1"/>
          </p:cNvGraphicFramePr>
          <p:nvPr>
            <p:ph idx="1"/>
            <p:extLst>
              <p:ext uri="{D42A27DB-BD31-4B8C-83A1-F6EECF244321}">
                <p14:modId xmlns:p14="http://schemas.microsoft.com/office/powerpoint/2010/main" val="2136132125"/>
              </p:ext>
            </p:extLst>
          </p:nvPr>
        </p:nvGraphicFramePr>
        <p:xfrm>
          <a:off x="410688" y="2195751"/>
          <a:ext cx="10515600" cy="28436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ítulo 1">
            <a:extLst>
              <a:ext uri="{FF2B5EF4-FFF2-40B4-BE49-F238E27FC236}">
                <a16:creationId xmlns:a16="http://schemas.microsoft.com/office/drawing/2014/main" id="{A179C4F0-097A-3B23-A8AF-7627B8597DE1}"/>
              </a:ext>
            </a:extLst>
          </p:cNvPr>
          <p:cNvSpPr txBox="1">
            <a:spLocks/>
          </p:cNvSpPr>
          <p:nvPr/>
        </p:nvSpPr>
        <p:spPr>
          <a:xfrm>
            <a:off x="636319" y="5296395"/>
            <a:ext cx="10515600" cy="883507"/>
          </a:xfrm>
          <a:prstGeom prst="rect">
            <a:avLst/>
          </a:prstGeom>
        </p:spPr>
        <p:txBody>
          <a:bodyPr vert="horz" lIns="91440" tIns="45720" rIns="91440" bIns="45720" rtlCol="0" anchor="b">
            <a:noAutofit/>
          </a:bodyPr>
          <a:lstStyle>
            <a:lvl1pPr defTabSz="914400">
              <a:lnSpc>
                <a:spcPct val="90000"/>
              </a:lnSpc>
              <a:spcBef>
                <a:spcPct val="0"/>
              </a:spcBef>
              <a:buNone/>
              <a:defRPr sz="2800" spc="-50" baseline="0">
                <a:latin typeface="Arial" panose="020B0604020202020204" pitchFamily="34" charset="0"/>
                <a:ea typeface="+mj-ea"/>
                <a:cs typeface="Arial" panose="020B0604020202020204" pitchFamily="34" charset="0"/>
              </a:defRPr>
            </a:lvl1pPr>
          </a:lstStyle>
          <a:p>
            <a:r>
              <a:rPr lang="es-ES_tradnl" noProof="0" dirty="0"/>
              <a:t>Esta concentración subraya la influencia de este grupo en la política hacia Cuba.</a:t>
            </a:r>
          </a:p>
        </p:txBody>
      </p:sp>
    </p:spTree>
    <p:extLst>
      <p:ext uri="{BB962C8B-B14F-4D97-AF65-F5344CB8AC3E}">
        <p14:creationId xmlns:p14="http://schemas.microsoft.com/office/powerpoint/2010/main" val="1993829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7E3BE4-B847-9CE9-5EE2-F6CDEC9EBB30}"/>
              </a:ext>
            </a:extLst>
          </p:cNvPr>
          <p:cNvSpPr>
            <a:spLocks noGrp="1"/>
          </p:cNvSpPr>
          <p:nvPr>
            <p:ph type="title"/>
          </p:nvPr>
        </p:nvSpPr>
        <p:spPr/>
        <p:txBody>
          <a:bodyPr vert="horz" lIns="91440" tIns="45720" rIns="91440" bIns="45720" rtlCol="0" anchor="ctr">
            <a:normAutofit/>
          </a:bodyPr>
          <a:lstStyle/>
          <a:p>
            <a:pPr algn="ctr"/>
            <a:r>
              <a:rPr lang="es-ES_tradnl" b="1" noProof="0" dirty="0">
                <a:solidFill>
                  <a:srgbClr val="002060"/>
                </a:solidFill>
                <a:latin typeface="Arial" panose="020B0604020202020204" pitchFamily="34" charset="0"/>
                <a:cs typeface="Arial" panose="020B0604020202020204" pitchFamily="34" charset="0"/>
              </a:rPr>
              <a:t>Audiencias Legislativas</a:t>
            </a:r>
          </a:p>
        </p:txBody>
      </p:sp>
      <p:sp>
        <p:nvSpPr>
          <p:cNvPr id="3" name="Marcador de contenido 2">
            <a:extLst>
              <a:ext uri="{FF2B5EF4-FFF2-40B4-BE49-F238E27FC236}">
                <a16:creationId xmlns:a16="http://schemas.microsoft.com/office/drawing/2014/main" id="{57FB3938-813A-EBAF-7F8A-21DD585C038D}"/>
              </a:ext>
            </a:extLst>
          </p:cNvPr>
          <p:cNvSpPr>
            <a:spLocks noGrp="1"/>
          </p:cNvSpPr>
          <p:nvPr>
            <p:ph idx="1"/>
          </p:nvPr>
        </p:nvSpPr>
        <p:spPr>
          <a:xfrm>
            <a:off x="566808" y="1478069"/>
            <a:ext cx="10515599" cy="954650"/>
          </a:xfrm>
        </p:spPr>
        <p:txBody>
          <a:bodyPr>
            <a:normAutofit/>
          </a:bodyPr>
          <a:lstStyle/>
          <a:p>
            <a:pPr marL="0" indent="0" algn="just">
              <a:buNone/>
            </a:pPr>
            <a:r>
              <a:rPr lang="es-ES_tradnl" sz="2400" noProof="0" dirty="0">
                <a:latin typeface="Arial" panose="020B0604020202020204" pitchFamily="34" charset="0"/>
                <a:cs typeface="Arial" panose="020B0604020202020204" pitchFamily="34" charset="0"/>
              </a:rPr>
              <a:t>19 audiencias con menciones a Cuba entre enero y septiembre de 2025 revelaron un enfoque predominantemente hostil, sin narrativas favorables</a:t>
            </a:r>
          </a:p>
          <a:p>
            <a:pPr algn="just"/>
            <a:endParaRPr lang="es-ES_tradnl" sz="2400" noProof="0" dirty="0">
              <a:latin typeface="Arial" panose="020B0604020202020204" pitchFamily="34" charset="0"/>
              <a:cs typeface="Arial" panose="020B0604020202020204" pitchFamily="34" charset="0"/>
            </a:endParaRPr>
          </a:p>
        </p:txBody>
      </p:sp>
      <p:pic>
        <p:nvPicPr>
          <p:cNvPr id="27" name="Imagen 26">
            <a:extLst>
              <a:ext uri="{FF2B5EF4-FFF2-40B4-BE49-F238E27FC236}">
                <a16:creationId xmlns:a16="http://schemas.microsoft.com/office/drawing/2014/main" id="{F8A0DC91-9669-1257-CDB4-42C8BC84F68C}"/>
              </a:ext>
            </a:extLst>
          </p:cNvPr>
          <p:cNvPicPr>
            <a:picLocks noChangeAspect="1"/>
          </p:cNvPicPr>
          <p:nvPr/>
        </p:nvPicPr>
        <p:blipFill>
          <a:blip r:embed="rId2"/>
          <a:stretch>
            <a:fillRect/>
          </a:stretch>
        </p:blipFill>
        <p:spPr>
          <a:xfrm>
            <a:off x="694705" y="2551472"/>
            <a:ext cx="10259807" cy="3624419"/>
          </a:xfrm>
          <a:prstGeom prst="rect">
            <a:avLst/>
          </a:prstGeom>
        </p:spPr>
      </p:pic>
    </p:spTree>
    <p:extLst>
      <p:ext uri="{BB962C8B-B14F-4D97-AF65-F5344CB8AC3E}">
        <p14:creationId xmlns:p14="http://schemas.microsoft.com/office/powerpoint/2010/main" val="4166310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4374C5-A0FD-E231-09D2-B4B582E557EB}"/>
              </a:ext>
            </a:extLst>
          </p:cNvPr>
          <p:cNvSpPr>
            <a:spLocks noGrp="1"/>
          </p:cNvSpPr>
          <p:nvPr>
            <p:ph type="title"/>
          </p:nvPr>
        </p:nvSpPr>
        <p:spPr>
          <a:xfrm>
            <a:off x="1261872" y="365760"/>
            <a:ext cx="9692640" cy="803562"/>
          </a:xfrm>
        </p:spPr>
        <p:txBody>
          <a:bodyPr vert="horz" lIns="91440" tIns="45720" rIns="91440" bIns="45720" rtlCol="0">
            <a:normAutofit/>
          </a:bodyPr>
          <a:lstStyle/>
          <a:p>
            <a:pPr algn="ctr">
              <a:lnSpc>
                <a:spcPct val="95000"/>
              </a:lnSpc>
              <a:spcBef>
                <a:spcPts val="1400"/>
              </a:spcBef>
              <a:spcAft>
                <a:spcPts val="200"/>
              </a:spcAft>
              <a:buClr>
                <a:schemeClr val="accent1"/>
              </a:buClr>
              <a:buSzPct val="80000"/>
              <a:buFont typeface="Arial" pitchFamily="34" charset="0"/>
            </a:pPr>
            <a:r>
              <a:rPr lang="es-ES_tradnl" b="1" spc="10" noProof="0" dirty="0">
                <a:solidFill>
                  <a:srgbClr val="002060"/>
                </a:solidFill>
                <a:latin typeface="Arial" panose="020B0604020202020204" pitchFamily="34" charset="0"/>
                <a:ea typeface="+mn-ea"/>
                <a:cs typeface="Arial" panose="020B0604020202020204" pitchFamily="34" charset="0"/>
              </a:rPr>
              <a:t>Declaraciones y Comunicados</a:t>
            </a:r>
          </a:p>
        </p:txBody>
      </p:sp>
      <p:sp>
        <p:nvSpPr>
          <p:cNvPr id="3" name="Marcador de contenido 2">
            <a:extLst>
              <a:ext uri="{FF2B5EF4-FFF2-40B4-BE49-F238E27FC236}">
                <a16:creationId xmlns:a16="http://schemas.microsoft.com/office/drawing/2014/main" id="{E6BFA17A-3160-A14C-FAD0-750F7310D5B7}"/>
              </a:ext>
            </a:extLst>
          </p:cNvPr>
          <p:cNvSpPr>
            <a:spLocks noGrp="1"/>
          </p:cNvSpPr>
          <p:nvPr>
            <p:ph idx="1"/>
          </p:nvPr>
        </p:nvSpPr>
        <p:spPr>
          <a:xfrm>
            <a:off x="679704" y="1678141"/>
            <a:ext cx="10515600" cy="803562"/>
          </a:xfrm>
        </p:spPr>
        <p:txBody>
          <a:bodyPr>
            <a:normAutofit lnSpcReduction="10000"/>
          </a:bodyPr>
          <a:lstStyle/>
          <a:p>
            <a:pPr marL="0" indent="0">
              <a:buNone/>
            </a:pPr>
            <a:r>
              <a:rPr lang="es-ES_tradnl" sz="2400" noProof="0" dirty="0">
                <a:latin typeface="Arial" panose="020B0604020202020204" pitchFamily="34" charset="0"/>
                <a:cs typeface="Arial" panose="020B0604020202020204" pitchFamily="34" charset="0"/>
              </a:rPr>
              <a:t>Se identificaron 38 pronunciamientos públicos de legisladores sobre Cuba, incluyendo cartas, intervenciones y redes sociales</a:t>
            </a:r>
          </a:p>
          <a:p>
            <a:endParaRPr lang="es-ES_tradnl" sz="2000" noProof="0" dirty="0">
              <a:latin typeface="Arial" panose="020B0604020202020204" pitchFamily="34" charset="0"/>
              <a:cs typeface="Arial" panose="020B0604020202020204" pitchFamily="34" charset="0"/>
            </a:endParaRPr>
          </a:p>
        </p:txBody>
      </p:sp>
      <p:pic>
        <p:nvPicPr>
          <p:cNvPr id="8" name="Imagen 7">
            <a:extLst>
              <a:ext uri="{FF2B5EF4-FFF2-40B4-BE49-F238E27FC236}">
                <a16:creationId xmlns:a16="http://schemas.microsoft.com/office/drawing/2014/main" id="{24E8293D-9935-C41C-3B4C-1982B2007868}"/>
              </a:ext>
            </a:extLst>
          </p:cNvPr>
          <p:cNvPicPr>
            <a:picLocks noChangeAspect="1"/>
          </p:cNvPicPr>
          <p:nvPr/>
        </p:nvPicPr>
        <p:blipFill>
          <a:blip r:embed="rId2"/>
          <a:stretch>
            <a:fillRect/>
          </a:stretch>
        </p:blipFill>
        <p:spPr>
          <a:xfrm>
            <a:off x="463719" y="2990522"/>
            <a:ext cx="10644539" cy="2054530"/>
          </a:xfrm>
          <a:prstGeom prst="rect">
            <a:avLst/>
          </a:prstGeom>
        </p:spPr>
      </p:pic>
    </p:spTree>
    <p:extLst>
      <p:ext uri="{BB962C8B-B14F-4D97-AF65-F5344CB8AC3E}">
        <p14:creationId xmlns:p14="http://schemas.microsoft.com/office/powerpoint/2010/main" val="2897620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E01C6CA-F362-0F2D-967E-DFB7EE1F9745}"/>
              </a:ext>
            </a:extLst>
          </p:cNvPr>
          <p:cNvSpPr>
            <a:spLocks noGrp="1"/>
          </p:cNvSpPr>
          <p:nvPr>
            <p:ph idx="1"/>
          </p:nvPr>
        </p:nvSpPr>
        <p:spPr>
          <a:xfrm>
            <a:off x="728472" y="642144"/>
            <a:ext cx="10515600" cy="737241"/>
          </a:xfrm>
        </p:spPr>
        <p:txBody>
          <a:bodyPr>
            <a:normAutofit/>
          </a:bodyPr>
          <a:lstStyle/>
          <a:p>
            <a:pPr marL="0" indent="0" algn="ctr">
              <a:buNone/>
            </a:pPr>
            <a:r>
              <a:rPr lang="es-ES_tradnl" sz="4400" b="1" noProof="0" dirty="0">
                <a:solidFill>
                  <a:srgbClr val="002060"/>
                </a:solidFill>
                <a:latin typeface="Arial" panose="020B0604020202020204" pitchFamily="34" charset="0"/>
                <a:cs typeface="Arial" panose="020B0604020202020204" pitchFamily="34" charset="0"/>
              </a:rPr>
              <a:t>Tres voces críticas destacaron</a:t>
            </a:r>
          </a:p>
        </p:txBody>
      </p:sp>
      <p:sp>
        <p:nvSpPr>
          <p:cNvPr id="6" name="Marcador de contenido 2">
            <a:extLst>
              <a:ext uri="{FF2B5EF4-FFF2-40B4-BE49-F238E27FC236}">
                <a16:creationId xmlns:a16="http://schemas.microsoft.com/office/drawing/2014/main" id="{CFA94DD2-A7D3-EAE6-6DD9-FF89A5DA7E07}"/>
              </a:ext>
            </a:extLst>
          </p:cNvPr>
          <p:cNvSpPr txBox="1">
            <a:spLocks/>
          </p:cNvSpPr>
          <p:nvPr/>
        </p:nvSpPr>
        <p:spPr>
          <a:xfrm>
            <a:off x="554846" y="5032553"/>
            <a:ext cx="10515601" cy="1001149"/>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buNone/>
            </a:pPr>
            <a:r>
              <a:rPr lang="es-ES_tradnl" sz="2400" noProof="0" dirty="0">
                <a:solidFill>
                  <a:schemeClr val="tx2">
                    <a:lumMod val="50000"/>
                  </a:schemeClr>
                </a:solidFill>
                <a:latin typeface="Arial" panose="020B0604020202020204" pitchFamily="34" charset="0"/>
                <a:cs typeface="Arial" panose="020B0604020202020204" pitchFamily="34" charset="0"/>
              </a:rPr>
              <a:t>Estas voces, aunque minoritarias, cuestionan la efectividad de la política de máxima presión, pero su marginalización ilustra la dificultad de articular posiciones críticas.</a:t>
            </a:r>
          </a:p>
        </p:txBody>
      </p:sp>
      <p:pic>
        <p:nvPicPr>
          <p:cNvPr id="9" name="Imagen 8">
            <a:extLst>
              <a:ext uri="{FF2B5EF4-FFF2-40B4-BE49-F238E27FC236}">
                <a16:creationId xmlns:a16="http://schemas.microsoft.com/office/drawing/2014/main" id="{7B14731A-0C16-1F6E-1EB6-3023DAF0074F}"/>
              </a:ext>
            </a:extLst>
          </p:cNvPr>
          <p:cNvPicPr>
            <a:picLocks noChangeAspect="1"/>
          </p:cNvPicPr>
          <p:nvPr/>
        </p:nvPicPr>
        <p:blipFill>
          <a:blip r:embed="rId2"/>
          <a:stretch>
            <a:fillRect/>
          </a:stretch>
        </p:blipFill>
        <p:spPr>
          <a:xfrm>
            <a:off x="554847" y="2148573"/>
            <a:ext cx="10515600" cy="2395208"/>
          </a:xfrm>
          <a:prstGeom prst="rect">
            <a:avLst/>
          </a:prstGeom>
          <a:noFill/>
        </p:spPr>
      </p:pic>
    </p:spTree>
    <p:extLst>
      <p:ext uri="{BB962C8B-B14F-4D97-AF65-F5344CB8AC3E}">
        <p14:creationId xmlns:p14="http://schemas.microsoft.com/office/powerpoint/2010/main" val="4210466383"/>
      </p:ext>
    </p:extLst>
  </p:cSld>
  <p:clrMapOvr>
    <a:masterClrMapping/>
  </p:clrMapOvr>
</p:sld>
</file>

<file path=ppt/theme/theme1.xml><?xml version="1.0" encoding="utf-8"?>
<a:theme xmlns:a="http://schemas.openxmlformats.org/drawingml/2006/main" name="Vista">
  <a:themeElements>
    <a:clrScheme name="Vista">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sta">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sta">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TM03457515[[fn=Vista]]</Template>
  <TotalTime>447</TotalTime>
  <Words>390</Words>
  <Application>Microsoft Office PowerPoint</Application>
  <PresentationFormat>Panorámica</PresentationFormat>
  <Paragraphs>27</Paragraphs>
  <Slides>12</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vt:i4>
      </vt:variant>
    </vt:vector>
  </HeadingPairs>
  <TitlesOfParts>
    <vt:vector size="17" baseType="lpstr">
      <vt:lpstr>Arial</vt:lpstr>
      <vt:lpstr>Calibri</vt:lpstr>
      <vt:lpstr>Century Schoolbook</vt:lpstr>
      <vt:lpstr>Wingdings 2</vt:lpstr>
      <vt:lpstr>Vista</vt:lpstr>
      <vt:lpstr>Tendencias de la acción legislativa del 119º Congreso de Estados Unidos respecto a Cuba </vt:lpstr>
      <vt:lpstr>Contexto histórico</vt:lpstr>
      <vt:lpstr>Panorama legislativo: cambio institucional y político</vt:lpstr>
      <vt:lpstr>Proyectos de ley y resoluciones</vt:lpstr>
      <vt:lpstr>Iniciativas legislativas clave  (Enero-Septiembre 2025)</vt:lpstr>
      <vt:lpstr>La mayoría de las iniciativas legislativas se concentraron en la bancada cubanoamericana republicana de Florida.</vt:lpstr>
      <vt:lpstr>Audiencias Legislativas</vt:lpstr>
      <vt:lpstr>Declaraciones y Comunicados</vt:lpstr>
      <vt:lpstr>Presentación de PowerPoint</vt:lpstr>
      <vt:lpstr>Conclusiones </vt:lpstr>
      <vt:lpstr>El tratamiento del tema Cuba en los primeros nueve meses del 119º Congreso se desarrolló en un contexto que supera los debates tradicionales sobre el Bloqueo económico, derechos humanos y democracia. La creciente securitización del tema hace estructuralmente más difícil la normalización de las relaciones, incluso bajo futuras administraciones demócratas, dado que los argumentos de seguridad nacional tienen una persistencia institucional más duradera que las posturas ideológicas partidistas.</vt:lpstr>
      <vt:lpstr>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 g</dc:creator>
  <cp:lastModifiedBy>ana g</cp:lastModifiedBy>
  <cp:revision>5</cp:revision>
  <dcterms:created xsi:type="dcterms:W3CDTF">2025-11-16T16:23:28Z</dcterms:created>
  <dcterms:modified xsi:type="dcterms:W3CDTF">2025-11-23T02:16:30Z</dcterms:modified>
</cp:coreProperties>
</file>